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B5E1-52A1-B64C-8A64-07505FF671D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37A5-0169-3C4C-A670-30DCD4BC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2097419" y="1605505"/>
            <a:ext cx="8521286" cy="1638300"/>
          </a:xfrm>
        </p:spPr>
        <p:txBody>
          <a:bodyPr/>
          <a:lstStyle/>
          <a:p>
            <a:r>
              <a:rPr lang="en-US" dirty="0" smtClean="0"/>
              <a:t>More on Design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66556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Automated testing is mandatory in Agile software development</a:t>
            </a:r>
          </a:p>
          <a:p>
            <a:pPr lvl="1"/>
            <a:r>
              <a:rPr lang="en-US" dirty="0" smtClean="0"/>
              <a:t>Continuous Integration (CI) and Continuous Delivery (CD) are impossible without automated testing</a:t>
            </a:r>
          </a:p>
          <a:p>
            <a:r>
              <a:rPr lang="en-US" dirty="0" smtClean="0"/>
              <a:t>Make good automated tests FIRST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 – test should not depend on another test or testing order</a:t>
            </a:r>
          </a:p>
          <a:p>
            <a:pPr lvl="1"/>
            <a:r>
              <a:rPr lang="en-US" dirty="0" smtClean="0"/>
              <a:t>Repeatable – run correctly in any environment</a:t>
            </a:r>
          </a:p>
          <a:p>
            <a:pPr lvl="1"/>
            <a:r>
              <a:rPr lang="en-US" dirty="0" smtClean="0"/>
              <a:t>Self-Validating – make it obvious if they pass or fail</a:t>
            </a:r>
          </a:p>
          <a:p>
            <a:pPr lvl="1"/>
            <a:r>
              <a:rPr lang="en-US" dirty="0" smtClean="0"/>
              <a:t>Timely – write them before the code</a:t>
            </a:r>
          </a:p>
          <a:p>
            <a:r>
              <a:rPr lang="en-US" dirty="0" smtClean="0"/>
              <a:t>Combined with testable code equals self-testing, self-diagnosing software</a:t>
            </a:r>
          </a:p>
          <a:p>
            <a:r>
              <a:rPr lang="en-US" dirty="0" smtClean="0"/>
              <a:t>Poor software architecture and design is a leading factor in test automation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Automated Testing: 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initialization code out of constructors</a:t>
            </a:r>
          </a:p>
          <a:p>
            <a:pPr lvl="1"/>
            <a:r>
              <a:rPr lang="en-US" dirty="0" smtClean="0"/>
              <a:t>Construction and initialization are different actions</a:t>
            </a:r>
          </a:p>
          <a:p>
            <a:pPr lvl="1"/>
            <a:r>
              <a:rPr lang="en-US" dirty="0" smtClean="0"/>
              <a:t>Initialization could be complex</a:t>
            </a:r>
          </a:p>
          <a:p>
            <a:pPr lvl="1"/>
            <a:r>
              <a:rPr lang="en-US" dirty="0" smtClean="0"/>
              <a:t>Could result in large, complex tests</a:t>
            </a:r>
          </a:p>
          <a:p>
            <a:r>
              <a:rPr lang="en-US" dirty="0" smtClean="0"/>
              <a:t>Use inheritance sparingly</a:t>
            </a:r>
          </a:p>
          <a:p>
            <a:pPr lvl="1"/>
            <a:r>
              <a:rPr lang="en-US" dirty="0" smtClean="0"/>
              <a:t>Actually best to not use it at all</a:t>
            </a:r>
          </a:p>
          <a:p>
            <a:pPr lvl="1"/>
            <a:r>
              <a:rPr lang="en-US" dirty="0" smtClean="0"/>
              <a:t>Otherwise, where did the test fail?</a:t>
            </a:r>
          </a:p>
          <a:p>
            <a:r>
              <a:rPr lang="en-US" dirty="0" smtClean="0"/>
              <a:t>Avoid static initializer blocks</a:t>
            </a:r>
          </a:p>
          <a:p>
            <a:pPr lvl="1"/>
            <a:r>
              <a:rPr lang="en-US" dirty="0" smtClean="0"/>
              <a:t>Push initialization down to the objects as much as possible.</a:t>
            </a:r>
          </a:p>
          <a:p>
            <a:pPr lvl="1"/>
            <a:r>
              <a:rPr lang="en-US" dirty="0" smtClean="0"/>
              <a:t>Otherwise if a test fails was it in the object or was it a failed upstream initialization </a:t>
            </a:r>
          </a:p>
          <a:p>
            <a:r>
              <a:rPr lang="en-US" dirty="0" smtClean="0"/>
              <a:t>Use object-level methods and variables</a:t>
            </a:r>
          </a:p>
          <a:p>
            <a:pPr lvl="1"/>
            <a:r>
              <a:rPr lang="en-US" dirty="0" smtClean="0"/>
              <a:t>Don’t use static class-level methods and variables</a:t>
            </a:r>
          </a:p>
          <a:p>
            <a:pPr lvl="1"/>
            <a:r>
              <a:rPr lang="en-US" dirty="0" smtClean="0"/>
              <a:t>Otherwise, makes unit testing more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Automated Testing: 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8344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Avoid singletons</a:t>
            </a:r>
          </a:p>
          <a:p>
            <a:pPr lvl="1"/>
            <a:r>
              <a:rPr lang="en-US" dirty="0" smtClean="0"/>
              <a:t>Use some other framework or pattern</a:t>
            </a:r>
          </a:p>
          <a:p>
            <a:r>
              <a:rPr lang="en-US" dirty="0" smtClean="0"/>
              <a:t>Keep classes as loosely coupled as possible</a:t>
            </a:r>
          </a:p>
          <a:p>
            <a:pPr lvl="1"/>
            <a:r>
              <a:rPr lang="en-US" dirty="0" smtClean="0"/>
              <a:t>What failed? </a:t>
            </a:r>
          </a:p>
          <a:p>
            <a:pPr lvl="2"/>
            <a:r>
              <a:rPr lang="en-US" dirty="0" smtClean="0"/>
              <a:t>The class in question or some dependency?</a:t>
            </a:r>
          </a:p>
          <a:p>
            <a:r>
              <a:rPr lang="en-US" dirty="0" smtClean="0"/>
              <a:t>Keep business logic out of UI code</a:t>
            </a:r>
          </a:p>
          <a:p>
            <a:pPr lvl="1"/>
            <a:r>
              <a:rPr lang="en-US" dirty="0" smtClean="0"/>
              <a:t>Impossible to test business logic by bypassing the UI</a:t>
            </a:r>
          </a:p>
          <a:p>
            <a:pPr lvl="1"/>
            <a:r>
              <a:rPr lang="en-US" dirty="0" smtClean="0"/>
              <a:t>Violates separation of concerns</a:t>
            </a:r>
          </a:p>
          <a:p>
            <a:r>
              <a:rPr lang="en-US" dirty="0" smtClean="0"/>
              <a:t>Use Black Box and Grey Box testing for other than unit testing</a:t>
            </a:r>
          </a:p>
          <a:p>
            <a:pPr lvl="1"/>
            <a:r>
              <a:rPr lang="en-US" dirty="0" smtClean="0"/>
              <a:t>Avoids breaking encapsulation </a:t>
            </a:r>
          </a:p>
          <a:p>
            <a:pPr lvl="1"/>
            <a:r>
              <a:rPr lang="en-US" dirty="0" smtClean="0"/>
              <a:t>Tests the objects as they will actually interact</a:t>
            </a:r>
          </a:p>
          <a:p>
            <a:r>
              <a:rPr lang="en-US" dirty="0" smtClean="0"/>
              <a:t>Stick to the design and use cases</a:t>
            </a:r>
          </a:p>
          <a:p>
            <a:pPr lvl="1"/>
            <a:r>
              <a:rPr lang="en-US" dirty="0" smtClean="0"/>
              <a:t>Update if necessary</a:t>
            </a:r>
          </a:p>
          <a:p>
            <a:pPr lvl="1"/>
            <a:r>
              <a:rPr lang="en-US" dirty="0" smtClean="0"/>
              <a:t>But avoid a refactoring free-for-all</a:t>
            </a:r>
          </a:p>
          <a:p>
            <a:pPr lvl="2"/>
            <a:r>
              <a:rPr lang="en-US" dirty="0" smtClean="0"/>
              <a:t>Now what are we testing?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Automated Testing: 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834482"/>
          </a:xfrm>
        </p:spPr>
        <p:txBody>
          <a:bodyPr>
            <a:normAutofit/>
          </a:bodyPr>
          <a:lstStyle/>
          <a:p>
            <a:r>
              <a:rPr lang="en-US" dirty="0" smtClean="0"/>
              <a:t>Expose application data </a:t>
            </a:r>
          </a:p>
          <a:p>
            <a:r>
              <a:rPr lang="en-US" dirty="0" smtClean="0"/>
              <a:t>Layered architecture and component-oriented design</a:t>
            </a:r>
          </a:p>
          <a:p>
            <a:pPr lvl="1"/>
            <a:r>
              <a:rPr lang="en-US" dirty="0" smtClean="0"/>
              <a:t>Remember Shearing Layers</a:t>
            </a:r>
          </a:p>
          <a:p>
            <a:r>
              <a:rPr lang="en-US" dirty="0" smtClean="0"/>
              <a:t>Well-defined control and observation points</a:t>
            </a:r>
          </a:p>
          <a:p>
            <a:r>
              <a:rPr lang="en-US" dirty="0" smtClean="0"/>
              <a:t>Dependency injection supported</a:t>
            </a:r>
          </a:p>
          <a:p>
            <a:r>
              <a:rPr lang="en-US" dirty="0" smtClean="0"/>
              <a:t>New is bad</a:t>
            </a:r>
            <a:r>
              <a:rPr lang="is-IS" dirty="0" smtClean="0"/>
              <a:t>… </a:t>
            </a:r>
            <a:r>
              <a:rPr lang="en-US" dirty="0" smtClean="0"/>
              <a:t>Factory is good</a:t>
            </a:r>
          </a:p>
          <a:p>
            <a:r>
              <a:rPr lang="en-US" dirty="0" smtClean="0"/>
              <a:t>Humble objects </a:t>
            </a:r>
          </a:p>
          <a:p>
            <a:pPr lvl="1"/>
            <a:r>
              <a:rPr lang="en-US" dirty="0" smtClean="0"/>
              <a:t>Extract the logic into separate, easy-to-test components</a:t>
            </a:r>
          </a:p>
          <a:p>
            <a:r>
              <a:rPr lang="en-US" dirty="0" smtClean="0"/>
              <a:t>System can be parameterized (e.g., Date) by the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906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Automated Testing: 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834482"/>
          </a:xfrm>
        </p:spPr>
        <p:txBody>
          <a:bodyPr>
            <a:normAutofit/>
          </a:bodyPr>
          <a:lstStyle/>
          <a:p>
            <a:r>
              <a:rPr lang="en-US" dirty="0" smtClean="0"/>
              <a:t>For testing to be fully integrated into CI and CD</a:t>
            </a:r>
          </a:p>
          <a:p>
            <a:pPr lvl="1"/>
            <a:r>
              <a:rPr lang="en-US" dirty="0" smtClean="0"/>
              <a:t>Code must be designed for testing with defined test points </a:t>
            </a:r>
          </a:p>
          <a:p>
            <a:r>
              <a:rPr lang="en-US" dirty="0" smtClean="0"/>
              <a:t>Tests must be </a:t>
            </a:r>
          </a:p>
          <a:p>
            <a:pPr lvl="1"/>
            <a:r>
              <a:rPr lang="en-US" dirty="0" smtClean="0"/>
              <a:t>Fully automated and executable without manual intervention</a:t>
            </a:r>
          </a:p>
          <a:p>
            <a:pPr lvl="1"/>
            <a:r>
              <a:rPr lang="en-US" dirty="0" smtClean="0"/>
              <a:t>Smell-free and robust</a:t>
            </a:r>
          </a:p>
          <a:p>
            <a:pPr lvl="1"/>
            <a:r>
              <a:rPr lang="en-US" dirty="0" smtClean="0"/>
              <a:t>Fast and run in parallel</a:t>
            </a:r>
          </a:p>
          <a:p>
            <a:pPr lvl="1"/>
            <a:r>
              <a:rPr lang="en-US" smtClean="0"/>
              <a:t>Treated as code</a:t>
            </a:r>
          </a:p>
        </p:txBody>
      </p:sp>
    </p:spTree>
    <p:extLst>
      <p:ext uri="{BB962C8B-B14F-4D97-AF65-F5344CB8AC3E}">
        <p14:creationId xmlns:p14="http://schemas.microsoft.com/office/powerpoint/2010/main" val="4561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Completeness and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1839273"/>
            <a:ext cx="10515600" cy="4834482"/>
          </a:xfrm>
        </p:spPr>
        <p:txBody>
          <a:bodyPr>
            <a:normAutofit/>
          </a:bodyPr>
          <a:lstStyle/>
          <a:p>
            <a:r>
              <a:rPr lang="en-US" dirty="0"/>
              <a:t>Need to look at three areas</a:t>
            </a:r>
          </a:p>
          <a:p>
            <a:pPr marL="630238" lvl="1" indent="-342900">
              <a:buSzPct val="100000"/>
              <a:buFont typeface="+mj-lt"/>
              <a:buAutoNum type="arabicPeriod"/>
            </a:pPr>
            <a:r>
              <a:rPr lang="en-US" dirty="0"/>
              <a:t>Requirements coverage—has the software been tested against all requirements?</a:t>
            </a:r>
          </a:p>
          <a:p>
            <a:pPr marL="630238" lvl="1" indent="-342900">
              <a:buSzPct val="100000"/>
              <a:buFont typeface="+mj-lt"/>
              <a:buAutoNum type="arabicPeriod"/>
            </a:pPr>
            <a:r>
              <a:rPr lang="en-US" dirty="0"/>
              <a:t>Structural coverage—has each element of the software been tested?</a:t>
            </a:r>
          </a:p>
          <a:p>
            <a:pPr marL="630238" lvl="1" indent="-342900">
              <a:buSzPct val="100000"/>
              <a:buFont typeface="+mj-lt"/>
              <a:buAutoNum type="arabicPeriod"/>
            </a:pPr>
            <a:r>
              <a:rPr lang="en-US" dirty="0"/>
              <a:t>Architectural coverage—have the control and data links been tested?</a:t>
            </a:r>
          </a:p>
          <a:p>
            <a:r>
              <a:rPr lang="en-US" dirty="0"/>
              <a:t>Following mnemonics describe best practices </a:t>
            </a:r>
          </a:p>
          <a:p>
            <a:pPr lvl="1"/>
            <a:r>
              <a:rPr lang="en-US" dirty="0"/>
              <a:t>Right-BICEP</a:t>
            </a:r>
          </a:p>
          <a:p>
            <a:pPr lvl="1"/>
            <a:r>
              <a:rPr lang="en-US" dirty="0"/>
              <a:t>CORRECT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9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Completeness and Correctness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58373"/>
              </p:ext>
            </p:extLst>
          </p:nvPr>
        </p:nvGraphicFramePr>
        <p:xfrm>
          <a:off x="1193041" y="2495906"/>
          <a:ext cx="8955630" cy="31764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87265"/>
                <a:gridCol w="4253186"/>
                <a:gridCol w="3815179"/>
              </a:tblGrid>
              <a:tr h="3791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Are the results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 data files,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 oracles, etc.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1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Boundary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conditions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correct?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Conformance, Ordering, Range, Reference,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Existence, Cardinality, Time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1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Check the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Inverse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condition?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Apply logical inverse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1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Cross-check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the results?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Try alternative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ways to get the result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93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Enforce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error conditions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 happen?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Understand what error can occur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67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Performance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characteristics in bound?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performance characteristics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Completeness and Correctness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04139"/>
              </p:ext>
            </p:extLst>
          </p:nvPr>
        </p:nvGraphicFramePr>
        <p:xfrm>
          <a:off x="838200" y="1825625"/>
          <a:ext cx="8955630" cy="38604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87265"/>
                <a:gridCol w="2616516"/>
                <a:gridCol w="5451849"/>
              </a:tblGrid>
              <a:tr h="35853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Conformance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Are all specific data formats validated?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What if they are different?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5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Ordering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data order or position validated?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5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Indices 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validated?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5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Any preconditions? Dependencies? Does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postcondition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need to be validated?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Existence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existence of something need to be validated?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Cardinality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Cardinalities validated?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88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time, absolute time, and concurrency validated?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605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More on Design for Testing</vt:lpstr>
      <vt:lpstr>PowerPoint Presentation</vt:lpstr>
      <vt:lpstr>Design for Automated Testing: General Tips</vt:lpstr>
      <vt:lpstr>Design for Automated Testing: General Tips</vt:lpstr>
      <vt:lpstr>Design for Automated Testing: General Tips</vt:lpstr>
      <vt:lpstr>Design for Automated Testing: General Tips</vt:lpstr>
      <vt:lpstr>Test Completeness and Correctness</vt:lpstr>
      <vt:lpstr>Test Completeness and Correctness</vt:lpstr>
      <vt:lpstr>Test Completeness and Correctness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</dc:title>
  <dc:creator>Timothy  Guay</dc:creator>
  <cp:lastModifiedBy>Timothy  Guay</cp:lastModifiedBy>
  <cp:revision>10</cp:revision>
  <dcterms:created xsi:type="dcterms:W3CDTF">2017-05-03T11:00:01Z</dcterms:created>
  <dcterms:modified xsi:type="dcterms:W3CDTF">2017-05-03T20:02:43Z</dcterms:modified>
</cp:coreProperties>
</file>