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1" r:id="rId3"/>
    <p:sldId id="272" r:id="rId4"/>
    <p:sldId id="259" r:id="rId5"/>
    <p:sldId id="257" r:id="rId6"/>
    <p:sldId id="261" r:id="rId7"/>
    <p:sldId id="267" r:id="rId8"/>
    <p:sldId id="268" r:id="rId9"/>
    <p:sldId id="262" r:id="rId10"/>
    <p:sldId id="263" r:id="rId11"/>
    <p:sldId id="269" r:id="rId12"/>
    <p:sldId id="258" r:id="rId13"/>
    <p:sldId id="270"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66"/>
    <p:restoredTop sz="94708"/>
  </p:normalViewPr>
  <p:slideViewPr>
    <p:cSldViewPr snapToGrid="0" snapToObjects="1">
      <p:cViewPr varScale="1">
        <p:scale>
          <a:sx n="78" d="100"/>
          <a:sy n="78" d="100"/>
        </p:scale>
        <p:origin x="16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0E620-BFBB-4BDB-828C-E58F39E97AF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GB"/>
        </a:p>
      </dgm:t>
    </dgm:pt>
    <dgm:pt modelId="{9A0C9BA0-C1F9-47F9-885B-8310C1AB5F41}">
      <dgm:prSet phldrT="[Text]"/>
      <dgm:spPr/>
      <dgm:t>
        <a:bodyPr/>
        <a:lstStyle/>
        <a:p>
          <a:r>
            <a:rPr lang="en-GB" dirty="0">
              <a:solidFill>
                <a:srgbClr val="FF0000"/>
              </a:solidFill>
            </a:rPr>
            <a:t>C</a:t>
          </a:r>
          <a:r>
            <a:rPr lang="en-GB" dirty="0"/>
            <a:t>ulture</a:t>
          </a:r>
        </a:p>
      </dgm:t>
    </dgm:pt>
    <dgm:pt modelId="{EA504DA5-85BE-44FF-A571-00E678D508AC}" type="parTrans" cxnId="{22C059B8-042C-4D3C-B63E-3D0A2E058BF1}">
      <dgm:prSet/>
      <dgm:spPr/>
      <dgm:t>
        <a:bodyPr/>
        <a:lstStyle/>
        <a:p>
          <a:endParaRPr lang="en-GB"/>
        </a:p>
      </dgm:t>
    </dgm:pt>
    <dgm:pt modelId="{6D94CE56-2F1D-4194-917C-1C848D6368B0}" type="sibTrans" cxnId="{22C059B8-042C-4D3C-B63E-3D0A2E058BF1}">
      <dgm:prSet/>
      <dgm:spPr/>
      <dgm:t>
        <a:bodyPr/>
        <a:lstStyle/>
        <a:p>
          <a:endParaRPr lang="en-GB"/>
        </a:p>
      </dgm:t>
    </dgm:pt>
    <dgm:pt modelId="{B70D7401-F7A5-4097-9337-47A5CC203A9D}">
      <dgm:prSet phldrT="[Text]"/>
      <dgm:spPr/>
      <dgm:t>
        <a:bodyPr/>
        <a:lstStyle/>
        <a:p>
          <a:r>
            <a:rPr lang="en-GB" dirty="0">
              <a:solidFill>
                <a:srgbClr val="FF0000"/>
              </a:solidFill>
            </a:rPr>
            <a:t>A</a:t>
          </a:r>
          <a:r>
            <a:rPr lang="en-GB" dirty="0"/>
            <a:t>utomation</a:t>
          </a:r>
        </a:p>
      </dgm:t>
    </dgm:pt>
    <dgm:pt modelId="{450D0441-4F70-4C9F-8F4A-143CA6BE035C}" type="parTrans" cxnId="{F5AFA8E0-6105-4C0B-9D40-49ADE118B3AA}">
      <dgm:prSet/>
      <dgm:spPr/>
      <dgm:t>
        <a:bodyPr/>
        <a:lstStyle/>
        <a:p>
          <a:endParaRPr lang="en-GB"/>
        </a:p>
      </dgm:t>
    </dgm:pt>
    <dgm:pt modelId="{397A1CC0-45C0-4FDA-87B3-AB913B70DB2E}" type="sibTrans" cxnId="{F5AFA8E0-6105-4C0B-9D40-49ADE118B3AA}">
      <dgm:prSet/>
      <dgm:spPr/>
      <dgm:t>
        <a:bodyPr/>
        <a:lstStyle/>
        <a:p>
          <a:endParaRPr lang="en-GB"/>
        </a:p>
      </dgm:t>
    </dgm:pt>
    <dgm:pt modelId="{D2659067-6DF2-401D-B625-37F561B867D6}">
      <dgm:prSet phldrT="[Text]"/>
      <dgm:spPr/>
      <dgm:t>
        <a:bodyPr/>
        <a:lstStyle/>
        <a:p>
          <a:r>
            <a:rPr lang="en-GB" dirty="0">
              <a:solidFill>
                <a:srgbClr val="FF0000"/>
              </a:solidFill>
            </a:rPr>
            <a:t>L</a:t>
          </a:r>
          <a:r>
            <a:rPr lang="en-GB" dirty="0"/>
            <a:t>ean</a:t>
          </a:r>
        </a:p>
      </dgm:t>
    </dgm:pt>
    <dgm:pt modelId="{E510BCAC-B9F5-4F02-BD90-397288189770}" type="parTrans" cxnId="{FD242B01-FCB5-491C-9B54-F4C4891EEEF5}">
      <dgm:prSet/>
      <dgm:spPr/>
      <dgm:t>
        <a:bodyPr/>
        <a:lstStyle/>
        <a:p>
          <a:endParaRPr lang="en-GB"/>
        </a:p>
      </dgm:t>
    </dgm:pt>
    <dgm:pt modelId="{6A2D2A82-F123-4398-8998-67F23A2112A6}" type="sibTrans" cxnId="{FD242B01-FCB5-491C-9B54-F4C4891EEEF5}">
      <dgm:prSet/>
      <dgm:spPr/>
      <dgm:t>
        <a:bodyPr/>
        <a:lstStyle/>
        <a:p>
          <a:endParaRPr lang="en-GB"/>
        </a:p>
      </dgm:t>
    </dgm:pt>
    <dgm:pt modelId="{EF3D2373-FAE7-4631-88CC-63643E122596}">
      <dgm:prSet phldrT="[Text]"/>
      <dgm:spPr/>
      <dgm:t>
        <a:bodyPr/>
        <a:lstStyle/>
        <a:p>
          <a:r>
            <a:rPr lang="en-GB" dirty="0">
              <a:solidFill>
                <a:srgbClr val="FF0000"/>
              </a:solidFill>
            </a:rPr>
            <a:t>M</a:t>
          </a:r>
          <a:r>
            <a:rPr lang="en-GB" dirty="0"/>
            <a:t>etrics</a:t>
          </a:r>
        </a:p>
      </dgm:t>
    </dgm:pt>
    <dgm:pt modelId="{4DA9A238-E93C-470D-909C-9FA704BC1D97}" type="parTrans" cxnId="{586E52E8-BA02-46DC-AF2D-6232F2B64638}">
      <dgm:prSet/>
      <dgm:spPr/>
      <dgm:t>
        <a:bodyPr/>
        <a:lstStyle/>
        <a:p>
          <a:endParaRPr lang="en-GB"/>
        </a:p>
      </dgm:t>
    </dgm:pt>
    <dgm:pt modelId="{A7259EAC-DD71-415A-9A88-27BEFC9DEE7E}" type="sibTrans" cxnId="{586E52E8-BA02-46DC-AF2D-6232F2B64638}">
      <dgm:prSet/>
      <dgm:spPr/>
      <dgm:t>
        <a:bodyPr/>
        <a:lstStyle/>
        <a:p>
          <a:endParaRPr lang="en-GB"/>
        </a:p>
      </dgm:t>
    </dgm:pt>
    <dgm:pt modelId="{B202A5E4-C8E0-46E9-BB4D-D8CB269DA483}">
      <dgm:prSet phldrT="[Text]"/>
      <dgm:spPr/>
      <dgm:t>
        <a:bodyPr/>
        <a:lstStyle/>
        <a:p>
          <a:r>
            <a:rPr lang="en-GB" dirty="0">
              <a:solidFill>
                <a:srgbClr val="FF0000"/>
              </a:solidFill>
            </a:rPr>
            <a:t>S</a:t>
          </a:r>
          <a:r>
            <a:rPr lang="en-GB" dirty="0"/>
            <a:t>haring</a:t>
          </a:r>
        </a:p>
      </dgm:t>
    </dgm:pt>
    <dgm:pt modelId="{2844CAE3-A13B-4871-B47B-9576BE8892A6}" type="parTrans" cxnId="{96C009EB-EAD8-404B-B032-47782E9798EF}">
      <dgm:prSet/>
      <dgm:spPr/>
      <dgm:t>
        <a:bodyPr/>
        <a:lstStyle/>
        <a:p>
          <a:endParaRPr lang="en-GB"/>
        </a:p>
      </dgm:t>
    </dgm:pt>
    <dgm:pt modelId="{7991DE46-B177-45D9-B948-3976B92BEA4D}" type="sibTrans" cxnId="{96C009EB-EAD8-404B-B032-47782E9798EF}">
      <dgm:prSet/>
      <dgm:spPr/>
      <dgm:t>
        <a:bodyPr/>
        <a:lstStyle/>
        <a:p>
          <a:endParaRPr lang="en-GB"/>
        </a:p>
      </dgm:t>
    </dgm:pt>
    <dgm:pt modelId="{72C38BED-815A-4291-A41D-C46B6D4E7AC7}">
      <dgm:prSet phldrT="[Text]"/>
      <dgm:spPr/>
      <dgm:t>
        <a:bodyPr/>
        <a:lstStyle/>
        <a:p>
          <a:r>
            <a:rPr lang="en-GB" dirty="0"/>
            <a:t>“Continuous” CI/CD</a:t>
          </a:r>
        </a:p>
      </dgm:t>
    </dgm:pt>
    <dgm:pt modelId="{6A4EB70F-8B06-4A9A-844C-4C7406287167}" type="parTrans" cxnId="{530C5FD7-BC5A-4AF4-9837-7845D65BDBB2}">
      <dgm:prSet/>
      <dgm:spPr/>
      <dgm:t>
        <a:bodyPr/>
        <a:lstStyle/>
        <a:p>
          <a:endParaRPr lang="en-US"/>
        </a:p>
      </dgm:t>
    </dgm:pt>
    <dgm:pt modelId="{96E013CB-9CD5-4D52-810E-2F071ADDF21E}" type="sibTrans" cxnId="{530C5FD7-BC5A-4AF4-9837-7845D65BDBB2}">
      <dgm:prSet/>
      <dgm:spPr/>
      <dgm:t>
        <a:bodyPr/>
        <a:lstStyle/>
        <a:p>
          <a:endParaRPr lang="en-US"/>
        </a:p>
      </dgm:t>
    </dgm:pt>
    <dgm:pt modelId="{3F36DDFD-6FCA-4A10-88FD-3433BC041B02}">
      <dgm:prSet phldrT="[Text]"/>
      <dgm:spPr/>
      <dgm:t>
        <a:bodyPr/>
        <a:lstStyle/>
        <a:p>
          <a:r>
            <a:rPr lang="en-GB" dirty="0"/>
            <a:t>Hearts &amp; Minds</a:t>
          </a:r>
        </a:p>
      </dgm:t>
    </dgm:pt>
    <dgm:pt modelId="{6623D9CE-BB59-4433-BE00-688C9B542C29}" type="parTrans" cxnId="{410219C1-7ECE-4B19-A4A9-638BB34DEF6B}">
      <dgm:prSet/>
      <dgm:spPr/>
      <dgm:t>
        <a:bodyPr/>
        <a:lstStyle/>
        <a:p>
          <a:endParaRPr lang="en-US"/>
        </a:p>
      </dgm:t>
    </dgm:pt>
    <dgm:pt modelId="{8E02E690-DE03-4AED-B755-BF4186101580}" type="sibTrans" cxnId="{410219C1-7ECE-4B19-A4A9-638BB34DEF6B}">
      <dgm:prSet/>
      <dgm:spPr/>
      <dgm:t>
        <a:bodyPr/>
        <a:lstStyle/>
        <a:p>
          <a:endParaRPr lang="en-US"/>
        </a:p>
      </dgm:t>
    </dgm:pt>
    <dgm:pt modelId="{63A9D092-3E2A-4BE1-B932-56DB7FE2FB21}">
      <dgm:prSet phldrT="[Text]"/>
      <dgm:spPr/>
      <dgm:t>
        <a:bodyPr/>
        <a:lstStyle/>
        <a:p>
          <a:r>
            <a:rPr lang="en-GB" dirty="0"/>
            <a:t>Measure everything</a:t>
          </a:r>
        </a:p>
      </dgm:t>
    </dgm:pt>
    <dgm:pt modelId="{938E7FA4-9148-49DB-B822-DA50750935CC}" type="parTrans" cxnId="{908BC788-F3B7-45BA-8787-A5398EF996B7}">
      <dgm:prSet/>
      <dgm:spPr/>
      <dgm:t>
        <a:bodyPr/>
        <a:lstStyle/>
        <a:p>
          <a:endParaRPr lang="en-US"/>
        </a:p>
      </dgm:t>
    </dgm:pt>
    <dgm:pt modelId="{DE521FFB-80AE-4FB7-8093-D288C9F29F22}" type="sibTrans" cxnId="{908BC788-F3B7-45BA-8787-A5398EF996B7}">
      <dgm:prSet/>
      <dgm:spPr/>
      <dgm:t>
        <a:bodyPr/>
        <a:lstStyle/>
        <a:p>
          <a:endParaRPr lang="en-US"/>
        </a:p>
      </dgm:t>
    </dgm:pt>
    <dgm:pt modelId="{CD7C4146-F4B6-4994-B8F9-F46C0E35C1A0}">
      <dgm:prSet phldrT="[Text]"/>
      <dgm:spPr/>
      <dgm:t>
        <a:bodyPr/>
        <a:lstStyle/>
        <a:p>
          <a:r>
            <a:rPr lang="en-GB" dirty="0"/>
            <a:t>Show the improvement</a:t>
          </a:r>
        </a:p>
      </dgm:t>
    </dgm:pt>
    <dgm:pt modelId="{4C0749C0-583C-4055-903C-786837444E8C}" type="parTrans" cxnId="{538C5A3A-D24F-403A-8608-5AB3A62F537F}">
      <dgm:prSet/>
      <dgm:spPr/>
      <dgm:t>
        <a:bodyPr/>
        <a:lstStyle/>
        <a:p>
          <a:endParaRPr lang="en-US"/>
        </a:p>
      </dgm:t>
    </dgm:pt>
    <dgm:pt modelId="{83FB3A8E-E7A8-46B5-990E-3D893C249272}" type="sibTrans" cxnId="{538C5A3A-D24F-403A-8608-5AB3A62F537F}">
      <dgm:prSet/>
      <dgm:spPr/>
      <dgm:t>
        <a:bodyPr/>
        <a:lstStyle/>
        <a:p>
          <a:endParaRPr lang="en-US"/>
        </a:p>
      </dgm:t>
    </dgm:pt>
    <dgm:pt modelId="{01BE3B93-DD6F-40B7-A90C-BE9171E54792}">
      <dgm:prSet phldrT="[Text]"/>
      <dgm:spPr/>
      <dgm:t>
        <a:bodyPr/>
        <a:lstStyle/>
        <a:p>
          <a:r>
            <a:rPr lang="en-GB" dirty="0"/>
            <a:t>“Infrastructure as Code”</a:t>
          </a:r>
        </a:p>
      </dgm:t>
    </dgm:pt>
    <dgm:pt modelId="{E18E2A98-E8AF-4EF8-BCB8-480E1A536CB5}" type="parTrans" cxnId="{0C0D62E2-880A-4988-82BA-87C03364EC3A}">
      <dgm:prSet/>
      <dgm:spPr/>
      <dgm:t>
        <a:bodyPr/>
        <a:lstStyle/>
        <a:p>
          <a:endParaRPr lang="en-US"/>
        </a:p>
      </dgm:t>
    </dgm:pt>
    <dgm:pt modelId="{741FEC7B-F00D-48C2-93B3-15CA5627B762}" type="sibTrans" cxnId="{0C0D62E2-880A-4988-82BA-87C03364EC3A}">
      <dgm:prSet/>
      <dgm:spPr/>
      <dgm:t>
        <a:bodyPr/>
        <a:lstStyle/>
        <a:p>
          <a:endParaRPr lang="en-US"/>
        </a:p>
      </dgm:t>
    </dgm:pt>
    <dgm:pt modelId="{C5EEAED4-051F-43A9-8379-91A7491EA5AC}">
      <dgm:prSet phldrT="[Text]"/>
      <dgm:spPr/>
      <dgm:t>
        <a:bodyPr/>
        <a:lstStyle/>
        <a:p>
          <a:r>
            <a:rPr lang="en-GB" dirty="0"/>
            <a:t>Embrace Change</a:t>
          </a:r>
        </a:p>
      </dgm:t>
    </dgm:pt>
    <dgm:pt modelId="{654536CF-E661-4403-BC5E-65CF88A92DF6}" type="parTrans" cxnId="{F1F67D35-5A7C-431A-A3CB-F3B50637E1CA}">
      <dgm:prSet/>
      <dgm:spPr/>
      <dgm:t>
        <a:bodyPr/>
        <a:lstStyle/>
        <a:p>
          <a:endParaRPr lang="en-US"/>
        </a:p>
      </dgm:t>
    </dgm:pt>
    <dgm:pt modelId="{67DEBD24-1E97-4124-920E-7D4637BE051E}" type="sibTrans" cxnId="{F1F67D35-5A7C-431A-A3CB-F3B50637E1CA}">
      <dgm:prSet/>
      <dgm:spPr/>
      <dgm:t>
        <a:bodyPr/>
        <a:lstStyle/>
        <a:p>
          <a:endParaRPr lang="en-US"/>
        </a:p>
      </dgm:t>
    </dgm:pt>
    <dgm:pt modelId="{AF66246A-B71D-414B-9955-33878D05225C}">
      <dgm:prSet phldrT="[Text]"/>
      <dgm:spPr/>
      <dgm:t>
        <a:bodyPr/>
        <a:lstStyle/>
        <a:p>
          <a:r>
            <a:rPr lang="en-GB" dirty="0"/>
            <a:t>Open information sharing</a:t>
          </a:r>
        </a:p>
      </dgm:t>
    </dgm:pt>
    <dgm:pt modelId="{99F3E5ED-4982-482D-92CA-EE147261A338}" type="parTrans" cxnId="{C598A8F2-C58F-4B0E-BD8E-1B42166A78D7}">
      <dgm:prSet/>
      <dgm:spPr/>
      <dgm:t>
        <a:bodyPr/>
        <a:lstStyle/>
        <a:p>
          <a:endParaRPr lang="en-US"/>
        </a:p>
      </dgm:t>
    </dgm:pt>
    <dgm:pt modelId="{D7B78468-20FB-474B-81EB-DA35090AF35E}" type="sibTrans" cxnId="{C598A8F2-C58F-4B0E-BD8E-1B42166A78D7}">
      <dgm:prSet/>
      <dgm:spPr/>
      <dgm:t>
        <a:bodyPr/>
        <a:lstStyle/>
        <a:p>
          <a:endParaRPr lang="en-US"/>
        </a:p>
      </dgm:t>
    </dgm:pt>
    <dgm:pt modelId="{F5446AE4-7C24-4065-9CB9-8D9A7A79DA4D}">
      <dgm:prSet phldrT="[Text]"/>
      <dgm:spPr/>
      <dgm:t>
        <a:bodyPr/>
        <a:lstStyle/>
        <a:p>
          <a:r>
            <a:rPr lang="en-GB" dirty="0"/>
            <a:t>Collaboration</a:t>
          </a:r>
        </a:p>
      </dgm:t>
    </dgm:pt>
    <dgm:pt modelId="{67F58C06-2388-42DB-BD02-AB9A99D1E850}" type="parTrans" cxnId="{DB84C06C-A247-46F0-A508-414C2121C19A}">
      <dgm:prSet/>
      <dgm:spPr/>
      <dgm:t>
        <a:bodyPr/>
        <a:lstStyle/>
        <a:p>
          <a:endParaRPr lang="en-US"/>
        </a:p>
      </dgm:t>
    </dgm:pt>
    <dgm:pt modelId="{74C6A979-6A5D-4D6A-81CE-04F79E83F5FF}" type="sibTrans" cxnId="{DB84C06C-A247-46F0-A508-414C2121C19A}">
      <dgm:prSet/>
      <dgm:spPr/>
      <dgm:t>
        <a:bodyPr/>
        <a:lstStyle/>
        <a:p>
          <a:endParaRPr lang="en-US"/>
        </a:p>
      </dgm:t>
    </dgm:pt>
    <dgm:pt modelId="{D28BDA6F-21CA-4634-A9AD-39C084BC03E6}">
      <dgm:prSet phldrT="[Text]"/>
      <dgm:spPr/>
      <dgm:t>
        <a:bodyPr/>
        <a:lstStyle/>
        <a:p>
          <a:r>
            <a:rPr lang="en-GB" dirty="0"/>
            <a:t>Focus on producing value for the end-user</a:t>
          </a:r>
        </a:p>
      </dgm:t>
    </dgm:pt>
    <dgm:pt modelId="{C8BA5DCC-7B5A-43CA-916D-7382FA1E041A}" type="parTrans" cxnId="{582D71B7-EDF8-4EBF-8663-1AAFD4859A3A}">
      <dgm:prSet/>
      <dgm:spPr/>
      <dgm:t>
        <a:bodyPr/>
        <a:lstStyle/>
        <a:p>
          <a:endParaRPr lang="en-US"/>
        </a:p>
      </dgm:t>
    </dgm:pt>
    <dgm:pt modelId="{57050376-E493-46B9-9297-DA68659256C1}" type="sibTrans" cxnId="{582D71B7-EDF8-4EBF-8663-1AAFD4859A3A}">
      <dgm:prSet/>
      <dgm:spPr/>
      <dgm:t>
        <a:bodyPr/>
        <a:lstStyle/>
        <a:p>
          <a:endParaRPr lang="en-US"/>
        </a:p>
      </dgm:t>
    </dgm:pt>
    <dgm:pt modelId="{6D476E5A-5630-4CDA-8FE6-DA9F7273A731}">
      <dgm:prSet phldrT="[Text]"/>
      <dgm:spPr/>
      <dgm:t>
        <a:bodyPr/>
        <a:lstStyle/>
        <a:p>
          <a:r>
            <a:rPr lang="en-GB" dirty="0"/>
            <a:t>Small batch sizes</a:t>
          </a:r>
        </a:p>
      </dgm:t>
    </dgm:pt>
    <dgm:pt modelId="{E8701768-EE93-451F-8895-8961A1EB7FFE}" type="parTrans" cxnId="{0CCE6DB0-0D68-402E-BB43-CE0FF499F779}">
      <dgm:prSet/>
      <dgm:spPr/>
      <dgm:t>
        <a:bodyPr/>
        <a:lstStyle/>
        <a:p>
          <a:endParaRPr lang="en-US"/>
        </a:p>
      </dgm:t>
    </dgm:pt>
    <dgm:pt modelId="{9721AF67-5BF4-4446-9308-55A94563C7DA}" type="sibTrans" cxnId="{0CCE6DB0-0D68-402E-BB43-CE0FF499F779}">
      <dgm:prSet/>
      <dgm:spPr/>
      <dgm:t>
        <a:bodyPr/>
        <a:lstStyle/>
        <a:p>
          <a:endParaRPr lang="en-US"/>
        </a:p>
      </dgm:t>
    </dgm:pt>
    <dgm:pt modelId="{DE140E2E-CB55-470F-86AF-4D4C092E8997}" type="pres">
      <dgm:prSet presAssocID="{FA90E620-BFBB-4BDB-828C-E58F39E97AFF}" presName="Name0" presStyleCnt="0">
        <dgm:presLayoutVars>
          <dgm:dir/>
          <dgm:animLvl val="lvl"/>
          <dgm:resizeHandles/>
        </dgm:presLayoutVars>
      </dgm:prSet>
      <dgm:spPr/>
      <dgm:t>
        <a:bodyPr/>
        <a:lstStyle/>
        <a:p>
          <a:endParaRPr lang="en-US"/>
        </a:p>
      </dgm:t>
    </dgm:pt>
    <dgm:pt modelId="{B5049DB2-71BC-4A8E-9757-600FE28A8ADC}" type="pres">
      <dgm:prSet presAssocID="{9A0C9BA0-C1F9-47F9-885B-8310C1AB5F41}" presName="linNode" presStyleCnt="0"/>
      <dgm:spPr/>
    </dgm:pt>
    <dgm:pt modelId="{7052E4F3-5EE7-449C-A96E-8E64DDF03D02}" type="pres">
      <dgm:prSet presAssocID="{9A0C9BA0-C1F9-47F9-885B-8310C1AB5F41}" presName="parentShp" presStyleLbl="node1" presStyleIdx="0" presStyleCnt="5">
        <dgm:presLayoutVars>
          <dgm:bulletEnabled val="1"/>
        </dgm:presLayoutVars>
      </dgm:prSet>
      <dgm:spPr/>
      <dgm:t>
        <a:bodyPr/>
        <a:lstStyle/>
        <a:p>
          <a:endParaRPr lang="en-US"/>
        </a:p>
      </dgm:t>
    </dgm:pt>
    <dgm:pt modelId="{C012DA20-B11A-4615-BF4F-254F924AE97B}" type="pres">
      <dgm:prSet presAssocID="{9A0C9BA0-C1F9-47F9-885B-8310C1AB5F41}" presName="childShp" presStyleLbl="bgAccFollowNode1" presStyleIdx="0" presStyleCnt="5">
        <dgm:presLayoutVars>
          <dgm:bulletEnabled val="1"/>
        </dgm:presLayoutVars>
      </dgm:prSet>
      <dgm:spPr/>
      <dgm:t>
        <a:bodyPr/>
        <a:lstStyle/>
        <a:p>
          <a:endParaRPr lang="en-US"/>
        </a:p>
      </dgm:t>
    </dgm:pt>
    <dgm:pt modelId="{A625AA48-6650-4B20-AA2C-9D36D7A2C1FF}" type="pres">
      <dgm:prSet presAssocID="{6D94CE56-2F1D-4194-917C-1C848D6368B0}" presName="spacing" presStyleCnt="0"/>
      <dgm:spPr/>
    </dgm:pt>
    <dgm:pt modelId="{D2B221C1-1CE1-44CF-8895-C99A2A40FD49}" type="pres">
      <dgm:prSet presAssocID="{B70D7401-F7A5-4097-9337-47A5CC203A9D}" presName="linNode" presStyleCnt="0"/>
      <dgm:spPr/>
    </dgm:pt>
    <dgm:pt modelId="{E92B88D3-6BF3-4214-8041-533C048D3032}" type="pres">
      <dgm:prSet presAssocID="{B70D7401-F7A5-4097-9337-47A5CC203A9D}" presName="parentShp" presStyleLbl="node1" presStyleIdx="1" presStyleCnt="5">
        <dgm:presLayoutVars>
          <dgm:bulletEnabled val="1"/>
        </dgm:presLayoutVars>
      </dgm:prSet>
      <dgm:spPr/>
      <dgm:t>
        <a:bodyPr/>
        <a:lstStyle/>
        <a:p>
          <a:endParaRPr lang="en-US"/>
        </a:p>
      </dgm:t>
    </dgm:pt>
    <dgm:pt modelId="{435716E5-D3FF-4E26-AAE8-AC9439D8C238}" type="pres">
      <dgm:prSet presAssocID="{B70D7401-F7A5-4097-9337-47A5CC203A9D}" presName="childShp" presStyleLbl="bgAccFollowNode1" presStyleIdx="1" presStyleCnt="5" custLinFactNeighborX="5250">
        <dgm:presLayoutVars>
          <dgm:bulletEnabled val="1"/>
        </dgm:presLayoutVars>
      </dgm:prSet>
      <dgm:spPr/>
      <dgm:t>
        <a:bodyPr/>
        <a:lstStyle/>
        <a:p>
          <a:endParaRPr lang="en-US"/>
        </a:p>
      </dgm:t>
    </dgm:pt>
    <dgm:pt modelId="{D57895B3-20B9-4D8C-9FB5-257EBD9598A5}" type="pres">
      <dgm:prSet presAssocID="{397A1CC0-45C0-4FDA-87B3-AB913B70DB2E}" presName="spacing" presStyleCnt="0"/>
      <dgm:spPr/>
    </dgm:pt>
    <dgm:pt modelId="{40D856B5-357F-493E-9BCF-ABCB9E413585}" type="pres">
      <dgm:prSet presAssocID="{D2659067-6DF2-401D-B625-37F561B867D6}" presName="linNode" presStyleCnt="0"/>
      <dgm:spPr/>
    </dgm:pt>
    <dgm:pt modelId="{20C76004-DBC3-45E8-A3A1-010351152950}" type="pres">
      <dgm:prSet presAssocID="{D2659067-6DF2-401D-B625-37F561B867D6}" presName="parentShp" presStyleLbl="node1" presStyleIdx="2" presStyleCnt="5">
        <dgm:presLayoutVars>
          <dgm:bulletEnabled val="1"/>
        </dgm:presLayoutVars>
      </dgm:prSet>
      <dgm:spPr/>
      <dgm:t>
        <a:bodyPr/>
        <a:lstStyle/>
        <a:p>
          <a:endParaRPr lang="en-US"/>
        </a:p>
      </dgm:t>
    </dgm:pt>
    <dgm:pt modelId="{E31E5032-D160-490E-BF4A-C71ECBF9BBEC}" type="pres">
      <dgm:prSet presAssocID="{D2659067-6DF2-401D-B625-37F561B867D6}" presName="childShp" presStyleLbl="bgAccFollowNode1" presStyleIdx="2" presStyleCnt="5">
        <dgm:presLayoutVars>
          <dgm:bulletEnabled val="1"/>
        </dgm:presLayoutVars>
      </dgm:prSet>
      <dgm:spPr/>
      <dgm:t>
        <a:bodyPr/>
        <a:lstStyle/>
        <a:p>
          <a:endParaRPr lang="en-US"/>
        </a:p>
      </dgm:t>
    </dgm:pt>
    <dgm:pt modelId="{B06F0561-8D22-46B0-92B8-96B2D3257470}" type="pres">
      <dgm:prSet presAssocID="{6A2D2A82-F123-4398-8998-67F23A2112A6}" presName="spacing" presStyleCnt="0"/>
      <dgm:spPr/>
    </dgm:pt>
    <dgm:pt modelId="{C57F609F-3D0D-424E-9742-081D0B893FB3}" type="pres">
      <dgm:prSet presAssocID="{EF3D2373-FAE7-4631-88CC-63643E122596}" presName="linNode" presStyleCnt="0"/>
      <dgm:spPr/>
    </dgm:pt>
    <dgm:pt modelId="{7EFA0BD4-3154-4B40-9409-492F88C3F4A8}" type="pres">
      <dgm:prSet presAssocID="{EF3D2373-FAE7-4631-88CC-63643E122596}" presName="parentShp" presStyleLbl="node1" presStyleIdx="3" presStyleCnt="5">
        <dgm:presLayoutVars>
          <dgm:bulletEnabled val="1"/>
        </dgm:presLayoutVars>
      </dgm:prSet>
      <dgm:spPr/>
      <dgm:t>
        <a:bodyPr/>
        <a:lstStyle/>
        <a:p>
          <a:endParaRPr lang="en-US"/>
        </a:p>
      </dgm:t>
    </dgm:pt>
    <dgm:pt modelId="{19F58EED-DF02-4F07-B8EB-1283B97959E6}" type="pres">
      <dgm:prSet presAssocID="{EF3D2373-FAE7-4631-88CC-63643E122596}" presName="childShp" presStyleLbl="bgAccFollowNode1" presStyleIdx="3" presStyleCnt="5">
        <dgm:presLayoutVars>
          <dgm:bulletEnabled val="1"/>
        </dgm:presLayoutVars>
      </dgm:prSet>
      <dgm:spPr/>
      <dgm:t>
        <a:bodyPr/>
        <a:lstStyle/>
        <a:p>
          <a:endParaRPr lang="en-US"/>
        </a:p>
      </dgm:t>
    </dgm:pt>
    <dgm:pt modelId="{765DA6A9-2218-4137-8C70-C7F1A63602B5}" type="pres">
      <dgm:prSet presAssocID="{A7259EAC-DD71-415A-9A88-27BEFC9DEE7E}" presName="spacing" presStyleCnt="0"/>
      <dgm:spPr/>
    </dgm:pt>
    <dgm:pt modelId="{6EDDB02E-3710-4078-8216-0AF637E583E7}" type="pres">
      <dgm:prSet presAssocID="{B202A5E4-C8E0-46E9-BB4D-D8CB269DA483}" presName="linNode" presStyleCnt="0"/>
      <dgm:spPr/>
    </dgm:pt>
    <dgm:pt modelId="{3DB8D15C-8A64-4A33-84A7-5A8721504230}" type="pres">
      <dgm:prSet presAssocID="{B202A5E4-C8E0-46E9-BB4D-D8CB269DA483}" presName="parentShp" presStyleLbl="node1" presStyleIdx="4" presStyleCnt="5">
        <dgm:presLayoutVars>
          <dgm:bulletEnabled val="1"/>
        </dgm:presLayoutVars>
      </dgm:prSet>
      <dgm:spPr/>
      <dgm:t>
        <a:bodyPr/>
        <a:lstStyle/>
        <a:p>
          <a:endParaRPr lang="en-US"/>
        </a:p>
      </dgm:t>
    </dgm:pt>
    <dgm:pt modelId="{DCB734AE-0F8C-4F25-8517-09B6E14B9535}" type="pres">
      <dgm:prSet presAssocID="{B202A5E4-C8E0-46E9-BB4D-D8CB269DA483}" presName="childShp" presStyleLbl="bgAccFollowNode1" presStyleIdx="4" presStyleCnt="5">
        <dgm:presLayoutVars>
          <dgm:bulletEnabled val="1"/>
        </dgm:presLayoutVars>
      </dgm:prSet>
      <dgm:spPr/>
      <dgm:t>
        <a:bodyPr/>
        <a:lstStyle/>
        <a:p>
          <a:endParaRPr lang="en-US"/>
        </a:p>
      </dgm:t>
    </dgm:pt>
  </dgm:ptLst>
  <dgm:cxnLst>
    <dgm:cxn modelId="{5F224DE9-152C-B442-8FB1-607CEDF2496F}" type="presOf" srcId="{EF3D2373-FAE7-4631-88CC-63643E122596}" destId="{7EFA0BD4-3154-4B40-9409-492F88C3F4A8}" srcOrd="0" destOrd="0" presId="urn:microsoft.com/office/officeart/2005/8/layout/vList6"/>
    <dgm:cxn modelId="{6BA96E15-658C-6343-9753-EC42F7135BA2}" type="presOf" srcId="{63A9D092-3E2A-4BE1-B932-56DB7FE2FB21}" destId="{19F58EED-DF02-4F07-B8EB-1283B97959E6}" srcOrd="0" destOrd="0" presId="urn:microsoft.com/office/officeart/2005/8/layout/vList6"/>
    <dgm:cxn modelId="{FD242B01-FCB5-491C-9B54-F4C4891EEEF5}" srcId="{FA90E620-BFBB-4BDB-828C-E58F39E97AFF}" destId="{D2659067-6DF2-401D-B625-37F561B867D6}" srcOrd="2" destOrd="0" parTransId="{E510BCAC-B9F5-4F02-BD90-397288189770}" sibTransId="{6A2D2A82-F123-4398-8998-67F23A2112A6}"/>
    <dgm:cxn modelId="{9BBB416B-9FC1-F84E-8120-88FD855C8D41}" type="presOf" srcId="{B202A5E4-C8E0-46E9-BB4D-D8CB269DA483}" destId="{3DB8D15C-8A64-4A33-84A7-5A8721504230}" srcOrd="0" destOrd="0" presId="urn:microsoft.com/office/officeart/2005/8/layout/vList6"/>
    <dgm:cxn modelId="{22C059B8-042C-4D3C-B63E-3D0A2E058BF1}" srcId="{FA90E620-BFBB-4BDB-828C-E58F39E97AFF}" destId="{9A0C9BA0-C1F9-47F9-885B-8310C1AB5F41}" srcOrd="0" destOrd="0" parTransId="{EA504DA5-85BE-44FF-A571-00E678D508AC}" sibTransId="{6D94CE56-2F1D-4194-917C-1C848D6368B0}"/>
    <dgm:cxn modelId="{410219C1-7ECE-4B19-A4A9-638BB34DEF6B}" srcId="{9A0C9BA0-C1F9-47F9-885B-8310C1AB5F41}" destId="{3F36DDFD-6FCA-4A10-88FD-3433BC041B02}" srcOrd="0" destOrd="0" parTransId="{6623D9CE-BB59-4433-BE00-688C9B542C29}" sibTransId="{8E02E690-DE03-4AED-B755-BF4186101580}"/>
    <dgm:cxn modelId="{C598A8F2-C58F-4B0E-BD8E-1B42166A78D7}" srcId="{B202A5E4-C8E0-46E9-BB4D-D8CB269DA483}" destId="{AF66246A-B71D-414B-9955-33878D05225C}" srcOrd="0" destOrd="0" parTransId="{99F3E5ED-4982-482D-92CA-EE147261A338}" sibTransId="{D7B78468-20FB-474B-81EB-DA35090AF35E}"/>
    <dgm:cxn modelId="{F1F67D35-5A7C-431A-A3CB-F3B50637E1CA}" srcId="{9A0C9BA0-C1F9-47F9-885B-8310C1AB5F41}" destId="{C5EEAED4-051F-43A9-8379-91A7491EA5AC}" srcOrd="1" destOrd="0" parTransId="{654536CF-E661-4403-BC5E-65CF88A92DF6}" sibTransId="{67DEBD24-1E97-4124-920E-7D4637BE051E}"/>
    <dgm:cxn modelId="{908BC788-F3B7-45BA-8787-A5398EF996B7}" srcId="{EF3D2373-FAE7-4631-88CC-63643E122596}" destId="{63A9D092-3E2A-4BE1-B932-56DB7FE2FB21}" srcOrd="0" destOrd="0" parTransId="{938E7FA4-9148-49DB-B822-DA50750935CC}" sibTransId="{DE521FFB-80AE-4FB7-8093-D288C9F29F22}"/>
    <dgm:cxn modelId="{A4FA805B-4D6B-DB4E-AB2D-BD74F4B20625}" type="presOf" srcId="{F5446AE4-7C24-4065-9CB9-8D9A7A79DA4D}" destId="{DCB734AE-0F8C-4F25-8517-09B6E14B9535}" srcOrd="0" destOrd="1" presId="urn:microsoft.com/office/officeart/2005/8/layout/vList6"/>
    <dgm:cxn modelId="{D6F82C6E-1EC2-A24A-8986-8876282F09DA}" type="presOf" srcId="{3F36DDFD-6FCA-4A10-88FD-3433BC041B02}" destId="{C012DA20-B11A-4615-BF4F-254F924AE97B}" srcOrd="0" destOrd="0" presId="urn:microsoft.com/office/officeart/2005/8/layout/vList6"/>
    <dgm:cxn modelId="{538C5A3A-D24F-403A-8608-5AB3A62F537F}" srcId="{EF3D2373-FAE7-4631-88CC-63643E122596}" destId="{CD7C4146-F4B6-4994-B8F9-F46C0E35C1A0}" srcOrd="1" destOrd="0" parTransId="{4C0749C0-583C-4055-903C-786837444E8C}" sibTransId="{83FB3A8E-E7A8-46B5-990E-3D893C249272}"/>
    <dgm:cxn modelId="{263B65B2-2EC0-DC48-A885-323E3B151475}" type="presOf" srcId="{C5EEAED4-051F-43A9-8379-91A7491EA5AC}" destId="{C012DA20-B11A-4615-BF4F-254F924AE97B}" srcOrd="0" destOrd="1" presId="urn:microsoft.com/office/officeart/2005/8/layout/vList6"/>
    <dgm:cxn modelId="{24FABD4B-68C2-9F46-A8BC-0F9C7433D2E4}" type="presOf" srcId="{AF66246A-B71D-414B-9955-33878D05225C}" destId="{DCB734AE-0F8C-4F25-8517-09B6E14B9535}" srcOrd="0" destOrd="0" presId="urn:microsoft.com/office/officeart/2005/8/layout/vList6"/>
    <dgm:cxn modelId="{39776E6A-9EB0-1740-85BD-0FD9A57407C7}" type="presOf" srcId="{CD7C4146-F4B6-4994-B8F9-F46C0E35C1A0}" destId="{19F58EED-DF02-4F07-B8EB-1283B97959E6}" srcOrd="0" destOrd="1" presId="urn:microsoft.com/office/officeart/2005/8/layout/vList6"/>
    <dgm:cxn modelId="{2F9AB5CA-42C5-B346-BB2C-FE2628265AA2}" type="presOf" srcId="{D2659067-6DF2-401D-B625-37F561B867D6}" destId="{20C76004-DBC3-45E8-A3A1-010351152950}" srcOrd="0" destOrd="0" presId="urn:microsoft.com/office/officeart/2005/8/layout/vList6"/>
    <dgm:cxn modelId="{04197003-C15B-CD41-843A-17C230EC461C}" type="presOf" srcId="{FA90E620-BFBB-4BDB-828C-E58F39E97AFF}" destId="{DE140E2E-CB55-470F-86AF-4D4C092E8997}" srcOrd="0" destOrd="0" presId="urn:microsoft.com/office/officeart/2005/8/layout/vList6"/>
    <dgm:cxn modelId="{F5AFA8E0-6105-4C0B-9D40-49ADE118B3AA}" srcId="{FA90E620-BFBB-4BDB-828C-E58F39E97AFF}" destId="{B70D7401-F7A5-4097-9337-47A5CC203A9D}" srcOrd="1" destOrd="0" parTransId="{450D0441-4F70-4C9F-8F4A-143CA6BE035C}" sibTransId="{397A1CC0-45C0-4FDA-87B3-AB913B70DB2E}"/>
    <dgm:cxn modelId="{E87958C9-A698-6F41-B71C-9BC6000C21CA}" type="presOf" srcId="{B70D7401-F7A5-4097-9337-47A5CC203A9D}" destId="{E92B88D3-6BF3-4214-8041-533C048D3032}" srcOrd="0" destOrd="0" presId="urn:microsoft.com/office/officeart/2005/8/layout/vList6"/>
    <dgm:cxn modelId="{582D71B7-EDF8-4EBF-8663-1AAFD4859A3A}" srcId="{D2659067-6DF2-401D-B625-37F561B867D6}" destId="{D28BDA6F-21CA-4634-A9AD-39C084BC03E6}" srcOrd="0" destOrd="0" parTransId="{C8BA5DCC-7B5A-43CA-916D-7382FA1E041A}" sibTransId="{57050376-E493-46B9-9297-DA68659256C1}"/>
    <dgm:cxn modelId="{0CCE6DB0-0D68-402E-BB43-CE0FF499F779}" srcId="{D2659067-6DF2-401D-B625-37F561B867D6}" destId="{6D476E5A-5630-4CDA-8FE6-DA9F7273A731}" srcOrd="1" destOrd="0" parTransId="{E8701768-EE93-451F-8895-8961A1EB7FFE}" sibTransId="{9721AF67-5BF4-4446-9308-55A94563C7DA}"/>
    <dgm:cxn modelId="{530C5FD7-BC5A-4AF4-9837-7845D65BDBB2}" srcId="{B70D7401-F7A5-4097-9337-47A5CC203A9D}" destId="{72C38BED-815A-4291-A41D-C46B6D4E7AC7}" srcOrd="0" destOrd="0" parTransId="{6A4EB70F-8B06-4A9A-844C-4C7406287167}" sibTransId="{96E013CB-9CD5-4D52-810E-2F071ADDF21E}"/>
    <dgm:cxn modelId="{0C0D62E2-880A-4988-82BA-87C03364EC3A}" srcId="{B70D7401-F7A5-4097-9337-47A5CC203A9D}" destId="{01BE3B93-DD6F-40B7-A90C-BE9171E54792}" srcOrd="1" destOrd="0" parTransId="{E18E2A98-E8AF-4EF8-BCB8-480E1A536CB5}" sibTransId="{741FEC7B-F00D-48C2-93B3-15CA5627B762}"/>
    <dgm:cxn modelId="{586E52E8-BA02-46DC-AF2D-6232F2B64638}" srcId="{FA90E620-BFBB-4BDB-828C-E58F39E97AFF}" destId="{EF3D2373-FAE7-4631-88CC-63643E122596}" srcOrd="3" destOrd="0" parTransId="{4DA9A238-E93C-470D-909C-9FA704BC1D97}" sibTransId="{A7259EAC-DD71-415A-9A88-27BEFC9DEE7E}"/>
    <dgm:cxn modelId="{C19FF6FE-E301-E04B-9FF3-0BA7DF2AB706}" type="presOf" srcId="{01BE3B93-DD6F-40B7-A90C-BE9171E54792}" destId="{435716E5-D3FF-4E26-AAE8-AC9439D8C238}" srcOrd="0" destOrd="1" presId="urn:microsoft.com/office/officeart/2005/8/layout/vList6"/>
    <dgm:cxn modelId="{56334C39-066E-764A-AE18-4DD52337BFF9}" type="presOf" srcId="{9A0C9BA0-C1F9-47F9-885B-8310C1AB5F41}" destId="{7052E4F3-5EE7-449C-A96E-8E64DDF03D02}" srcOrd="0" destOrd="0" presId="urn:microsoft.com/office/officeart/2005/8/layout/vList6"/>
    <dgm:cxn modelId="{DDF2B492-223B-0E46-B6B9-12B96C927DE8}" type="presOf" srcId="{D28BDA6F-21CA-4634-A9AD-39C084BC03E6}" destId="{E31E5032-D160-490E-BF4A-C71ECBF9BBEC}" srcOrd="0" destOrd="0" presId="urn:microsoft.com/office/officeart/2005/8/layout/vList6"/>
    <dgm:cxn modelId="{5ACAB01E-3610-2946-A243-BFA519D1166A}" type="presOf" srcId="{6D476E5A-5630-4CDA-8FE6-DA9F7273A731}" destId="{E31E5032-D160-490E-BF4A-C71ECBF9BBEC}" srcOrd="0" destOrd="1" presId="urn:microsoft.com/office/officeart/2005/8/layout/vList6"/>
    <dgm:cxn modelId="{5D6288DE-F0D7-8640-906C-14EAC6701C71}" type="presOf" srcId="{72C38BED-815A-4291-A41D-C46B6D4E7AC7}" destId="{435716E5-D3FF-4E26-AAE8-AC9439D8C238}" srcOrd="0" destOrd="0" presId="urn:microsoft.com/office/officeart/2005/8/layout/vList6"/>
    <dgm:cxn modelId="{96C009EB-EAD8-404B-B032-47782E9798EF}" srcId="{FA90E620-BFBB-4BDB-828C-E58F39E97AFF}" destId="{B202A5E4-C8E0-46E9-BB4D-D8CB269DA483}" srcOrd="4" destOrd="0" parTransId="{2844CAE3-A13B-4871-B47B-9576BE8892A6}" sibTransId="{7991DE46-B177-45D9-B948-3976B92BEA4D}"/>
    <dgm:cxn modelId="{DB84C06C-A247-46F0-A508-414C2121C19A}" srcId="{B202A5E4-C8E0-46E9-BB4D-D8CB269DA483}" destId="{F5446AE4-7C24-4065-9CB9-8D9A7A79DA4D}" srcOrd="1" destOrd="0" parTransId="{67F58C06-2388-42DB-BD02-AB9A99D1E850}" sibTransId="{74C6A979-6A5D-4D6A-81CE-04F79E83F5FF}"/>
    <dgm:cxn modelId="{77FE26B0-340B-E84D-840B-C6D36D94DDE6}" type="presParOf" srcId="{DE140E2E-CB55-470F-86AF-4D4C092E8997}" destId="{B5049DB2-71BC-4A8E-9757-600FE28A8ADC}" srcOrd="0" destOrd="0" presId="urn:microsoft.com/office/officeart/2005/8/layout/vList6"/>
    <dgm:cxn modelId="{A5FDAE24-BF67-444F-B2FF-6EB5F8CFA782}" type="presParOf" srcId="{B5049DB2-71BC-4A8E-9757-600FE28A8ADC}" destId="{7052E4F3-5EE7-449C-A96E-8E64DDF03D02}" srcOrd="0" destOrd="0" presId="urn:microsoft.com/office/officeart/2005/8/layout/vList6"/>
    <dgm:cxn modelId="{D8E47872-69B5-6949-921D-F282688A9EE2}" type="presParOf" srcId="{B5049DB2-71BC-4A8E-9757-600FE28A8ADC}" destId="{C012DA20-B11A-4615-BF4F-254F924AE97B}" srcOrd="1" destOrd="0" presId="urn:microsoft.com/office/officeart/2005/8/layout/vList6"/>
    <dgm:cxn modelId="{8E0045F6-CF44-4A48-9973-A1783D93D089}" type="presParOf" srcId="{DE140E2E-CB55-470F-86AF-4D4C092E8997}" destId="{A625AA48-6650-4B20-AA2C-9D36D7A2C1FF}" srcOrd="1" destOrd="0" presId="urn:microsoft.com/office/officeart/2005/8/layout/vList6"/>
    <dgm:cxn modelId="{AC2E88D7-C39D-7B49-A9A9-A9F230319EAF}" type="presParOf" srcId="{DE140E2E-CB55-470F-86AF-4D4C092E8997}" destId="{D2B221C1-1CE1-44CF-8895-C99A2A40FD49}" srcOrd="2" destOrd="0" presId="urn:microsoft.com/office/officeart/2005/8/layout/vList6"/>
    <dgm:cxn modelId="{7A42512F-9154-3347-9029-409FE202AF6F}" type="presParOf" srcId="{D2B221C1-1CE1-44CF-8895-C99A2A40FD49}" destId="{E92B88D3-6BF3-4214-8041-533C048D3032}" srcOrd="0" destOrd="0" presId="urn:microsoft.com/office/officeart/2005/8/layout/vList6"/>
    <dgm:cxn modelId="{2ECF982A-15D6-DB42-ACA2-A29079D07709}" type="presParOf" srcId="{D2B221C1-1CE1-44CF-8895-C99A2A40FD49}" destId="{435716E5-D3FF-4E26-AAE8-AC9439D8C238}" srcOrd="1" destOrd="0" presId="urn:microsoft.com/office/officeart/2005/8/layout/vList6"/>
    <dgm:cxn modelId="{A83714CE-92FE-1E48-817B-D26C94699341}" type="presParOf" srcId="{DE140E2E-CB55-470F-86AF-4D4C092E8997}" destId="{D57895B3-20B9-4D8C-9FB5-257EBD9598A5}" srcOrd="3" destOrd="0" presId="urn:microsoft.com/office/officeart/2005/8/layout/vList6"/>
    <dgm:cxn modelId="{AED4B2AB-E24E-3340-B7A3-6FC3CEB42A8B}" type="presParOf" srcId="{DE140E2E-CB55-470F-86AF-4D4C092E8997}" destId="{40D856B5-357F-493E-9BCF-ABCB9E413585}" srcOrd="4" destOrd="0" presId="urn:microsoft.com/office/officeart/2005/8/layout/vList6"/>
    <dgm:cxn modelId="{85BAD993-0CC5-414B-A2CC-46FFB30DF138}" type="presParOf" srcId="{40D856B5-357F-493E-9BCF-ABCB9E413585}" destId="{20C76004-DBC3-45E8-A3A1-010351152950}" srcOrd="0" destOrd="0" presId="urn:microsoft.com/office/officeart/2005/8/layout/vList6"/>
    <dgm:cxn modelId="{9CED54FD-9965-3A4D-B0E6-A076DAE5719B}" type="presParOf" srcId="{40D856B5-357F-493E-9BCF-ABCB9E413585}" destId="{E31E5032-D160-490E-BF4A-C71ECBF9BBEC}" srcOrd="1" destOrd="0" presId="urn:microsoft.com/office/officeart/2005/8/layout/vList6"/>
    <dgm:cxn modelId="{E8FE2081-5F0A-2044-97DD-72FF766D0881}" type="presParOf" srcId="{DE140E2E-CB55-470F-86AF-4D4C092E8997}" destId="{B06F0561-8D22-46B0-92B8-96B2D3257470}" srcOrd="5" destOrd="0" presId="urn:microsoft.com/office/officeart/2005/8/layout/vList6"/>
    <dgm:cxn modelId="{B12C71F6-B418-2F4B-AF9B-9838625CD529}" type="presParOf" srcId="{DE140E2E-CB55-470F-86AF-4D4C092E8997}" destId="{C57F609F-3D0D-424E-9742-081D0B893FB3}" srcOrd="6" destOrd="0" presId="urn:microsoft.com/office/officeart/2005/8/layout/vList6"/>
    <dgm:cxn modelId="{99508DEB-16C0-0141-A84D-CDBAF1FE62BD}" type="presParOf" srcId="{C57F609F-3D0D-424E-9742-081D0B893FB3}" destId="{7EFA0BD4-3154-4B40-9409-492F88C3F4A8}" srcOrd="0" destOrd="0" presId="urn:microsoft.com/office/officeart/2005/8/layout/vList6"/>
    <dgm:cxn modelId="{97FC02EC-42C0-844E-963F-D3CB0D17CF1A}" type="presParOf" srcId="{C57F609F-3D0D-424E-9742-081D0B893FB3}" destId="{19F58EED-DF02-4F07-B8EB-1283B97959E6}" srcOrd="1" destOrd="0" presId="urn:microsoft.com/office/officeart/2005/8/layout/vList6"/>
    <dgm:cxn modelId="{B7242B37-1E97-2541-9CD3-1E9E40FE426E}" type="presParOf" srcId="{DE140E2E-CB55-470F-86AF-4D4C092E8997}" destId="{765DA6A9-2218-4137-8C70-C7F1A63602B5}" srcOrd="7" destOrd="0" presId="urn:microsoft.com/office/officeart/2005/8/layout/vList6"/>
    <dgm:cxn modelId="{7D61AACD-A4DD-A943-AF28-CDE16CF546BA}" type="presParOf" srcId="{DE140E2E-CB55-470F-86AF-4D4C092E8997}" destId="{6EDDB02E-3710-4078-8216-0AF637E583E7}" srcOrd="8" destOrd="0" presId="urn:microsoft.com/office/officeart/2005/8/layout/vList6"/>
    <dgm:cxn modelId="{C1AA6974-0934-E340-B31C-A647C203EDCB}" type="presParOf" srcId="{6EDDB02E-3710-4078-8216-0AF637E583E7}" destId="{3DB8D15C-8A64-4A33-84A7-5A8721504230}" srcOrd="0" destOrd="0" presId="urn:microsoft.com/office/officeart/2005/8/layout/vList6"/>
    <dgm:cxn modelId="{A1B04584-412B-7E44-90FB-8DE8C384519A}" type="presParOf" srcId="{6EDDB02E-3710-4078-8216-0AF637E583E7}" destId="{DCB734AE-0F8C-4F25-8517-09B6E14B953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2DA20-B11A-4615-BF4F-254F924AE97B}">
      <dsp:nvSpPr>
        <dsp:cNvPr id="0" name=""/>
        <dsp:cNvSpPr/>
      </dsp:nvSpPr>
      <dsp:spPr>
        <a:xfrm>
          <a:off x="3289558" y="1584"/>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Hearts &amp; Minds</a:t>
          </a:r>
        </a:p>
        <a:p>
          <a:pPr marL="228600" lvl="1" indent="-228600" algn="l" defTabSz="889000">
            <a:lnSpc>
              <a:spcPct val="90000"/>
            </a:lnSpc>
            <a:spcBef>
              <a:spcPct val="0"/>
            </a:spcBef>
            <a:spcAft>
              <a:spcPct val="15000"/>
            </a:spcAft>
            <a:buChar char="••"/>
          </a:pPr>
          <a:r>
            <a:rPr lang="en-GB" sz="2000" kern="1200" dirty="0"/>
            <a:t>Embrace Change</a:t>
          </a:r>
        </a:p>
      </dsp:txBody>
      <dsp:txXfrm>
        <a:off x="3289558" y="108845"/>
        <a:ext cx="4612554" cy="643569"/>
      </dsp:txXfrm>
    </dsp:sp>
    <dsp:sp modelId="{7052E4F3-5EE7-449C-A96E-8E64DDF03D02}">
      <dsp:nvSpPr>
        <dsp:cNvPr id="0" name=""/>
        <dsp:cNvSpPr/>
      </dsp:nvSpPr>
      <dsp:spPr>
        <a:xfrm>
          <a:off x="0" y="1584"/>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C</a:t>
          </a:r>
          <a:r>
            <a:rPr lang="en-GB" sz="4200" kern="1200" dirty="0"/>
            <a:t>ulture</a:t>
          </a:r>
        </a:p>
      </dsp:txBody>
      <dsp:txXfrm>
        <a:off x="41889" y="43473"/>
        <a:ext cx="3205780" cy="774313"/>
      </dsp:txXfrm>
    </dsp:sp>
    <dsp:sp modelId="{435716E5-D3FF-4E26-AAE8-AC9439D8C238}">
      <dsp:nvSpPr>
        <dsp:cNvPr id="0" name=""/>
        <dsp:cNvSpPr/>
      </dsp:nvSpPr>
      <dsp:spPr>
        <a:xfrm>
          <a:off x="3289558" y="945485"/>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“Continuous” CI/CD</a:t>
          </a:r>
        </a:p>
        <a:p>
          <a:pPr marL="228600" lvl="1" indent="-228600" algn="l" defTabSz="889000">
            <a:lnSpc>
              <a:spcPct val="90000"/>
            </a:lnSpc>
            <a:spcBef>
              <a:spcPct val="0"/>
            </a:spcBef>
            <a:spcAft>
              <a:spcPct val="15000"/>
            </a:spcAft>
            <a:buChar char="••"/>
          </a:pPr>
          <a:r>
            <a:rPr lang="en-GB" sz="2000" kern="1200" dirty="0"/>
            <a:t>“Infrastructure as Code”</a:t>
          </a:r>
        </a:p>
      </dsp:txBody>
      <dsp:txXfrm>
        <a:off x="3289558" y="1052746"/>
        <a:ext cx="4612554" cy="643569"/>
      </dsp:txXfrm>
    </dsp:sp>
    <dsp:sp modelId="{E92B88D3-6BF3-4214-8041-533C048D3032}">
      <dsp:nvSpPr>
        <dsp:cNvPr id="0" name=""/>
        <dsp:cNvSpPr/>
      </dsp:nvSpPr>
      <dsp:spPr>
        <a:xfrm>
          <a:off x="0" y="945485"/>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A</a:t>
          </a:r>
          <a:r>
            <a:rPr lang="en-GB" sz="4200" kern="1200" dirty="0"/>
            <a:t>utomation</a:t>
          </a:r>
        </a:p>
      </dsp:txBody>
      <dsp:txXfrm>
        <a:off x="41889" y="987374"/>
        <a:ext cx="3205780" cy="774313"/>
      </dsp:txXfrm>
    </dsp:sp>
    <dsp:sp modelId="{E31E5032-D160-490E-BF4A-C71ECBF9BBEC}">
      <dsp:nvSpPr>
        <dsp:cNvPr id="0" name=""/>
        <dsp:cNvSpPr/>
      </dsp:nvSpPr>
      <dsp:spPr>
        <a:xfrm>
          <a:off x="3289558" y="1889386"/>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Focus on producing value for the end-user</a:t>
          </a:r>
        </a:p>
        <a:p>
          <a:pPr marL="228600" lvl="1" indent="-228600" algn="l" defTabSz="889000">
            <a:lnSpc>
              <a:spcPct val="90000"/>
            </a:lnSpc>
            <a:spcBef>
              <a:spcPct val="0"/>
            </a:spcBef>
            <a:spcAft>
              <a:spcPct val="15000"/>
            </a:spcAft>
            <a:buChar char="••"/>
          </a:pPr>
          <a:r>
            <a:rPr lang="en-GB" sz="2000" kern="1200" dirty="0"/>
            <a:t>Small batch sizes</a:t>
          </a:r>
        </a:p>
      </dsp:txBody>
      <dsp:txXfrm>
        <a:off x="3289558" y="1996647"/>
        <a:ext cx="4612554" cy="643569"/>
      </dsp:txXfrm>
    </dsp:sp>
    <dsp:sp modelId="{20C76004-DBC3-45E8-A3A1-010351152950}">
      <dsp:nvSpPr>
        <dsp:cNvPr id="0" name=""/>
        <dsp:cNvSpPr/>
      </dsp:nvSpPr>
      <dsp:spPr>
        <a:xfrm>
          <a:off x="0" y="1889386"/>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L</a:t>
          </a:r>
          <a:r>
            <a:rPr lang="en-GB" sz="4200" kern="1200" dirty="0"/>
            <a:t>ean</a:t>
          </a:r>
        </a:p>
      </dsp:txBody>
      <dsp:txXfrm>
        <a:off x="41889" y="1931275"/>
        <a:ext cx="3205780" cy="774313"/>
      </dsp:txXfrm>
    </dsp:sp>
    <dsp:sp modelId="{19F58EED-DF02-4F07-B8EB-1283B97959E6}">
      <dsp:nvSpPr>
        <dsp:cNvPr id="0" name=""/>
        <dsp:cNvSpPr/>
      </dsp:nvSpPr>
      <dsp:spPr>
        <a:xfrm>
          <a:off x="3289558" y="2833287"/>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Measure everything</a:t>
          </a:r>
        </a:p>
        <a:p>
          <a:pPr marL="228600" lvl="1" indent="-228600" algn="l" defTabSz="889000">
            <a:lnSpc>
              <a:spcPct val="90000"/>
            </a:lnSpc>
            <a:spcBef>
              <a:spcPct val="0"/>
            </a:spcBef>
            <a:spcAft>
              <a:spcPct val="15000"/>
            </a:spcAft>
            <a:buChar char="••"/>
          </a:pPr>
          <a:r>
            <a:rPr lang="en-GB" sz="2000" kern="1200" dirty="0"/>
            <a:t>Show the improvement</a:t>
          </a:r>
        </a:p>
      </dsp:txBody>
      <dsp:txXfrm>
        <a:off x="3289558" y="2940548"/>
        <a:ext cx="4612554" cy="643569"/>
      </dsp:txXfrm>
    </dsp:sp>
    <dsp:sp modelId="{7EFA0BD4-3154-4B40-9409-492F88C3F4A8}">
      <dsp:nvSpPr>
        <dsp:cNvPr id="0" name=""/>
        <dsp:cNvSpPr/>
      </dsp:nvSpPr>
      <dsp:spPr>
        <a:xfrm>
          <a:off x="0" y="2833287"/>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M</a:t>
          </a:r>
          <a:r>
            <a:rPr lang="en-GB" sz="4200" kern="1200" dirty="0"/>
            <a:t>etrics</a:t>
          </a:r>
        </a:p>
      </dsp:txBody>
      <dsp:txXfrm>
        <a:off x="41889" y="2875176"/>
        <a:ext cx="3205780" cy="774313"/>
      </dsp:txXfrm>
    </dsp:sp>
    <dsp:sp modelId="{DCB734AE-0F8C-4F25-8517-09B6E14B9535}">
      <dsp:nvSpPr>
        <dsp:cNvPr id="0" name=""/>
        <dsp:cNvSpPr/>
      </dsp:nvSpPr>
      <dsp:spPr>
        <a:xfrm>
          <a:off x="3289558" y="3777188"/>
          <a:ext cx="4934338" cy="85809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Open information sharing</a:t>
          </a:r>
        </a:p>
        <a:p>
          <a:pPr marL="228600" lvl="1" indent="-228600" algn="l" defTabSz="889000">
            <a:lnSpc>
              <a:spcPct val="90000"/>
            </a:lnSpc>
            <a:spcBef>
              <a:spcPct val="0"/>
            </a:spcBef>
            <a:spcAft>
              <a:spcPct val="15000"/>
            </a:spcAft>
            <a:buChar char="••"/>
          </a:pPr>
          <a:r>
            <a:rPr lang="en-GB" sz="2000" kern="1200" dirty="0"/>
            <a:t>Collaboration</a:t>
          </a:r>
        </a:p>
      </dsp:txBody>
      <dsp:txXfrm>
        <a:off x="3289558" y="3884449"/>
        <a:ext cx="4612554" cy="643569"/>
      </dsp:txXfrm>
    </dsp:sp>
    <dsp:sp modelId="{3DB8D15C-8A64-4A33-84A7-5A8721504230}">
      <dsp:nvSpPr>
        <dsp:cNvPr id="0" name=""/>
        <dsp:cNvSpPr/>
      </dsp:nvSpPr>
      <dsp:spPr>
        <a:xfrm>
          <a:off x="0" y="3777188"/>
          <a:ext cx="3289558" cy="858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GB" sz="4200" kern="1200" dirty="0">
              <a:solidFill>
                <a:srgbClr val="FF0000"/>
              </a:solidFill>
            </a:rPr>
            <a:t>S</a:t>
          </a:r>
          <a:r>
            <a:rPr lang="en-GB" sz="4200" kern="1200" dirty="0"/>
            <a:t>haring</a:t>
          </a:r>
        </a:p>
      </dsp:txBody>
      <dsp:txXfrm>
        <a:off x="41889" y="3819077"/>
        <a:ext cx="3205780" cy="77431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03F27-E4DA-C942-B1B9-155C444C0CF5}" type="datetimeFigureOut">
              <a:rPr lang="en-US" smtClean="0"/>
              <a:t>7/16/18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F0DA6-41BE-2244-9920-26B295138BD3}" type="slidenum">
              <a:rPr lang="en-US" smtClean="0"/>
              <a:t>‹#›</a:t>
            </a:fld>
            <a:endParaRPr lang="en-US"/>
          </a:p>
        </p:txBody>
      </p:sp>
    </p:spTree>
    <p:extLst>
      <p:ext uri="{BB962C8B-B14F-4D97-AF65-F5344CB8AC3E}">
        <p14:creationId xmlns:p14="http://schemas.microsoft.com/office/powerpoint/2010/main" val="148473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A6104239-5842-467B-A09D-4193CE28CF54}" type="datetime1">
              <a:rPr lang="en-US" smtClean="0">
                <a:solidFill>
                  <a:prstClr val="black"/>
                </a:solidFill>
              </a:rPr>
              <a:pPr/>
              <a:t>7/16/18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17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341313"/>
            <a:ext cx="7747000" cy="4357687"/>
          </a:xfrm>
          <a:prstGeom prst="rect">
            <a:avLst/>
          </a:prstGeom>
        </p:spPr>
      </p:sp>
      <p:sp>
        <p:nvSpPr>
          <p:cNvPr id="3" name="Notes Placeholder 2"/>
          <p:cNvSpPr>
            <a:spLocks noGrp="1"/>
          </p:cNvSpPr>
          <p:nvPr>
            <p:ph type="body" idx="1"/>
          </p:nvPr>
        </p:nvSpPr>
        <p:spPr>
          <a:xfrm>
            <a:off x="731520" y="4960620"/>
            <a:ext cx="5852160" cy="3920490"/>
          </a:xfrm>
          <a:prstGeom prst="rect">
            <a:avLst/>
          </a:prstGeom>
        </p:spPr>
        <p:txBody>
          <a:bodyPr/>
          <a:lstStyle/>
          <a:p>
            <a:endParaRPr lang="en-US"/>
          </a:p>
        </p:txBody>
      </p:sp>
    </p:spTree>
    <p:extLst>
      <p:ext uri="{BB962C8B-B14F-4D97-AF65-F5344CB8AC3E}">
        <p14:creationId xmlns:p14="http://schemas.microsoft.com/office/powerpoint/2010/main" val="199392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 Culture</a:t>
            </a:r>
          </a:p>
          <a:p>
            <a:r>
              <a:rPr lang="en-US" dirty="0">
                <a:effectLst/>
              </a:rPr>
              <a:t>Fundamental attributes of successful cultures: </a:t>
            </a:r>
          </a:p>
          <a:p>
            <a:pPr marL="171450" indent="-171450">
              <a:buFontTx/>
              <a:buChar char="-"/>
            </a:pPr>
            <a:r>
              <a:rPr lang="en-US" dirty="0">
                <a:effectLst/>
              </a:rPr>
              <a:t>Shared mission and incentives: infrastructure as code, apps as services, </a:t>
            </a:r>
            <a:r>
              <a:rPr lang="en-US" dirty="0" err="1">
                <a:effectLst/>
              </a:rPr>
              <a:t>DevOps</a:t>
            </a:r>
            <a:r>
              <a:rPr lang="en-US" dirty="0">
                <a:effectLst/>
              </a:rPr>
              <a:t>/all as teams </a:t>
            </a:r>
          </a:p>
          <a:p>
            <a:pPr marL="171450" indent="-171450">
              <a:buFontTx/>
              <a:buChar char="-"/>
            </a:pPr>
            <a:r>
              <a:rPr lang="en-US" dirty="0">
                <a:effectLst/>
              </a:rPr>
              <a:t>You need to consider your hardware as a commodity, (don't give your servers names) , servers are like farm animals, it is just harder if you let </a:t>
            </a:r>
            <a:r>
              <a:rPr lang="en-US" dirty="0" err="1">
                <a:effectLst/>
              </a:rPr>
              <a:t>theids</a:t>
            </a:r>
            <a:r>
              <a:rPr lang="en-US" dirty="0">
                <a:effectLst/>
              </a:rPr>
              <a:t> name them </a:t>
            </a:r>
          </a:p>
          <a:p>
            <a:pPr marL="171450" indent="-171450">
              <a:buFontTx/>
              <a:buChar char="-"/>
            </a:pPr>
            <a:r>
              <a:rPr lang="en-US" dirty="0">
                <a:effectLst/>
              </a:rPr>
              <a:t>Build deep instrumentation into services, push complexity up the stack </a:t>
            </a:r>
          </a:p>
          <a:p>
            <a:pPr marL="171450" indent="-171450">
              <a:buFontTx/>
              <a:buChar char="-"/>
            </a:pPr>
            <a:r>
              <a:rPr lang="en-US" dirty="0">
                <a:effectLst/>
              </a:rPr>
              <a:t>Rally around agile, shared metrics, CI, service owners on call, etc. </a:t>
            </a:r>
          </a:p>
          <a:p>
            <a:pPr marL="171450" indent="-171450">
              <a:buFontTx/>
              <a:buChar char="-"/>
            </a:pPr>
            <a:r>
              <a:rPr lang="en-US" dirty="0">
                <a:effectLst/>
              </a:rPr>
              <a:t>Changing the culture: any change takes time, changing culture is no exception and you can't do it alone, </a:t>
            </a:r>
            <a:r>
              <a:rPr lang="en-US" baseline="0" dirty="0">
                <a:effectLst/>
              </a:rPr>
              <a:t> </a:t>
            </a:r>
            <a:r>
              <a:rPr lang="en-US" dirty="0">
                <a:effectLst/>
              </a:rPr>
              <a:t>exploit compelling events to change culture: downtimes, cloud adoption, </a:t>
            </a:r>
            <a:r>
              <a:rPr lang="en-US" dirty="0" err="1">
                <a:effectLst/>
              </a:rPr>
              <a:t>devops</a:t>
            </a:r>
            <a:r>
              <a:rPr lang="en-US" dirty="0">
                <a:effectLst/>
              </a:rPr>
              <a:t> buzz</a:t>
            </a:r>
          </a:p>
          <a:p>
            <a:pPr marL="171450" indent="-171450">
              <a:buFontTx/>
              <a:buChar char="-"/>
            </a:pPr>
            <a:endParaRPr lang="en-US" dirty="0">
              <a:effectLst/>
            </a:endParaRP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PROCESS</a:t>
            </a:r>
            <a:r>
              <a:rPr lang="en-US" sz="1100" b="1" dirty="0">
                <a:solidFill>
                  <a:srgbClr val="000000"/>
                </a:solidFill>
                <a:latin typeface="Trebuchet MS" pitchFamily="34" charset="0"/>
                <a:cs typeface="Arial" charset="0"/>
              </a:rPr>
              <a:t/>
            </a:r>
            <a:br>
              <a:rPr lang="en-US" sz="1100" b="1" dirty="0">
                <a:solidFill>
                  <a:srgbClr val="000000"/>
                </a:solidFill>
                <a:latin typeface="Trebuchet MS" pitchFamily="34" charset="0"/>
                <a:cs typeface="Arial" charset="0"/>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PEOPLE</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sz="1000" dirty="0">
                <a:gradFill>
                  <a:gsLst>
                    <a:gs pos="2917">
                      <a:srgbClr val="FFFFFF"/>
                    </a:gs>
                    <a:gs pos="30000">
                      <a:srgbClr val="FFFFFF"/>
                    </a:gs>
                  </a:gsLst>
                  <a:lin ang="5400000" scaled="0"/>
                </a:gradFill>
              </a:rPr>
              <a:t>Products</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7/16/18 7:02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8199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EBB3E9-BC4E-4DFC-8E11-430864F3D5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38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7/16/18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3551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your own knowledge/reference, would recommend only presenting reactively if brought up.</a:t>
            </a:r>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t>9</a:t>
            </a:fld>
            <a:endParaRPr lang="en-US"/>
          </a:p>
        </p:txBody>
      </p:sp>
    </p:spTree>
    <p:extLst>
      <p:ext uri="{BB962C8B-B14F-4D97-AF65-F5344CB8AC3E}">
        <p14:creationId xmlns:p14="http://schemas.microsoft.com/office/powerpoint/2010/main" val="8276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10</a:t>
            </a:fld>
            <a:endParaRPr lang="en-US"/>
          </a:p>
        </p:txBody>
      </p:sp>
    </p:spTree>
    <p:extLst>
      <p:ext uri="{BB962C8B-B14F-4D97-AF65-F5344CB8AC3E}">
        <p14:creationId xmlns:p14="http://schemas.microsoft.com/office/powerpoint/2010/main" val="173595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11</a:t>
            </a:fld>
            <a:endParaRPr lang="en-US"/>
          </a:p>
        </p:txBody>
      </p:sp>
    </p:spTree>
    <p:extLst>
      <p:ext uri="{BB962C8B-B14F-4D97-AF65-F5344CB8AC3E}">
        <p14:creationId xmlns:p14="http://schemas.microsoft.com/office/powerpoint/2010/main" val="115096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7/16/18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58783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341313"/>
            <a:ext cx="7747000" cy="4357687"/>
          </a:xfrm>
          <a:prstGeom prst="rect">
            <a:avLst/>
          </a:prstGeom>
        </p:spPr>
      </p:sp>
      <p:sp>
        <p:nvSpPr>
          <p:cNvPr id="3" name="Notes Placeholder 2"/>
          <p:cNvSpPr>
            <a:spLocks noGrp="1"/>
          </p:cNvSpPr>
          <p:nvPr>
            <p:ph type="body" idx="1"/>
          </p:nvPr>
        </p:nvSpPr>
        <p:spPr>
          <a:xfrm>
            <a:off x="731520" y="4960620"/>
            <a:ext cx="5852160" cy="3920490"/>
          </a:xfrm>
          <a:prstGeom prst="rect">
            <a:avLst/>
          </a:prstGeom>
        </p:spPr>
        <p:txBody>
          <a:bodyPr/>
          <a:lstStyle/>
          <a:p>
            <a:endParaRPr lang="en-US" dirty="0"/>
          </a:p>
        </p:txBody>
      </p:sp>
    </p:spTree>
    <p:extLst>
      <p:ext uri="{BB962C8B-B14F-4D97-AF65-F5344CB8AC3E}">
        <p14:creationId xmlns:p14="http://schemas.microsoft.com/office/powerpoint/2010/main" val="115830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562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94632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60557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BC6DD-7247-8948-8D35-403BD7E45492}"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80338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BC6DD-7247-8948-8D35-403BD7E45492}" type="datetimeFigureOut">
              <a:rPr lang="en-US" smtClean="0"/>
              <a:t>7/16/18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31649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BC6DD-7247-8948-8D35-403BD7E45492}" type="datetimeFigureOut">
              <a:rPr lang="en-US" smtClean="0"/>
              <a:t>7/16/18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80081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BC6DD-7247-8948-8D35-403BD7E45492}" type="datetimeFigureOut">
              <a:rPr lang="en-US" smtClean="0"/>
              <a:t>7/16/18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95372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BC6DD-7247-8948-8D35-403BD7E45492}" type="datetimeFigureOut">
              <a:rPr lang="en-US" smtClean="0"/>
              <a:t>7/16/18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38450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BC6DD-7247-8948-8D35-403BD7E45492}" type="datetimeFigureOut">
              <a:rPr lang="en-US" smtClean="0"/>
              <a:t>7/16/18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5578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BC6DD-7247-8948-8D35-403BD7E45492}" type="datetimeFigureOut">
              <a:rPr lang="en-US" smtClean="0"/>
              <a:t>7/16/18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66188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BC6DD-7247-8948-8D35-403BD7E45492}" type="datetimeFigureOut">
              <a:rPr lang="en-US" smtClean="0"/>
              <a:t>7/16/18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696FE-1AAB-6D48-B61E-21881107B639}" type="slidenum">
              <a:rPr lang="en-US" smtClean="0"/>
              <a:t>‹#›</a:t>
            </a:fld>
            <a:endParaRPr lang="en-US"/>
          </a:p>
        </p:txBody>
      </p:sp>
    </p:spTree>
    <p:extLst>
      <p:ext uri="{BB962C8B-B14F-4D97-AF65-F5344CB8AC3E}">
        <p14:creationId xmlns:p14="http://schemas.microsoft.com/office/powerpoint/2010/main" val="1108360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BC6DD-7247-8948-8D35-403BD7E45492}" type="datetimeFigureOut">
              <a:rPr lang="en-US" smtClean="0"/>
              <a:t>7/16/18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696FE-1AAB-6D48-B61E-21881107B639}" type="slidenum">
              <a:rPr lang="en-US" smtClean="0"/>
              <a:t>‹#›</a:t>
            </a:fld>
            <a:endParaRPr lang="en-US"/>
          </a:p>
        </p:txBody>
      </p:sp>
    </p:spTree>
    <p:extLst>
      <p:ext uri="{BB962C8B-B14F-4D97-AF65-F5344CB8AC3E}">
        <p14:creationId xmlns:p14="http://schemas.microsoft.com/office/powerpoint/2010/main" val="182482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936" y="2419875"/>
            <a:ext cx="11567013" cy="2308324"/>
          </a:xfrm>
          <a:prstGeom prst="rect">
            <a:avLst/>
          </a:prstGeom>
        </p:spPr>
        <p:txBody>
          <a:bodyPr wrap="none">
            <a:spAutoFit/>
          </a:bodyPr>
          <a:lstStyle/>
          <a:p>
            <a:pPr algn="ctr"/>
            <a:r>
              <a:rPr lang="en-US" sz="6000" b="1" dirty="0" smtClean="0"/>
              <a:t>How do you want the course to go?</a:t>
            </a:r>
          </a:p>
          <a:p>
            <a:pPr marL="514350" indent="-514350">
              <a:buFont typeface="+mj-lt"/>
              <a:buAutoNum type="arabicPeriod"/>
            </a:pPr>
            <a:r>
              <a:rPr lang="en-US" sz="2800" b="1" dirty="0" smtClean="0"/>
              <a:t>Focus on culture?</a:t>
            </a:r>
          </a:p>
          <a:p>
            <a:pPr marL="514350" indent="-514350">
              <a:buFont typeface="+mj-lt"/>
              <a:buAutoNum type="arabicPeriod"/>
            </a:pPr>
            <a:r>
              <a:rPr lang="en-US" sz="2800" b="1" dirty="0" smtClean="0"/>
              <a:t>Focus on process?</a:t>
            </a:r>
          </a:p>
          <a:p>
            <a:pPr marL="514350" indent="-514350">
              <a:buFont typeface="+mj-lt"/>
              <a:buAutoNum type="arabicPeriod"/>
            </a:pPr>
            <a:r>
              <a:rPr lang="en-US" sz="2800" b="1" dirty="0" smtClean="0"/>
              <a:t>Focus on technology?</a:t>
            </a:r>
            <a:endParaRPr lang="en-US" sz="2800" b="1" dirty="0"/>
          </a:p>
        </p:txBody>
      </p:sp>
    </p:spTree>
    <p:extLst>
      <p:ext uri="{BB962C8B-B14F-4D97-AF65-F5344CB8AC3E}">
        <p14:creationId xmlns:p14="http://schemas.microsoft.com/office/powerpoint/2010/main" val="140057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Introducing the “Three Ways”</a:t>
            </a:r>
          </a:p>
        </p:txBody>
      </p:sp>
      <p:sp>
        <p:nvSpPr>
          <p:cNvPr id="3" name="Arrow: Down 2"/>
          <p:cNvSpPr/>
          <p:nvPr/>
        </p:nvSpPr>
        <p:spPr>
          <a:xfrm>
            <a:off x="1833385" y="2050955"/>
            <a:ext cx="979714" cy="2506007"/>
          </a:xfrm>
          <a:prstGeom prst="downArrow">
            <a:avLst>
              <a:gd name="adj1" fmla="val 50000"/>
              <a:gd name="adj2" fmla="val 57368"/>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Increasing Maturity in DevOps</a:t>
            </a:r>
          </a:p>
        </p:txBody>
      </p:sp>
      <p:sp>
        <p:nvSpPr>
          <p:cNvPr id="4" name="Rectangle 3"/>
          <p:cNvSpPr/>
          <p:nvPr/>
        </p:nvSpPr>
        <p:spPr>
          <a:xfrm>
            <a:off x="2895600" y="2025173"/>
            <a:ext cx="1981200"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Way #1:  System Thinking</a:t>
            </a:r>
          </a:p>
        </p:txBody>
      </p:sp>
      <p:sp>
        <p:nvSpPr>
          <p:cNvPr id="5" name="Rectangle 4"/>
          <p:cNvSpPr/>
          <p:nvPr/>
        </p:nvSpPr>
        <p:spPr>
          <a:xfrm>
            <a:off x="2895600" y="2891447"/>
            <a:ext cx="1981200"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Way #2:  Feedback Loops</a:t>
            </a:r>
          </a:p>
        </p:txBody>
      </p:sp>
      <p:sp>
        <p:nvSpPr>
          <p:cNvPr id="6" name="Rectangle 5"/>
          <p:cNvSpPr/>
          <p:nvPr/>
        </p:nvSpPr>
        <p:spPr>
          <a:xfrm>
            <a:off x="2895600" y="3757721"/>
            <a:ext cx="1981200"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Way #3:  Continuous Learning and Experimentation</a:t>
            </a:r>
          </a:p>
        </p:txBody>
      </p:sp>
      <p:sp>
        <p:nvSpPr>
          <p:cNvPr id="7" name="Rectangle 6"/>
          <p:cNvSpPr/>
          <p:nvPr/>
        </p:nvSpPr>
        <p:spPr>
          <a:xfrm>
            <a:off x="5029201" y="2025173"/>
            <a:ext cx="3966985"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CA" sz="1200" dirty="0"/>
              <a:t>Focus is on holistic system performance</a:t>
            </a:r>
          </a:p>
          <a:p>
            <a:pPr marL="214313" indent="-214313">
              <a:buFont typeface="Arial" panose="020B0604020202020204" pitchFamily="34" charset="0"/>
              <a:buChar char="•"/>
            </a:pPr>
            <a:r>
              <a:rPr lang="en-CA" sz="1200" dirty="0"/>
              <a:t>Minimize/eliminate bugs going “downstream”</a:t>
            </a:r>
          </a:p>
          <a:p>
            <a:pPr marL="214313" indent="-214313">
              <a:buFont typeface="Arial" panose="020B0604020202020204" pitchFamily="34" charset="0"/>
              <a:buChar char="•"/>
            </a:pPr>
            <a:r>
              <a:rPr lang="en-CA" sz="1200" dirty="0"/>
              <a:t>Increase flow of work / eliminate bottlenecks</a:t>
            </a:r>
          </a:p>
        </p:txBody>
      </p:sp>
      <p:sp>
        <p:nvSpPr>
          <p:cNvPr id="8" name="Rectangle 7"/>
          <p:cNvSpPr/>
          <p:nvPr/>
        </p:nvSpPr>
        <p:spPr>
          <a:xfrm>
            <a:off x="5029201" y="2891447"/>
            <a:ext cx="3966985"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CA" sz="1200" dirty="0"/>
              <a:t>Get feedback from one </a:t>
            </a:r>
            <a:r>
              <a:rPr lang="en-CA" sz="1200" dirty="0" err="1"/>
              <a:t>workstream</a:t>
            </a:r>
            <a:r>
              <a:rPr lang="en-CA" sz="1200" dirty="0"/>
              <a:t> to the next quickly</a:t>
            </a:r>
          </a:p>
          <a:p>
            <a:pPr marL="214313" indent="-214313">
              <a:buFont typeface="Arial" panose="020B0604020202020204" pitchFamily="34" charset="0"/>
              <a:buChar char="•"/>
            </a:pPr>
            <a:r>
              <a:rPr lang="en-CA" sz="1200" dirty="0"/>
              <a:t>Iterate on feedback and shorten cadence</a:t>
            </a:r>
          </a:p>
          <a:p>
            <a:pPr marL="214313" indent="-214313">
              <a:buFont typeface="Arial" panose="020B0604020202020204" pitchFamily="34" charset="0"/>
              <a:buChar char="•"/>
            </a:pPr>
            <a:r>
              <a:rPr lang="en-CA" sz="1200" dirty="0"/>
              <a:t>Share knowledge and centralize it</a:t>
            </a:r>
          </a:p>
        </p:txBody>
      </p:sp>
      <p:sp>
        <p:nvSpPr>
          <p:cNvPr id="9" name="Rectangle 8"/>
          <p:cNvSpPr/>
          <p:nvPr/>
        </p:nvSpPr>
        <p:spPr>
          <a:xfrm>
            <a:off x="5029201" y="3757721"/>
            <a:ext cx="3966985" cy="799241"/>
          </a:xfrm>
          <a:prstGeom prst="rect">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CA" sz="1200" dirty="0"/>
              <a:t>Take risks, try new approaches to solve the business pain</a:t>
            </a:r>
          </a:p>
          <a:p>
            <a:pPr marL="214313" indent="-214313">
              <a:buFont typeface="Arial" panose="020B0604020202020204" pitchFamily="34" charset="0"/>
              <a:buChar char="•"/>
            </a:pPr>
            <a:r>
              <a:rPr lang="en-CA" sz="1200" dirty="0"/>
              <a:t>Allocate time for introspection (what could have been done better today?)</a:t>
            </a:r>
          </a:p>
          <a:p>
            <a:pPr marL="214313" indent="-214313">
              <a:buFont typeface="Arial" panose="020B0604020202020204" pitchFamily="34" charset="0"/>
              <a:buChar char="•"/>
            </a:pPr>
            <a:r>
              <a:rPr lang="en-CA" sz="1200" dirty="0"/>
              <a:t>Celebrate failure as an opportunity to learn</a:t>
            </a:r>
          </a:p>
        </p:txBody>
      </p:sp>
      <p:sp>
        <p:nvSpPr>
          <p:cNvPr id="10" name="Arrow: Down 9"/>
          <p:cNvSpPr/>
          <p:nvPr/>
        </p:nvSpPr>
        <p:spPr>
          <a:xfrm>
            <a:off x="9078686" y="2050955"/>
            <a:ext cx="979714" cy="2506007"/>
          </a:xfrm>
          <a:prstGeom prst="downArrow">
            <a:avLst>
              <a:gd name="adj1" fmla="val 50000"/>
              <a:gd name="adj2" fmla="val 57368"/>
            </a:avLst>
          </a:prstGeom>
          <a:solidFill>
            <a:srgbClr val="1D4999"/>
          </a:solid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Decreased time to business value</a:t>
            </a:r>
          </a:p>
        </p:txBody>
      </p:sp>
    </p:spTree>
    <p:extLst>
      <p:ext uri="{BB962C8B-B14F-4D97-AF65-F5344CB8AC3E}">
        <p14:creationId xmlns:p14="http://schemas.microsoft.com/office/powerpoint/2010/main" val="127553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4"/>
          <p:cNvSpPr/>
          <p:nvPr/>
        </p:nvSpPr>
        <p:spPr>
          <a:xfrm>
            <a:off x="377192" y="1828799"/>
            <a:ext cx="11584958" cy="2683241"/>
          </a:xfrm>
          <a:prstGeom prst="roundRect">
            <a:avLst>
              <a:gd name="adj" fmla="val 7757"/>
            </a:avLst>
          </a:prstGeom>
          <a:no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2400" b="1" dirty="0">
                <a:solidFill>
                  <a:schemeClr val="tx1"/>
                </a:solidFill>
              </a:rPr>
              <a:t>How do you know you’ve mastered the First Way?</a:t>
            </a:r>
          </a:p>
          <a:p>
            <a:endParaRPr lang="en-CA" sz="2400" b="1" dirty="0">
              <a:solidFill>
                <a:schemeClr val="tx1"/>
              </a:solidFill>
            </a:endParaRPr>
          </a:p>
          <a:p>
            <a:pPr marL="257175" indent="-257175">
              <a:buFont typeface="+mj-lt"/>
              <a:buAutoNum type="arabicPeriod"/>
            </a:pPr>
            <a:r>
              <a:rPr lang="en-CA" sz="2400" dirty="0">
                <a:solidFill>
                  <a:schemeClr val="tx1"/>
                </a:solidFill>
              </a:rPr>
              <a:t>You have identified bottlenecks in your process that inhibits work from getting done and have fixed this.</a:t>
            </a:r>
          </a:p>
          <a:p>
            <a:pPr marL="257175" indent="-257175">
              <a:buFont typeface="+mj-lt"/>
              <a:buAutoNum type="arabicPeriod"/>
            </a:pPr>
            <a:r>
              <a:rPr lang="en-CA" sz="2400" dirty="0">
                <a:solidFill>
                  <a:schemeClr val="tx1"/>
                </a:solidFill>
              </a:rPr>
              <a:t>Your product quality is starting to trend upwards</a:t>
            </a:r>
          </a:p>
          <a:p>
            <a:pPr marL="257175" indent="-257175">
              <a:buFont typeface="+mj-lt"/>
              <a:buAutoNum type="arabicPeriod"/>
            </a:pPr>
            <a:r>
              <a:rPr lang="en-CA" sz="2400" dirty="0">
                <a:solidFill>
                  <a:schemeClr val="tx1"/>
                </a:solidFill>
              </a:rPr>
              <a:t>Your teams are starting to collaborate more organically.</a:t>
            </a:r>
          </a:p>
        </p:txBody>
      </p:sp>
    </p:spTree>
    <p:extLst>
      <p:ext uri="{BB962C8B-B14F-4D97-AF65-F5344CB8AC3E}">
        <p14:creationId xmlns:p14="http://schemas.microsoft.com/office/powerpoint/2010/main" val="34646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2"/>
          <p:cNvSpPr/>
          <p:nvPr/>
        </p:nvSpPr>
        <p:spPr>
          <a:xfrm>
            <a:off x="242282" y="1909691"/>
            <a:ext cx="11584957" cy="3007083"/>
          </a:xfrm>
          <a:prstGeom prst="roundRect">
            <a:avLst>
              <a:gd name="adj" fmla="val 7757"/>
            </a:avLst>
          </a:prstGeom>
          <a:no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2400" b="1" dirty="0">
                <a:solidFill>
                  <a:schemeClr val="tx1"/>
                </a:solidFill>
              </a:rPr>
              <a:t>How do you know you’ve mastered the Second Way?</a:t>
            </a:r>
          </a:p>
          <a:p>
            <a:pPr marL="257175" indent="-257175">
              <a:buFont typeface="+mj-lt"/>
              <a:buAutoNum type="arabicPeriod"/>
            </a:pPr>
            <a:r>
              <a:rPr lang="en-CA" sz="2400" dirty="0">
                <a:solidFill>
                  <a:schemeClr val="tx1"/>
                </a:solidFill>
              </a:rPr>
              <a:t>You are measuring the time-to-value for feedback implementation and it the cadence is increasing.</a:t>
            </a:r>
          </a:p>
          <a:p>
            <a:pPr marL="257175" indent="-257175">
              <a:buFont typeface="+mj-lt"/>
              <a:buAutoNum type="arabicPeriod"/>
            </a:pPr>
            <a:r>
              <a:rPr lang="en-CA" sz="2400" dirty="0">
                <a:solidFill>
                  <a:schemeClr val="tx1"/>
                </a:solidFill>
              </a:rPr>
              <a:t>Teams work together well.  There are no walls, physical or virtual that cause friction between the teams.</a:t>
            </a:r>
          </a:p>
          <a:p>
            <a:pPr marL="257175" indent="-257175">
              <a:buFont typeface="+mj-lt"/>
              <a:buAutoNum type="arabicPeriod"/>
            </a:pPr>
            <a:r>
              <a:rPr lang="en-CA" sz="2400" dirty="0">
                <a:solidFill>
                  <a:schemeClr val="tx1"/>
                </a:solidFill>
              </a:rPr>
              <a:t>Automation is now a key component of the lifecycle.</a:t>
            </a:r>
          </a:p>
          <a:p>
            <a:pPr marL="257175" indent="-257175">
              <a:buFont typeface="+mj-lt"/>
              <a:buAutoNum type="arabicPeriod"/>
            </a:pPr>
            <a:r>
              <a:rPr lang="en-CA" sz="2400" dirty="0">
                <a:solidFill>
                  <a:schemeClr val="tx1"/>
                </a:solidFill>
              </a:rPr>
              <a:t>Unplanned work is minimized.</a:t>
            </a:r>
          </a:p>
        </p:txBody>
      </p:sp>
    </p:spTree>
    <p:extLst>
      <p:ext uri="{BB962C8B-B14F-4D97-AF65-F5344CB8AC3E}">
        <p14:creationId xmlns:p14="http://schemas.microsoft.com/office/powerpoint/2010/main" val="123724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1"/>
          <p:cNvSpPr/>
          <p:nvPr/>
        </p:nvSpPr>
        <p:spPr>
          <a:xfrm>
            <a:off x="197310" y="1849731"/>
            <a:ext cx="11584958" cy="3546727"/>
          </a:xfrm>
          <a:prstGeom prst="roundRect">
            <a:avLst>
              <a:gd name="adj" fmla="val 7757"/>
            </a:avLst>
          </a:prstGeom>
          <a:noFill/>
          <a:ln>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2400" b="1" dirty="0">
                <a:solidFill>
                  <a:schemeClr val="tx1"/>
                </a:solidFill>
              </a:rPr>
              <a:t>How do you know you’ve mastered the Third Way?</a:t>
            </a:r>
          </a:p>
          <a:p>
            <a:endParaRPr lang="en-CA" sz="2400" b="1" dirty="0">
              <a:solidFill>
                <a:schemeClr val="tx1"/>
              </a:solidFill>
            </a:endParaRPr>
          </a:p>
          <a:p>
            <a:pPr marL="257175" indent="-257175">
              <a:buFont typeface="+mj-lt"/>
              <a:buAutoNum type="arabicPeriod"/>
            </a:pPr>
            <a:r>
              <a:rPr lang="en-CA" sz="2400" dirty="0">
                <a:solidFill>
                  <a:schemeClr val="tx1"/>
                </a:solidFill>
              </a:rPr>
              <a:t>Team members are demonstrably growing their skill sets.</a:t>
            </a:r>
          </a:p>
          <a:p>
            <a:pPr marL="257175" indent="-257175">
              <a:buFont typeface="+mj-lt"/>
              <a:buAutoNum type="arabicPeriod"/>
            </a:pPr>
            <a:r>
              <a:rPr lang="en-CA" sz="2400" dirty="0">
                <a:solidFill>
                  <a:schemeClr val="tx1"/>
                </a:solidFill>
              </a:rPr>
              <a:t>Team members are not bottlenecks (i.e.:  multiple team members have equally skilled capabilities).</a:t>
            </a:r>
          </a:p>
          <a:p>
            <a:pPr marL="257175" indent="-257175">
              <a:buFont typeface="+mj-lt"/>
              <a:buAutoNum type="arabicPeriod"/>
            </a:pPr>
            <a:r>
              <a:rPr lang="en-CA" sz="2400" dirty="0">
                <a:solidFill>
                  <a:schemeClr val="tx1"/>
                </a:solidFill>
              </a:rPr>
              <a:t>Telemetry is used to identify areas of improvement.</a:t>
            </a:r>
          </a:p>
          <a:p>
            <a:pPr marL="257175" indent="-257175">
              <a:buFont typeface="+mj-lt"/>
              <a:buAutoNum type="arabicPeriod"/>
            </a:pPr>
            <a:r>
              <a:rPr lang="en-CA" sz="2400" dirty="0">
                <a:solidFill>
                  <a:schemeClr val="tx1"/>
                </a:solidFill>
              </a:rPr>
              <a:t>Team members proactively experiment with ways to improve time to value.</a:t>
            </a:r>
          </a:p>
        </p:txBody>
      </p:sp>
    </p:spTree>
    <p:extLst>
      <p:ext uri="{BB962C8B-B14F-4D97-AF65-F5344CB8AC3E}">
        <p14:creationId xmlns:p14="http://schemas.microsoft.com/office/powerpoint/2010/main" val="73103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1380133"/>
            <a:ext cx="8458200" cy="2895600"/>
          </a:xfrm>
        </p:spPr>
        <p:txBody>
          <a:bodyPr/>
          <a:lstStyle/>
          <a:p>
            <a:r>
              <a:rPr lang="en-US" b="1" dirty="0" smtClean="0"/>
              <a:t>In your table groups, discuss how your group lives the Three Ways and what it can do to be truer to them?</a:t>
            </a:r>
            <a:endParaRPr lang="en-US" b="1" dirty="0"/>
          </a:p>
        </p:txBody>
      </p:sp>
    </p:spTree>
    <p:extLst>
      <p:ext uri="{BB962C8B-B14F-4D97-AF65-F5344CB8AC3E}">
        <p14:creationId xmlns:p14="http://schemas.microsoft.com/office/powerpoint/2010/main" val="1203530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descr="data:image/jpeg;base64,/9j/4AAQSkZJRgABAQAAAQABAAD/2wCEAAkGBhQGEBQREhEWERUVExYVFRURFRAYFxcVFxcWFRQVFxUXHCYgGB0jHBQVHzsgIzMpLiwtFSAxNTAqNTIsLSkBCQoKDgwOGQ8PGjUlHyQwLCosKS0pLyksLDAsLCwsLiksLCwsLCwpLCwvNC8tLCwsLC0sNCwsLCwsLCwpLCwpLP/AABEIAMIBAwMBIgACEQEDEQH/xAAcAAEAAgMBAQEAAAAAAAAAAAAABgcDBQgEAgH/xABDEAACAQMABgYGBggFBQAAAAAAAQIDBBEFBgcSITETQVFhcYEUInKRobEVFjJCgqIjUmKSssLR0hdDRFTBU2ODk/D/xAAZAQEAAwEBAAAAAAAAAAAAAAAAAQMEBQL/xAApEQEAAgICAQIFBAMAAAAAAAAAAQIDEQQSIRMxIkFRYaEkQnGBFCMz/9oADAMBAAIRAxEAPwC8QAAAAAAAAAAAAAAAAAAAAAAAAAAAAAAAAAAAAAAAAAAAAAAAAAAAAAAAAAAAAAAAAAAAAAAAAAAAAAAAAAAAAAAAAAAAAAAAAAAAAAAAAAAAAAAAAAAAAAAAAAAAAAAAAAAAAAAAAAAAAAAAAAAAAAAAAAAAAAAAAAAAAAAAAAAAAAAAAAAAAAAACktqG0G6sdIToW1xKlClGMWobvGbSnJttdW8l5F2SkoJt8Eufgcn6c0j9L3Nau/82rOflKTa+GDVxqRa0zLNybzWsRDcf4k6R/3tX8n9p+raZpJf62p7qf8AabfZNqTS1tq1pXCcqVKMVuqTjvTm3jLXHCUXw70WJpDYto+6i1TjUoS6pQqSlh+zPKf/ANxL75MVZ6zH4UUpktG4n8qttdrGkrWSfpW+uuNSnRafc8RT9zRbuz7aNDXSMoSiqVxBZlBNuMo8t+DfHGWsp8srmULrJoKerV1VtqjUpU5Y3lylFpSjJLqymuHUbPZveSstK2jj96qqb74zTg/nnyJyYqWruEY8tq21LpkEf1p15ttT1D0iUt6abjCnHek0ub6kl4tEOuNvdtH7FrWl7TpR+TkYa4r28xDbbJWviZWiCqqO32jL7VnVXszpy+eCY6sbQbPWx7tGo41MZ6Kqt2eOvC5Sx+y2LYr18zBXLS3iJSQGm1s1mhqlayuakJTScYqMMZbk8Li+CXeQGO36lnjZ1MdbVSGceGOIrjtaNxBbJWs6mVrgwWN5HSNKFWDzGpCM4v8AZklJfBmcrWAK/wBbNsFDVq4lbxoyuJQ4TcZRjGMv1ctPLXX2cu0+dVNrP1suYW9OynFvLlJ1ItQgucn6vgvFos9K+t68K/VpvW3r2m6z1dBQo06E+jnUcpOSUW9yKSxxT5uS/dK9+vV9/up/k/obLalf+maQcOqlThDzfry/jXuNLqtof6eu6VB53ZSzPHPcinKXHq4LHmdDFStccTaPuwZb2tkmKz9npWvd8v8AVT90P7T6htAvoPPpUvONJ/BxLMqbMrGccdFKPeqlTPxeCuNeNUPqpVhuyc6dRNwcsbyccZi8cHzTzw5imTFedRH4L0y0jcz+Uv1O2mPSVSNC6UYyk8QqR4Jy6oyj1N9q4dyLCOad7c4rg1xT70X/AF9YKeibSncXEt1OEM4TbcpRTwkub5+4z8jDFZjr82jj5ZtE9vk24IFX2v28PsUa0vHo4/zM88dsdNvjazS7pwfwwU/4+T6LfXx/VYoIroXaRaaYkob0qM28JVkkm+pKabXvwSortWazqYWVtFvMS0eumm5aAsqlWDSn6sYZSfrSaWcPnhZfkVT/AIi3/wDuX/67f+wlu2K+3KVCin9qcqjXdFbq+M37itbC0d/Vp0lzqTjBfiaj/wAnQ4+OvTdoYORkt31WVwW8ri5oaPnO4qqdaSVXo+iScZUq1WOVuYTTjBZWDwaL0/eV6tCE3Lc9JcpzcFidCt0it6eccN1xnl/9uPaTylTVKKiuCSSXguCPow94+jb0n6gAK1gAAI9tA0n9EaMuqmcPonCPtVMU4/GZzEXjt30l6PZ0aCfGrW3n7NOOX+acCjjo8auqbc/kzu2l97D7JW+jZVFzqV5t+EcQS+Df4iZaY1gt9AQc7itCkks+s/WfswXGT7kcrUridD7MpRzz3ZSWfcfE5OTy3l9r/qRbjdrTMymvI61iIhudctYPrRfVrlRcYzaUE+ahGKjHPe0s+Zu9kOhnpTSlOeMwoKVWT6s4cYLx3pJ/hZptXNSrvWmSVCi91vjVmnGnHxm1x8Fl9xfmqmq9DZ7aSTmuW/XrTxHLS+EVyS7+1k5ckUr1j39nnFSb27SiW03Z/ea3X1OdGMOijQjDfqTSSlvzclhZl1rqNTb7Aq0vt3lOPbuU5y+com405t2oWsnG1oSr44b9SXRwfelhya8cEfq7err7tvQj7Tqv+ZFdfW6xEeFtvR3Mz5eLW3ZBV1Yt53MbiFeEMOa3JQkotqOUstPi1wIJa3MrOcalOThOElKMovDjJcU0yY6x7WLvWW2nb1KdGEKm7vOnGon6slJJOU31xRCoQdRpLm3heL4I04+2vjZsnXfwOhdaZPWfV6VWS9adpTuGuyUVGrLHuZzydWUNEKlZRtfuq3VHy3Nw5VqU3Rbi+cW0/FcGU8afeF3Jj2l0fsrv/T9E2zzlwjKk/wDxylGP5VEz7QdbVqhZyqJrpZ+pRi+ubX2muyK4+5dZFNhWk16FcUpNLoq2+2+CUJwXFvq405Fc7Q9bnrfeSqJvoYZhRX7CfGeO2T4+GF1FUYu2WY+S2cvXFE/NGqtV1pOUm5Nttt8W2+Lbfbk6C2T6n/Vmz6apHFaulOeecKfOEO7g9597x1FZ7J9TvrLd9LUjmhbtSlnlOfOnDv5bz7ljrLw1rv8A6MsriouDVKSXtS9WPxkj3yL7mMcK8FNRN5UXpq++k7mtW/XqzkvBt7vwwS/ZDaqpdVaj5wo4X45LL90fiQPkfcKjpPMW4vtTafvRsvTtTrDJS/W3aXSFe4jax3pyjCK5uTSXvZT+0nWmnrBVp06L3oUt71+qUpYzu9yUVx6yHzqOpzbfi2/mejR2i6ulpblGlKq/2FnHi+S8ynHx4xz2mV2TkTkjrEPnR1jLSdWFGCzKpNRXm+L8EsvyLe1/1braat6FG3ipKFRN70oxwlBxi+Pj1dp8ai6hLV39PWalXawkuMaafNJ9cnyb8l3tPbULfRMnTpRdxNcHuNKCfZv8c+SZVkyTfJHpxvS2mOKUn1PG0attj9ea9evTg+yKnL48DJd7HqtKLdO5hUkllRlTlDL7M7zwY6u2Kv8Adt6UfalUf9DBV2t3VWLSp0VlNZUajx38Znv9Q8fp0IawXZs10rPStjHpG5OnOVLefNxiouOfBSS8iky7tm9l6Fo6k+uo5VH+KTx+VRJ5euiOLvugG1O+9L0g4dVKnCHm/Xf8a9xg2a2Hp2kabxlU4yqPyW7H800aTTl99JXNar+vVnJezl7vwwT/AGO2GFcV2uuNNPw9eXzger/68Ovs80+PNv7rKABynUAAAAAFDbcdJ+l6QhRT4UaMU/aqNzf5dwiWqGhvrBfW9u1mM6i38fqR9ap+WLPvXjSH0lpK7qN/584r2YPo4/CKJlsJ0R6Td1rlrKpUtyL/AG6j/thL946n/PF/Tm675f7Wgtn2j1/oaH7iPVa6oWVk04WdCLXJqjSyvxYybcHN7W+rodY+j8jHd4Lh4FQbedOTg6FnFtRcXWqJfe9bdpp9yxJ+OC4Cn9u2r9SrKjeRi5QjB0qjSb3PWcoSl2J70lntx2luDXeNq8++k6V9qNoKGsmkKFtUbUJyk5Y4NxhCU3FPqzu4z3nR2jtWrXRMVGjbUqaX6sI5fjJrMn3s5asryej6katKThODUoyjzTXWicWG0jTGnpKjQm6k2v8AKoUt7Ha3u4iu/gas+O158T4ZcOStY1MeW428aSg6ltawxmEZVZqOOG9iME8d0ZPzIRqDo76U0na08ZXTRm/Zp/pH/AeDWK3rWV1Vhcz36ykulbnvveaTacutrKXkTjYXo30q+qV2sxpUWk+pTqNJce3dUz1r08Tz5vlXscva92H0bpK7p4wunnJeE30i+EjqEoPbfo/0TSSqLlWoQl+KDdN/CMDNxZ1bTTyY3XaG6O07V0XRuKNN7sbiMYVHxzuxbeF45afc2eWys56RqQpU4uU5yUYxXXJvCMJcOxLU3dT0jVjzzC3T7OU6nnxivxdxsyWilZsx46zeYqsPVDVqGqdpTt4YbS3qkl9+o/ty/wCF3JGg2t3/AKPZwpJ8atVZ9mCcn8dwnJUm16+6W6pUs8KdLe85yefhCJhwRN8sTP8ALbnnrjmI/hBC8NDai2ttb0o1LanOahHflKKbc2sy4+OSptUNG/S99Qp810ilL2YevL+HHmX+aOXeY1WFHFpE7mWppapWdF5VpR86cH80bOlRjQW7GKil1RSS9yPsGCbTPu3RER7IntL0vLRVi1B7sqs1Tyuai03PHlFrzKXpQ6SSjyy0vDLwXRtL0NPS9l+ji5SpTVTdSbbjhxlhdbxLPkUqdLia6eHO5W+/lfmhtULbQkFGFGLklxqTjGU5Prbk+XguBptp95DR9g6aUVKtOMEkknhNTk/dFL8RBLLaDfxUaUKu++EY5pwnN9i5Zk/HJ4daqd3CcJ3sn0k4OUYzlHMYZx9lcIZeeC7DxTBaLxN5e7Z6zSYrDTRi5vC5vgvF8i+NL1Fq7oyeOHRW25H2t1Qj8WintTrH6Tv7eGMrpFKXsw9d5/dx5llbWLv0ewUf+pWhF+CUp/yI9cj4r1q84PhpayncF37OLD0HR1Lhh1N6q/xP1fyqJSVCk7mUYR4uUlFY7ZPC+LOjrO2VnThTXKEIxXhFJL5Ecy3wxCeJXzMswAOc6AAAAAA8s9FUajcnRptt5bcINt9reDPSoRt1iMVFdkUkvcj7A2aAAAPmcFUTTSaaw0+KafNNH0ANDW1CsK8nKVjQy3l4pxWX4I2mj9FUdEx3KFGFGPPdpQjFN9rUVxPUCZtM+8oiIh46uhqFduUqFKTby3KnTbb7W2uJnt7WFot2EIwXZCKivcjKBs0HP22LWaGnr1UqeHC2Uqe8vvTbTqYfYmlHxTLP2pa3PVSy/RvFas3Tpv8AV4ZnPxS5d7RzpFdI8Li28JLi2382bONj/fLJyb/shu9TNWJa23kLeOVH7VWS+7TWN5+L4Jd7R07aWsbGnGnTiowhFRjFclFLCXuIlsw1M+qVpmpHFetiVXtivuU/JPj3t9xMirPk721HtC3Bj6V8+4Yq1rC4+1CMvain8zKDOvYqVrCh9mEY+zFL5GUAAAABq7zVe10hLeqW1Kcnzk4Ry/FrmbQExMx7ImIn3eGw0HQ0Vxo0KdJ8swhFN+LSyzPXsad08zpwm8YzKMW8dmWjOBufc1Hsw0LKna/YpxhnnuRis+5GSpSVVYklJdjSfzPoEbSwxs4QeVCK8Ix/oZgAAAAAAAAAAAAAAAAAAAAAAD4q0Y11iUVJdkkn8zFHR1KDUlSgmuKahDKfc8HoAAAAAAAAAAAAAAAAAAAAAAAAAAAAAAAAAAAAAAAAAAAAAAAAAAAAAAAAAAAAAAAAAAAAAAAAAAAAAAAAAAAAAAAAAAAAAAAAAAAAAAAAAAAAAAAAAAAAAAAAAAAAAAAAAAAAAAAAAAAAAAAAAAAAAAAAAAAAAAAAAAAAAAAAAAAAAAAAAAAAAAAAAAAAAAAAAAAAAAAAAAAAAAAAAH//2Q=="/>
          <p:cNvSpPr>
            <a:spLocks noChangeAspect="1" noChangeArrowheads="1"/>
          </p:cNvSpPr>
          <p:nvPr/>
        </p:nvSpPr>
        <p:spPr bwMode="auto">
          <a:xfrm>
            <a:off x="2783681" y="748904"/>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latin typeface="Calibri" panose="020F0502020204030204" pitchFamily="34" charset="0"/>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738838195"/>
              </p:ext>
            </p:extLst>
          </p:nvPr>
        </p:nvGraphicFramePr>
        <p:xfrm>
          <a:off x="1676400" y="1066800"/>
          <a:ext cx="8915400" cy="4572000"/>
        </p:xfrm>
        <a:graphic>
          <a:graphicData uri="http://schemas.openxmlformats.org/drawingml/2006/table">
            <a:tbl>
              <a:tblPr firstRow="1" bandRow="1">
                <a:tableStyleId>{5C22544A-7EE6-4342-B048-85BDC9FD1C3A}</a:tableStyleId>
              </a:tblPr>
              <a:tblGrid>
                <a:gridCol w="2704714">
                  <a:extLst>
                    <a:ext uri="{9D8B030D-6E8A-4147-A177-3AD203B41FA5}">
                      <a16:colId xmlns="" xmlns:a16="http://schemas.microsoft.com/office/drawing/2014/main" val="20000"/>
                    </a:ext>
                  </a:extLst>
                </a:gridCol>
                <a:gridCol w="6210686">
                  <a:extLst>
                    <a:ext uri="{9D8B030D-6E8A-4147-A177-3AD203B41FA5}">
                      <a16:colId xmlns="" xmlns:a16="http://schemas.microsoft.com/office/drawing/2014/main" val="20001"/>
                    </a:ext>
                  </a:extLst>
                </a:gridCol>
              </a:tblGrid>
              <a:tr h="262835">
                <a:tc>
                  <a:txBody>
                    <a:bodyPr/>
                    <a:lstStyle/>
                    <a:p>
                      <a:r>
                        <a:rPr lang="en-GB" sz="1600" b="1" kern="1200" dirty="0">
                          <a:solidFill>
                            <a:schemeClr val="lt1"/>
                          </a:solidFill>
                          <a:latin typeface="Calibri" panose="020F0502020204030204" pitchFamily="34" charset="0"/>
                          <a:ea typeface="+mn-ea"/>
                          <a:cs typeface="+mn-cs"/>
                        </a:rPr>
                        <a:t>Attribute</a:t>
                      </a:r>
                      <a:endParaRPr lang="en-US" sz="1600" b="1"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Key Elements</a:t>
                      </a:r>
                    </a:p>
                  </a:txBody>
                  <a:tcPr/>
                </a:tc>
                <a:extLst>
                  <a:ext uri="{0D108BD9-81ED-4DB2-BD59-A6C34878D82A}">
                    <a16:rowId xmlns="" xmlns:a16="http://schemas.microsoft.com/office/drawing/2014/main" val="10000"/>
                  </a:ext>
                </a:extLst>
              </a:tr>
              <a:tr h="4196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dk1"/>
                          </a:solidFill>
                          <a:effectLst/>
                          <a:latin typeface="Calibri" panose="020F0502020204030204" pitchFamily="34" charset="0"/>
                          <a:ea typeface="+mn-ea"/>
                          <a:cs typeface="+mn-cs"/>
                        </a:rPr>
                        <a:t>High-trust, high-</a:t>
                      </a:r>
                      <a:r>
                        <a:rPr lang="en-GB" sz="1600" b="1" kern="1200" baseline="0" dirty="0">
                          <a:solidFill>
                            <a:schemeClr val="dk1"/>
                          </a:solidFill>
                          <a:effectLst/>
                          <a:latin typeface="Calibri" panose="020F0502020204030204" pitchFamily="34" charset="0"/>
                          <a:ea typeface="+mn-ea"/>
                          <a:cs typeface="+mn-cs"/>
                        </a:rPr>
                        <a:t> performance culture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rPr>
                        <a:t>IT capabilities = strategic</a:t>
                      </a:r>
                      <a:r>
                        <a:rPr lang="en-US" sz="1600" b="1" baseline="0" dirty="0">
                          <a:latin typeface="Calibri" panose="020F0502020204030204" pitchFamily="34" charset="0"/>
                        </a:rPr>
                        <a:t> assets, not cost </a:t>
                      </a:r>
                      <a:r>
                        <a:rPr lang="en-US" sz="1600" b="1" baseline="0" dirty="0" smtClean="0">
                          <a:latin typeface="Calibri" panose="020F0502020204030204" pitchFamily="34" charset="0"/>
                        </a:rPr>
                        <a:t>centers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baseline="0" dirty="0">
                          <a:solidFill>
                            <a:schemeClr val="dk1"/>
                          </a:solidFill>
                          <a:effectLst/>
                          <a:latin typeface="Calibri" panose="020F0502020204030204" pitchFamily="34" charset="0"/>
                          <a:ea typeface="+mn-ea"/>
                          <a:cs typeface="+mn-cs"/>
                        </a:rPr>
                        <a:t>Highly automated processes; mature deployment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smtClean="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kern="1200" dirty="0">
                        <a:solidFill>
                          <a:schemeClr val="dk1"/>
                        </a:solidFill>
                        <a:effectLst/>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dk1"/>
                          </a:solidFill>
                          <a:effectLst/>
                          <a:latin typeface="Calibri" panose="020F0502020204030204" pitchFamily="34" charset="0"/>
                          <a:ea typeface="+mn-ea"/>
                          <a:cs typeface="+mn-cs"/>
                        </a:rPr>
                        <a:t>Continuous delivery of software</a:t>
                      </a:r>
                      <a:r>
                        <a:rPr lang="en-GB" sz="1600" b="1" kern="1200" baseline="0" dirty="0">
                          <a:solidFill>
                            <a:schemeClr val="dk1"/>
                          </a:solidFill>
                          <a:effectLst/>
                          <a:latin typeface="Calibri" panose="020F0502020204030204" pitchFamily="34" charset="0"/>
                          <a:ea typeface="+mn-ea"/>
                          <a:cs typeface="+mn-cs"/>
                        </a:rPr>
                        <a:t> and IT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baseline="0" dirty="0">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a:latin typeface="Calibri" panose="020F0502020204030204" pitchFamily="34" charset="0"/>
                        </a:rPr>
                        <a:t>Commitment to continuous learning </a:t>
                      </a:r>
                      <a:br>
                        <a:rPr lang="en-US" sz="1600" b="1" baseline="0" dirty="0">
                          <a:latin typeface="Calibri" panose="020F0502020204030204" pitchFamily="34" charset="0"/>
                        </a:rPr>
                      </a:br>
                      <a:r>
                        <a:rPr lang="en-US" sz="1600" b="1" baseline="0" dirty="0">
                          <a:latin typeface="Calibri" panose="020F0502020204030204" pitchFamily="34" charset="0"/>
                        </a:rPr>
                        <a:t>&amp; improvement</a:t>
                      </a:r>
                      <a:endParaRPr lang="en-US" sz="1600" b="1" dirty="0">
                        <a:latin typeface="Calibri" panose="020F0502020204030204" pitchFamily="34" charset="0"/>
                      </a:endParaRPr>
                    </a:p>
                  </a:txBody>
                  <a:tcPr/>
                </a:tc>
                <a:tc>
                  <a:txBody>
                    <a:bodyPr/>
                    <a:lstStyle/>
                    <a:p>
                      <a:r>
                        <a:rPr lang="en-US" sz="1600" kern="1200" dirty="0">
                          <a:solidFill>
                            <a:schemeClr val="dk1"/>
                          </a:solidFill>
                          <a:effectLst/>
                          <a:latin typeface="Calibri" panose="020F0502020204030204" pitchFamily="34" charset="0"/>
                          <a:ea typeface="+mn-ea"/>
                          <a:cs typeface="+mn-cs"/>
                        </a:rPr>
                        <a:t>Unified mission;</a:t>
                      </a:r>
                      <a:r>
                        <a:rPr lang="en-US" sz="1600" kern="1200" baseline="0" dirty="0">
                          <a:solidFill>
                            <a:schemeClr val="dk1"/>
                          </a:solidFill>
                          <a:effectLst/>
                          <a:latin typeface="Calibri" panose="020F0502020204030204" pitchFamily="34" charset="0"/>
                          <a:ea typeface="+mn-ea"/>
                          <a:cs typeface="+mn-cs"/>
                        </a:rPr>
                        <a:t> aligned incentives across departments and teams; little fear/failure/blame, high quality of work life</a:t>
                      </a:r>
                      <a:endParaRPr lang="en-US" sz="1600" kern="1200" dirty="0">
                        <a:solidFill>
                          <a:schemeClr val="dk1"/>
                        </a:solidFill>
                        <a:latin typeface="Calibri" panose="020F0502020204030204" pitchFamily="34" charset="0"/>
                        <a:ea typeface="+mn-ea"/>
                        <a:cs typeface="+mn-cs"/>
                      </a:endParaRPr>
                    </a:p>
                    <a:p>
                      <a:endParaRPr lang="en-US" sz="1600" dirty="0">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Projects,</a:t>
                      </a:r>
                      <a:r>
                        <a:rPr lang="en-US" sz="1600" baseline="0" dirty="0">
                          <a:latin typeface="Calibri" panose="020F0502020204030204" pitchFamily="34" charset="0"/>
                        </a:rPr>
                        <a:t> features and work flow through fast cycles times, systems are “anti-fragile,” IT processes &amp; capabilities are aligned with overarching organizational needs</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Technical phases</a:t>
                      </a:r>
                      <a:r>
                        <a:rPr lang="en-US" sz="1600" baseline="0" dirty="0">
                          <a:latin typeface="Calibri" panose="020F0502020204030204" pitchFamily="34" charset="0"/>
                        </a:rPr>
                        <a:t> of projects supported by common tools and automation processes, collaboration replaces handoffs, codebase/IT infrastructure is agile and functional by default</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Features, projects</a:t>
                      </a:r>
                      <a:r>
                        <a:rPr lang="en-US" sz="1600" baseline="0" dirty="0">
                          <a:latin typeface="Calibri" panose="020F0502020204030204" pitchFamily="34" charset="0"/>
                        </a:rPr>
                        <a:t> and IT work follow a regular, iterative flow. Cycle time is short, workflow favors small frequent changes</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Disciplined feedback loops</a:t>
                      </a:r>
                      <a:r>
                        <a:rPr lang="en-US" sz="1600" baseline="0" dirty="0">
                          <a:latin typeface="Calibri" panose="020F0502020204030204" pitchFamily="34" charset="0"/>
                        </a:rPr>
                        <a:t> quickly travel back upstream for inclusion. Tools for monitoring, measurement and alerting implemented &amp; effective. Shared knowledge repositories.</a:t>
                      </a:r>
                      <a:endParaRPr lang="en-US" sz="1600" dirty="0">
                        <a:latin typeface="Calibri" panose="020F0502020204030204" pitchFamily="34" charset="0"/>
                      </a:endParaRPr>
                    </a:p>
                  </a:txBody>
                  <a:tcPr/>
                </a:tc>
                <a:extLst>
                  <a:ext uri="{0D108BD9-81ED-4DB2-BD59-A6C34878D82A}">
                    <a16:rowId xmlns="" xmlns:a16="http://schemas.microsoft.com/office/drawing/2014/main" val="10001"/>
                  </a:ext>
                </a:extLst>
              </a:tr>
            </a:tbl>
          </a:graphicData>
        </a:graphic>
      </p:graphicFrame>
      <p:sp>
        <p:nvSpPr>
          <p:cNvPr id="9" name="Title 2"/>
          <p:cNvSpPr txBox="1">
            <a:spLocks/>
          </p:cNvSpPr>
          <p:nvPr/>
        </p:nvSpPr>
        <p:spPr>
          <a:xfrm>
            <a:off x="1676400" y="228601"/>
            <a:ext cx="7696200" cy="922047"/>
          </a:xfrm>
          <a:prstGeom prst="rect">
            <a:avLst/>
          </a:prstGeom>
        </p:spPr>
        <p:txBody>
          <a:bodyPr vert="horz" lIns="68580" tIns="34290" rIns="68580" bIns="34290" rtlCol="0" anchor="ctr">
            <a:noAutofit/>
          </a:bodyPr>
          <a:lstStyle>
            <a:lvl1pPr algn="l" defTabSz="914400" rtl="0" eaLnBrk="1" latinLnBrk="0" hangingPunct="1">
              <a:spcBef>
                <a:spcPct val="0"/>
              </a:spcBef>
              <a:buNone/>
              <a:defRPr sz="3200" kern="1200">
                <a:solidFill>
                  <a:srgbClr val="F6A658"/>
                </a:solidFill>
                <a:latin typeface="Arvo"/>
                <a:ea typeface="+mj-ea"/>
                <a:cs typeface="+mj-cs"/>
              </a:defRPr>
            </a:lvl1pPr>
          </a:lstStyle>
          <a:p>
            <a:pPr>
              <a:lnSpc>
                <a:spcPct val="150000"/>
              </a:lnSpc>
            </a:pPr>
            <a:r>
              <a:rPr lang="en-US" b="1" dirty="0">
                <a:solidFill>
                  <a:schemeClr val="tx1"/>
                </a:solidFill>
                <a:latin typeface="Calibri" panose="020F0502020204030204" pitchFamily="34" charset="0"/>
                <a:cs typeface="Arvo"/>
              </a:rPr>
              <a:t>DevOps Key Attributes and Elements</a:t>
            </a:r>
            <a:endParaRPr lang="en-US" b="1" i="1" dirty="0">
              <a:solidFill>
                <a:schemeClr val="tx1"/>
              </a:solidFill>
              <a:latin typeface="Calibri" panose="020F0502020204030204" pitchFamily="34" charset="0"/>
              <a:cs typeface="Arvo"/>
            </a:endParaRPr>
          </a:p>
        </p:txBody>
      </p:sp>
    </p:spTree>
    <p:extLst>
      <p:ext uri="{BB962C8B-B14F-4D97-AF65-F5344CB8AC3E}">
        <p14:creationId xmlns:p14="http://schemas.microsoft.com/office/powerpoint/2010/main" val="46554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code-conf.com/cph14/images/speakers/model.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63515" y="533399"/>
            <a:ext cx="8890080" cy="601730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69147" y="1193009"/>
            <a:ext cx="3048000" cy="838200"/>
          </a:xfrm>
        </p:spPr>
        <p:txBody>
          <a:bodyPr>
            <a:noAutofit/>
          </a:bodyPr>
          <a:lstStyle/>
          <a:p>
            <a:pPr algn="l"/>
            <a:r>
              <a:rPr lang="en-US" sz="2600" dirty="0">
                <a:latin typeface="Calibri" panose="020F0502020204030204" pitchFamily="34" charset="0"/>
              </a:rPr>
              <a:t>Continuous </a:t>
            </a:r>
            <a:br>
              <a:rPr lang="en-US" sz="2600" dirty="0">
                <a:latin typeface="Calibri" panose="020F0502020204030204" pitchFamily="34" charset="0"/>
              </a:rPr>
            </a:br>
            <a:r>
              <a:rPr lang="en-US" sz="2600" dirty="0">
                <a:latin typeface="Calibri" panose="020F0502020204030204" pitchFamily="34" charset="0"/>
              </a:rPr>
              <a:t>Delivery </a:t>
            </a:r>
            <a:br>
              <a:rPr lang="en-US" sz="2600" dirty="0">
                <a:latin typeface="Calibri" panose="020F0502020204030204" pitchFamily="34" charset="0"/>
              </a:rPr>
            </a:br>
            <a:r>
              <a:rPr lang="en-US" sz="2600" dirty="0">
                <a:latin typeface="Calibri" panose="020F0502020204030204" pitchFamily="34" charset="0"/>
              </a:rPr>
              <a:t>Maturity</a:t>
            </a:r>
            <a:br>
              <a:rPr lang="en-US" sz="2600" dirty="0">
                <a:latin typeface="Calibri" panose="020F0502020204030204" pitchFamily="34" charset="0"/>
              </a:rPr>
            </a:br>
            <a:r>
              <a:rPr lang="en-US" sz="2600" dirty="0">
                <a:latin typeface="Calibri" panose="020F0502020204030204" pitchFamily="34" charset="0"/>
              </a:rPr>
              <a:t>Matrix</a:t>
            </a:r>
          </a:p>
        </p:txBody>
      </p:sp>
      <p:sp>
        <p:nvSpPr>
          <p:cNvPr id="8" name="AutoShape 6" descr="data:image/jpeg;base64,/9j/4AAQSkZJRgABAQAAAQABAAD/2wCEAAkGBhQGEBQREhEWERUVExYVFRURFRAYFxcVFxcWFRQVFxUXHCYgGB0jHBQVHzsgIzMpLiwtFSAxNTAqNTIsLSkBCQoKDgwOGQ8PGjUlHyQwLCosKS0pLyksLDAsLCwsLiksLCwsLCwpLCwvNC8tLCwsLC0sNCwsLCwsLCwpLCwpLP/AABEIAMIBAwMBIgACEQEDEQH/xAAcAAEAAgMBAQEAAAAAAAAAAAAABgcDBQgEAgH/xABDEAACAQMABgYGBggFBQAAAAAAAQIDBBEFBgcSITETQVFhcYEUInKRobEVFjJCgqIjUmKSssLR0hdDRFTBU2ODk/D/xAAZAQEAAwEBAAAAAAAAAAAAAAAAAQMEBQL/xAApEQEAAgICAQIFBAMAAAAAAAAAAQIDEQQSIRMxIkFRYaEkQnGBFCMz/9oADAMBAAIRAxEAPwC8QAAAAAAAAAAAAAAAAAAAAAAAAAAAAAAAAAAAAAAAAAAAAAAAAAAAAAAAAAAAAAAAAAAAAAAAAAAAAAAAAAAAAAAAAAAAAAAAAAAAAAAAAAAAAAAAAAAAAAAAAAAAAAAAAAAAAAAAAAAAAAAAAAAAAAAAAAAAAAAAAAAAAAAAAAAAAAAAAAAAAAAACktqG0G6sdIToW1xKlClGMWobvGbSnJttdW8l5F2SkoJt8Eufgcn6c0j9L3Nau/82rOflKTa+GDVxqRa0zLNybzWsRDcf4k6R/3tX8n9p+raZpJf62p7qf8AabfZNqTS1tq1pXCcqVKMVuqTjvTm3jLXHCUXw70WJpDYto+6i1TjUoS6pQqSlh+zPKf/ANxL75MVZ6zH4UUpktG4n8qttdrGkrWSfpW+uuNSnRafc8RT9zRbuz7aNDXSMoSiqVxBZlBNuMo8t+DfHGWsp8srmULrJoKerV1VtqjUpU5Y3lylFpSjJLqymuHUbPZveSstK2jj96qqb74zTg/nnyJyYqWruEY8tq21LpkEf1p15ttT1D0iUt6abjCnHek0ub6kl4tEOuNvdtH7FrWl7TpR+TkYa4r28xDbbJWviZWiCqqO32jL7VnVXszpy+eCY6sbQbPWx7tGo41MZ6Kqt2eOvC5Sx+y2LYr18zBXLS3iJSQGm1s1mhqlayuakJTScYqMMZbk8Li+CXeQGO36lnjZ1MdbVSGceGOIrjtaNxBbJWs6mVrgwWN5HSNKFWDzGpCM4v8AZklJfBmcrWAK/wBbNsFDVq4lbxoyuJQ4TcZRjGMv1ctPLXX2cu0+dVNrP1suYW9OynFvLlJ1ItQgucn6vgvFos9K+t68K/VpvW3r2m6z1dBQo06E+jnUcpOSUW9yKSxxT5uS/dK9+vV9/up/k/obLalf+maQcOqlThDzfry/jXuNLqtof6eu6VB53ZSzPHPcinKXHq4LHmdDFStccTaPuwZb2tkmKz9npWvd8v8AVT90P7T6htAvoPPpUvONJ/BxLMqbMrGccdFKPeqlTPxeCuNeNUPqpVhuyc6dRNwcsbyccZi8cHzTzw5imTFedRH4L0y0jcz+Uv1O2mPSVSNC6UYyk8QqR4Jy6oyj1N9q4dyLCOad7c4rg1xT70X/AF9YKeibSncXEt1OEM4TbcpRTwkub5+4z8jDFZjr82jj5ZtE9vk24IFX2v28PsUa0vHo4/zM88dsdNvjazS7pwfwwU/4+T6LfXx/VYoIroXaRaaYkob0qM28JVkkm+pKabXvwSortWazqYWVtFvMS0eumm5aAsqlWDSn6sYZSfrSaWcPnhZfkVT/AIi3/wDuX/67f+wlu2K+3KVCin9qcqjXdFbq+M37itbC0d/Vp0lzqTjBfiaj/wAnQ4+OvTdoYORkt31WVwW8ri5oaPnO4qqdaSVXo+iScZUq1WOVuYTTjBZWDwaL0/eV6tCE3Lc9JcpzcFidCt0it6eccN1xnl/9uPaTylTVKKiuCSSXguCPow94+jb0n6gAK1gAAI9tA0n9EaMuqmcPonCPtVMU4/GZzEXjt30l6PZ0aCfGrW3n7NOOX+acCjjo8auqbc/kzu2l97D7JW+jZVFzqV5t+EcQS+Df4iZaY1gt9AQc7itCkks+s/WfswXGT7kcrUridD7MpRzz3ZSWfcfE5OTy3l9r/qRbjdrTMymvI61iIhudctYPrRfVrlRcYzaUE+ahGKjHPe0s+Zu9kOhnpTSlOeMwoKVWT6s4cYLx3pJ/hZptXNSrvWmSVCi91vjVmnGnHxm1x8Fl9xfmqmq9DZ7aSTmuW/XrTxHLS+EVyS7+1k5ckUr1j39nnFSb27SiW03Z/ea3X1OdGMOijQjDfqTSSlvzclhZl1rqNTb7Aq0vt3lOPbuU5y+com405t2oWsnG1oSr44b9SXRwfelhya8cEfq7err7tvQj7Tqv+ZFdfW6xEeFtvR3Mz5eLW3ZBV1Yt53MbiFeEMOa3JQkotqOUstPi1wIJa3MrOcalOThOElKMovDjJcU0yY6x7WLvWW2nb1KdGEKm7vOnGon6slJJOU31xRCoQdRpLm3heL4I04+2vjZsnXfwOhdaZPWfV6VWS9adpTuGuyUVGrLHuZzydWUNEKlZRtfuq3VHy3Nw5VqU3Rbi+cW0/FcGU8afeF3Jj2l0fsrv/T9E2zzlwjKk/wDxylGP5VEz7QdbVqhZyqJrpZ+pRi+ubX2muyK4+5dZFNhWk16FcUpNLoq2+2+CUJwXFvq405Fc7Q9bnrfeSqJvoYZhRX7CfGeO2T4+GF1FUYu2WY+S2cvXFE/NGqtV1pOUm5Nttt8W2+Lbfbk6C2T6n/Vmz6apHFaulOeecKfOEO7g9597x1FZ7J9TvrLd9LUjmhbtSlnlOfOnDv5bz7ljrLw1rv8A6MsriouDVKSXtS9WPxkj3yL7mMcK8FNRN5UXpq++k7mtW/XqzkvBt7vwwS/ZDaqpdVaj5wo4X45LL90fiQPkfcKjpPMW4vtTafvRsvTtTrDJS/W3aXSFe4jax3pyjCK5uTSXvZT+0nWmnrBVp06L3oUt71+qUpYzu9yUVx6yHzqOpzbfi2/mejR2i6ulpblGlKq/2FnHi+S8ynHx4xz2mV2TkTkjrEPnR1jLSdWFGCzKpNRXm+L8EsvyLe1/1braat6FG3ipKFRN70oxwlBxi+Pj1dp8ai6hLV39PWalXawkuMaafNJ9cnyb8l3tPbULfRMnTpRdxNcHuNKCfZv8c+SZVkyTfJHpxvS2mOKUn1PG0attj9ea9evTg+yKnL48DJd7HqtKLdO5hUkllRlTlDL7M7zwY6u2Kv8Adt6UfalUf9DBV2t3VWLSp0VlNZUajx38Znv9Q8fp0IawXZs10rPStjHpG5OnOVLefNxiouOfBSS8iky7tm9l6Fo6k+uo5VH+KTx+VRJ5euiOLvugG1O+9L0g4dVKnCHm/Xf8a9xg2a2Hp2kabxlU4yqPyW7H800aTTl99JXNar+vVnJezl7vwwT/AGO2GFcV2uuNNPw9eXzger/68Ovs80+PNv7rKABynUAAAAAFDbcdJ+l6QhRT4UaMU/aqNzf5dwiWqGhvrBfW9u1mM6i38fqR9ap+WLPvXjSH0lpK7qN/584r2YPo4/CKJlsJ0R6Td1rlrKpUtyL/AG6j/thL946n/PF/Tm675f7Wgtn2j1/oaH7iPVa6oWVk04WdCLXJqjSyvxYybcHN7W+rodY+j8jHd4Lh4FQbedOTg6FnFtRcXWqJfe9bdpp9yxJ+OC4Cn9u2r9SrKjeRi5QjB0qjSb3PWcoSl2J70lntx2luDXeNq8++k6V9qNoKGsmkKFtUbUJyk5Y4NxhCU3FPqzu4z3nR2jtWrXRMVGjbUqaX6sI5fjJrMn3s5asryej6katKThODUoyjzTXWicWG0jTGnpKjQm6k2v8AKoUt7Ha3u4iu/gas+O158T4ZcOStY1MeW428aSg6ltawxmEZVZqOOG9iME8d0ZPzIRqDo76U0na08ZXTRm/Zp/pH/AeDWK3rWV1Vhcz36ykulbnvveaTacutrKXkTjYXo30q+qV2sxpUWk+pTqNJce3dUz1r08Tz5vlXscva92H0bpK7p4wunnJeE30i+EjqEoPbfo/0TSSqLlWoQl+KDdN/CMDNxZ1bTTyY3XaG6O07V0XRuKNN7sbiMYVHxzuxbeF45afc2eWys56RqQpU4uU5yUYxXXJvCMJcOxLU3dT0jVjzzC3T7OU6nnxivxdxsyWilZsx46zeYqsPVDVqGqdpTt4YbS3qkl9+o/ty/wCF3JGg2t3/AKPZwpJ8atVZ9mCcn8dwnJUm16+6W6pUs8KdLe85yefhCJhwRN8sTP8ALbnnrjmI/hBC8NDai2ttb0o1LanOahHflKKbc2sy4+OSptUNG/S99Qp810ilL2YevL+HHmX+aOXeY1WFHFpE7mWppapWdF5VpR86cH80bOlRjQW7GKil1RSS9yPsGCbTPu3RER7IntL0vLRVi1B7sqs1Tyuai03PHlFrzKXpQ6SSjyy0vDLwXRtL0NPS9l+ji5SpTVTdSbbjhxlhdbxLPkUqdLia6eHO5W+/lfmhtULbQkFGFGLklxqTjGU5Prbk+XguBptp95DR9g6aUVKtOMEkknhNTk/dFL8RBLLaDfxUaUKu++EY5pwnN9i5Zk/HJ4daqd3CcJ3sn0k4OUYzlHMYZx9lcIZeeC7DxTBaLxN5e7Z6zSYrDTRi5vC5vgvF8i+NL1Fq7oyeOHRW25H2t1Qj8WintTrH6Tv7eGMrpFKXsw9d5/dx5llbWLv0ewUf+pWhF+CUp/yI9cj4r1q84PhpayncF37OLD0HR1Lhh1N6q/xP1fyqJSVCk7mUYR4uUlFY7ZPC+LOjrO2VnThTXKEIxXhFJL5Ecy3wxCeJXzMswAOc6AAAAAA8s9FUajcnRptt5bcINt9reDPSoRt1iMVFdkUkvcj7A2aAAAPmcFUTTSaaw0+KafNNH0ANDW1CsK8nKVjQy3l4pxWX4I2mj9FUdEx3KFGFGPPdpQjFN9rUVxPUCZtM+8oiIh46uhqFduUqFKTby3KnTbb7W2uJnt7WFot2EIwXZCKivcjKBs0HP22LWaGnr1UqeHC2Uqe8vvTbTqYfYmlHxTLP2pa3PVSy/RvFas3Tpv8AV4ZnPxS5d7RzpFdI8Li28JLi2382bONj/fLJyb/shu9TNWJa23kLeOVH7VWS+7TWN5+L4Jd7R07aWsbGnGnTiowhFRjFclFLCXuIlsw1M+qVpmpHFetiVXtivuU/JPj3t9xMirPk721HtC3Bj6V8+4Yq1rC4+1CMvain8zKDOvYqVrCh9mEY+zFL5GUAAAABq7zVe10hLeqW1Kcnzk4Ry/FrmbQExMx7ImIn3eGw0HQ0Vxo0KdJ8swhFN+LSyzPXsad08zpwm8YzKMW8dmWjOBufc1Hsw0LKna/YpxhnnuRis+5GSpSVVYklJdjSfzPoEbSwxs4QeVCK8Ix/oZgAAAAAAAAAAAAAAAAAAAAAAD4q0Y11iUVJdkkn8zFHR1KDUlSgmuKahDKfc8HoAAAAAAAAAAAAAAAAAAAAAAAAAAAAAAAAAAAAAAAAAAAAAAAAAAAAAAAAAAAAAAAAAAAAAAAAAAAAAAAAAAAAAAAAAAAAAAAAAAAAAAAAAAAAAAAAAAAAAAAAAAAAAAAAAAAAAAAAAAAAAAAAAAAAAAAAAAAAAAAAAAAAAAAAAAAAAAAAAAAAAAAAAAAAAAAAAAAAAAAAAAAAAAAAAH//2Q=="/>
          <p:cNvSpPr>
            <a:spLocks noChangeAspect="1" noChangeArrowheads="1"/>
          </p:cNvSpPr>
          <p:nvPr/>
        </p:nvSpPr>
        <p:spPr bwMode="auto">
          <a:xfrm>
            <a:off x="2783681" y="748904"/>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a:latin typeface="Calibri" panose="020F0502020204030204" pitchFamily="34" charset="0"/>
            </a:endParaRPr>
          </a:p>
        </p:txBody>
      </p:sp>
    </p:spTree>
    <p:extLst>
      <p:ext uri="{BB962C8B-B14F-4D97-AF65-F5344CB8AC3E}">
        <p14:creationId xmlns:p14="http://schemas.microsoft.com/office/powerpoint/2010/main" val="116579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279" y="2419875"/>
            <a:ext cx="12086322" cy="1938992"/>
          </a:xfrm>
          <a:prstGeom prst="rect">
            <a:avLst/>
          </a:prstGeom>
        </p:spPr>
        <p:txBody>
          <a:bodyPr wrap="none">
            <a:spAutoFit/>
          </a:bodyPr>
          <a:lstStyle/>
          <a:p>
            <a:pPr algn="ctr"/>
            <a:r>
              <a:rPr lang="en-US" sz="6000" b="1" dirty="0" smtClean="0"/>
              <a:t>Supplemental Material</a:t>
            </a:r>
          </a:p>
          <a:p>
            <a:pPr algn="ctr"/>
            <a:r>
              <a:rPr lang="en-US" sz="6000" b="1" dirty="0"/>
              <a:t>https://</a:t>
            </a:r>
            <a:r>
              <a:rPr lang="en-US" sz="6000" b="1" dirty="0" err="1"/>
              <a:t>github.com</a:t>
            </a:r>
            <a:r>
              <a:rPr lang="en-US" sz="6000" b="1" dirty="0"/>
              <a:t>/Tim-AEQ/</a:t>
            </a:r>
            <a:r>
              <a:rPr lang="en-US" sz="6000" b="1" dirty="0" err="1"/>
              <a:t>devops</a:t>
            </a:r>
            <a:endParaRPr lang="en-US" sz="6000" b="1" dirty="0"/>
          </a:p>
        </p:txBody>
      </p:sp>
    </p:spTree>
    <p:extLst>
      <p:ext uri="{BB962C8B-B14F-4D97-AF65-F5344CB8AC3E}">
        <p14:creationId xmlns:p14="http://schemas.microsoft.com/office/powerpoint/2010/main" val="39611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0684" y="2419875"/>
            <a:ext cx="11195502" cy="1938992"/>
          </a:xfrm>
          <a:prstGeom prst="rect">
            <a:avLst/>
          </a:prstGeom>
        </p:spPr>
        <p:txBody>
          <a:bodyPr wrap="none">
            <a:spAutoFit/>
          </a:bodyPr>
          <a:lstStyle/>
          <a:p>
            <a:pPr algn="ctr"/>
            <a:r>
              <a:rPr lang="en-US" sz="6000" b="1" dirty="0" smtClean="0"/>
              <a:t>In your table groups, discuss what </a:t>
            </a:r>
          </a:p>
          <a:p>
            <a:pPr algn="ctr"/>
            <a:r>
              <a:rPr lang="en-US" sz="6000" b="1" dirty="0" smtClean="0"/>
              <a:t>DevOps means to you</a:t>
            </a:r>
            <a:endParaRPr lang="en-US" sz="6000" b="1" dirty="0"/>
          </a:p>
        </p:txBody>
      </p:sp>
    </p:spTree>
    <p:extLst>
      <p:ext uri="{BB962C8B-B14F-4D97-AF65-F5344CB8AC3E}">
        <p14:creationId xmlns:p14="http://schemas.microsoft.com/office/powerpoint/2010/main" val="82389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53133" y="2139223"/>
            <a:ext cx="7885737" cy="2139514"/>
          </a:xfrm>
        </p:spPr>
        <p:txBody>
          <a:bodyPr>
            <a:noAutofit/>
          </a:bodyPr>
          <a:lstStyle/>
          <a:p>
            <a:pPr algn="ctr"/>
            <a:r>
              <a:rPr lang="en-US" sz="4800" b="1" dirty="0"/>
              <a:t>DevOps is the union of people, process, and products to enable continuous delivery of value to our end users.</a:t>
            </a:r>
          </a:p>
        </p:txBody>
      </p:sp>
    </p:spTree>
    <p:extLst>
      <p:ext uri="{BB962C8B-B14F-4D97-AF65-F5344CB8AC3E}">
        <p14:creationId xmlns:p14="http://schemas.microsoft.com/office/powerpoint/2010/main" val="17032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6594330"/>
              </p:ext>
            </p:extLst>
          </p:nvPr>
        </p:nvGraphicFramePr>
        <p:xfrm>
          <a:off x="389745" y="419724"/>
          <a:ext cx="10957809" cy="5951094"/>
        </p:xfrm>
        <a:graphic>
          <a:graphicData uri="http://schemas.openxmlformats.org/drawingml/2006/table">
            <a:tbl>
              <a:tblPr firstRow="1" bandRow="1">
                <a:tableStyleId>{5C22544A-7EE6-4342-B048-85BDC9FD1C3A}</a:tableStyleId>
              </a:tblPr>
              <a:tblGrid>
                <a:gridCol w="2191562">
                  <a:extLst>
                    <a:ext uri="{9D8B030D-6E8A-4147-A177-3AD203B41FA5}">
                      <a16:colId xmlns:a16="http://schemas.microsoft.com/office/drawing/2014/main" xmlns="" val="20000"/>
                    </a:ext>
                  </a:extLst>
                </a:gridCol>
                <a:gridCol w="2191562">
                  <a:extLst>
                    <a:ext uri="{9D8B030D-6E8A-4147-A177-3AD203B41FA5}">
                      <a16:colId xmlns:a16="http://schemas.microsoft.com/office/drawing/2014/main" xmlns="" val="20001"/>
                    </a:ext>
                  </a:extLst>
                </a:gridCol>
                <a:gridCol w="2191562">
                  <a:extLst>
                    <a:ext uri="{9D8B030D-6E8A-4147-A177-3AD203B41FA5}">
                      <a16:colId xmlns:a16="http://schemas.microsoft.com/office/drawing/2014/main" xmlns="" val="20002"/>
                    </a:ext>
                  </a:extLst>
                </a:gridCol>
                <a:gridCol w="1855177">
                  <a:extLst>
                    <a:ext uri="{9D8B030D-6E8A-4147-A177-3AD203B41FA5}">
                      <a16:colId xmlns:a16="http://schemas.microsoft.com/office/drawing/2014/main" xmlns="" val="20003"/>
                    </a:ext>
                  </a:extLst>
                </a:gridCol>
                <a:gridCol w="2527946">
                  <a:extLst>
                    <a:ext uri="{9D8B030D-6E8A-4147-A177-3AD203B41FA5}">
                      <a16:colId xmlns:a16="http://schemas.microsoft.com/office/drawing/2014/main" xmlns="" val="20004"/>
                    </a:ext>
                  </a:extLst>
                </a:gridCol>
              </a:tblGrid>
              <a:tr h="1098924">
                <a:tc>
                  <a:txBody>
                    <a:bodyPr/>
                    <a:lstStyle/>
                    <a:p>
                      <a:r>
                        <a:rPr lang="en-US" sz="1400" dirty="0"/>
                        <a:t>Company</a:t>
                      </a:r>
                    </a:p>
                  </a:txBody>
                  <a:tcPr marL="68580" marR="68580" marT="34290" marB="34290">
                    <a:solidFill>
                      <a:srgbClr val="0072C6"/>
                    </a:solidFill>
                  </a:tcPr>
                </a:tc>
                <a:tc>
                  <a:txBody>
                    <a:bodyPr/>
                    <a:lstStyle/>
                    <a:p>
                      <a:r>
                        <a:rPr lang="en-US" sz="1400" dirty="0"/>
                        <a:t>Deploy Freq.</a:t>
                      </a:r>
                    </a:p>
                  </a:txBody>
                  <a:tcPr marL="68580" marR="68580" marT="34290" marB="34290">
                    <a:solidFill>
                      <a:srgbClr val="0072C6"/>
                    </a:solidFill>
                  </a:tcPr>
                </a:tc>
                <a:tc>
                  <a:txBody>
                    <a:bodyPr/>
                    <a:lstStyle/>
                    <a:p>
                      <a:r>
                        <a:rPr lang="en-US" sz="1400" dirty="0"/>
                        <a:t>Deployment</a:t>
                      </a:r>
                      <a:r>
                        <a:rPr lang="en-US" sz="1400" baseline="0" dirty="0"/>
                        <a:t> </a:t>
                      </a:r>
                      <a:r>
                        <a:rPr lang="en-US" sz="1400" dirty="0"/>
                        <a:t>Lead</a:t>
                      </a:r>
                      <a:r>
                        <a:rPr lang="en-US" sz="1400" baseline="0" dirty="0"/>
                        <a:t> Time</a:t>
                      </a:r>
                      <a:endParaRPr lang="en-US" sz="1400" dirty="0"/>
                    </a:p>
                  </a:txBody>
                  <a:tcPr marL="68580" marR="68580" marT="34290" marB="34290">
                    <a:solidFill>
                      <a:srgbClr val="0072C6"/>
                    </a:solidFill>
                  </a:tcPr>
                </a:tc>
                <a:tc>
                  <a:txBody>
                    <a:bodyPr/>
                    <a:lstStyle/>
                    <a:p>
                      <a:r>
                        <a:rPr lang="en-US" sz="1400" dirty="0"/>
                        <a:t>Reliability</a:t>
                      </a:r>
                    </a:p>
                  </a:txBody>
                  <a:tcPr marL="68580" marR="68580" marT="34290" marB="34290">
                    <a:solidFill>
                      <a:srgbClr val="0072C6"/>
                    </a:solidFill>
                  </a:tcPr>
                </a:tc>
                <a:tc>
                  <a:txBody>
                    <a:bodyPr/>
                    <a:lstStyle/>
                    <a:p>
                      <a:r>
                        <a:rPr lang="en-US" sz="1400" dirty="0"/>
                        <a:t>Customer Responsiveness</a:t>
                      </a:r>
                    </a:p>
                  </a:txBody>
                  <a:tcPr marL="68580" marR="68580" marT="34290" marB="34290">
                    <a:solidFill>
                      <a:srgbClr val="0072C6"/>
                    </a:solidFill>
                  </a:tcPr>
                </a:tc>
                <a:extLst>
                  <a:ext uri="{0D108BD9-81ED-4DB2-BD59-A6C34878D82A}">
                    <a16:rowId xmlns:a16="http://schemas.microsoft.com/office/drawing/2014/main" xmlns="" val="10000"/>
                  </a:ext>
                </a:extLst>
              </a:tr>
              <a:tr h="625541">
                <a:tc>
                  <a:txBody>
                    <a:bodyPr/>
                    <a:lstStyle/>
                    <a:p>
                      <a:r>
                        <a:rPr lang="en-US" sz="1400" dirty="0"/>
                        <a:t>Google</a:t>
                      </a:r>
                    </a:p>
                  </a:txBody>
                  <a:tcPr marL="68580" marR="68580" marT="34290" marB="34290"/>
                </a:tc>
                <a:tc>
                  <a:txBody>
                    <a:bodyPr/>
                    <a:lstStyle/>
                    <a:p>
                      <a:r>
                        <a:rPr lang="en-US" sz="1400" dirty="0"/>
                        <a:t>5500 / day</a:t>
                      </a:r>
                    </a:p>
                  </a:txBody>
                  <a:tcPr marL="68580" marR="68580" marT="34290" marB="34290"/>
                </a:tc>
                <a:tc>
                  <a:txBody>
                    <a:bodyPr/>
                    <a:lstStyle/>
                    <a:p>
                      <a:r>
                        <a:rPr lang="en-US" sz="1400" dirty="0"/>
                        <a:t>Minutes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a16="http://schemas.microsoft.com/office/drawing/2014/main" xmlns="" val="83548030"/>
                  </a:ext>
                </a:extLst>
              </a:tr>
              <a:tr h="625541">
                <a:tc>
                  <a:txBody>
                    <a:bodyPr/>
                    <a:lstStyle/>
                    <a:p>
                      <a:r>
                        <a:rPr lang="en-US" sz="1400" dirty="0"/>
                        <a:t>Netflix</a:t>
                      </a:r>
                    </a:p>
                  </a:txBody>
                  <a:tcPr marL="68580" marR="68580" marT="34290" marB="34290"/>
                </a:tc>
                <a:tc>
                  <a:txBody>
                    <a:bodyPr/>
                    <a:lstStyle/>
                    <a:p>
                      <a:r>
                        <a:rPr lang="en-US" sz="1400" dirty="0"/>
                        <a:t>500/ day</a:t>
                      </a:r>
                    </a:p>
                  </a:txBody>
                  <a:tcPr marL="68580" marR="68580" marT="34290" marB="34290"/>
                </a:tc>
                <a:tc>
                  <a:txBody>
                    <a:bodyPr/>
                    <a:lstStyle/>
                    <a:p>
                      <a:r>
                        <a:rPr lang="en-US" sz="1400" dirty="0"/>
                        <a:t>Minutes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a16="http://schemas.microsoft.com/office/drawing/2014/main" xmlns="" val="10003"/>
                  </a:ext>
                </a:extLst>
              </a:tr>
              <a:tr h="625541">
                <a:tc>
                  <a:txBody>
                    <a:bodyPr/>
                    <a:lstStyle/>
                    <a:p>
                      <a:r>
                        <a:rPr lang="en-US" sz="1400" dirty="0"/>
                        <a:t>Instagram</a:t>
                      </a:r>
                    </a:p>
                  </a:txBody>
                  <a:tcPr marL="68580" marR="68580" marT="34290" marB="34290"/>
                </a:tc>
                <a:tc>
                  <a:txBody>
                    <a:bodyPr/>
                    <a:lstStyle/>
                    <a:p>
                      <a:r>
                        <a:rPr lang="en-US" sz="1400" dirty="0"/>
                        <a:t>50</a:t>
                      </a:r>
                      <a:r>
                        <a:rPr lang="en-US" sz="1400" baseline="0" dirty="0"/>
                        <a:t> / day</a:t>
                      </a:r>
                      <a:endParaRPr lang="en-US" sz="1400" dirty="0"/>
                    </a:p>
                  </a:txBody>
                  <a:tcPr marL="68580" marR="68580" marT="34290" marB="34290"/>
                </a:tc>
                <a:tc>
                  <a:txBody>
                    <a:bodyPr/>
                    <a:lstStyle/>
                    <a:p>
                      <a:r>
                        <a:rPr lang="en-US" sz="1400" dirty="0"/>
                        <a:t>Minutes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a16="http://schemas.microsoft.com/office/drawing/2014/main" xmlns="" val="1507146575"/>
                  </a:ext>
                </a:extLst>
              </a:tr>
              <a:tr h="625541">
                <a:tc>
                  <a:txBody>
                    <a:bodyPr/>
                    <a:lstStyle/>
                    <a:p>
                      <a:r>
                        <a:rPr lang="en-US" sz="1400" dirty="0"/>
                        <a:t>Facebook</a:t>
                      </a:r>
                    </a:p>
                  </a:txBody>
                  <a:tcPr marL="68580" marR="68580" marT="34290" marB="34290"/>
                </a:tc>
                <a:tc>
                  <a:txBody>
                    <a:bodyPr/>
                    <a:lstStyle/>
                    <a:p>
                      <a:r>
                        <a:rPr lang="en-US" sz="1400" dirty="0"/>
                        <a:t>1 / day</a:t>
                      </a:r>
                    </a:p>
                  </a:txBody>
                  <a:tcPr marL="68580" marR="68580" marT="34290" marB="34290"/>
                </a:tc>
                <a:tc>
                  <a:txBody>
                    <a:bodyPr/>
                    <a:lstStyle/>
                    <a:p>
                      <a:r>
                        <a:rPr lang="en-US" sz="1400" dirty="0"/>
                        <a:t>Hours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a16="http://schemas.microsoft.com/office/drawing/2014/main" xmlns="" val="10004"/>
                  </a:ext>
                </a:extLst>
              </a:tr>
              <a:tr h="625541">
                <a:tc>
                  <a:txBody>
                    <a:bodyPr/>
                    <a:lstStyle/>
                    <a:p>
                      <a:r>
                        <a:rPr lang="en-US" sz="1400" dirty="0"/>
                        <a:t>Bing</a:t>
                      </a:r>
                    </a:p>
                  </a:txBody>
                  <a:tcPr marL="68580" marR="68580" marT="34290" marB="34290"/>
                </a:tc>
                <a:tc>
                  <a:txBody>
                    <a:bodyPr/>
                    <a:lstStyle/>
                    <a:p>
                      <a:r>
                        <a:rPr lang="en-US" sz="1400" dirty="0"/>
                        <a:t>20 / </a:t>
                      </a:r>
                      <a:r>
                        <a:rPr lang="en-US" sz="1400" dirty="0" err="1"/>
                        <a:t>wk</a:t>
                      </a:r>
                      <a:endParaRPr lang="en-US" sz="1400" dirty="0"/>
                    </a:p>
                  </a:txBody>
                  <a:tcPr marL="68580" marR="68580" marT="34290" marB="34290"/>
                </a:tc>
                <a:tc>
                  <a:txBody>
                    <a:bodyPr/>
                    <a:lstStyle/>
                    <a:p>
                      <a:r>
                        <a:rPr lang="en-US" sz="1400" dirty="0"/>
                        <a:t>Hours</a:t>
                      </a:r>
                    </a:p>
                  </a:txBody>
                  <a:tcPr marL="68580" marR="68580" marT="34290" marB="34290"/>
                </a:tc>
                <a:tc>
                  <a:txBody>
                    <a:bodyPr/>
                    <a:lstStyle/>
                    <a:p>
                      <a:r>
                        <a:rPr lang="en-US" sz="1400" dirty="0"/>
                        <a:t>High</a:t>
                      </a:r>
                    </a:p>
                  </a:txBody>
                  <a:tcPr marL="68580" marR="68580" marT="34290" marB="34290"/>
                </a:tc>
                <a:tc>
                  <a:txBody>
                    <a:bodyPr/>
                    <a:lstStyle/>
                    <a:p>
                      <a:r>
                        <a:rPr lang="en-US" sz="1400" dirty="0"/>
                        <a:t>High</a:t>
                      </a:r>
                    </a:p>
                  </a:txBody>
                  <a:tcPr marL="68580" marR="68580" marT="34290" marB="34290"/>
                </a:tc>
                <a:extLst>
                  <a:ext uri="{0D108BD9-81ED-4DB2-BD59-A6C34878D82A}">
                    <a16:rowId xmlns:a16="http://schemas.microsoft.com/office/drawing/2014/main" xmlns="" val="2223976903"/>
                  </a:ext>
                </a:extLst>
              </a:tr>
              <a:tr h="625541">
                <a:tc>
                  <a:txBody>
                    <a:bodyPr/>
                    <a:lstStyle/>
                    <a:p>
                      <a:r>
                        <a:rPr lang="en-US" sz="1400" dirty="0"/>
                        <a:t>Twitter</a:t>
                      </a:r>
                    </a:p>
                  </a:txBody>
                  <a:tcPr marL="68580" marR="68580" marT="34290" marB="34290"/>
                </a:tc>
                <a:tc>
                  <a:txBody>
                    <a:bodyPr/>
                    <a:lstStyle/>
                    <a:p>
                      <a:r>
                        <a:rPr lang="en-US" sz="1400" dirty="0"/>
                        <a:t>3/ </a:t>
                      </a:r>
                      <a:r>
                        <a:rPr lang="en-US" sz="1400" dirty="0" err="1"/>
                        <a:t>wk</a:t>
                      </a:r>
                      <a:endParaRPr lang="en-US" sz="1400" dirty="0"/>
                    </a:p>
                  </a:txBody>
                  <a:tcPr marL="68580" marR="68580" marT="34290" marB="34290"/>
                </a:tc>
                <a:tc>
                  <a:txBody>
                    <a:bodyPr/>
                    <a:lstStyle/>
                    <a:p>
                      <a:r>
                        <a:rPr lang="en-US" sz="1400" dirty="0"/>
                        <a:t>Hours</a:t>
                      </a:r>
                    </a:p>
                  </a:txBody>
                  <a:tcPr marL="68580" marR="68580" marT="34290" marB="34290"/>
                </a:tc>
                <a:tc>
                  <a:txBody>
                    <a:bodyPr/>
                    <a:lstStyle/>
                    <a:p>
                      <a:r>
                        <a:rPr lang="en-US" sz="1400" dirty="0"/>
                        <a:t>High </a:t>
                      </a:r>
                    </a:p>
                  </a:txBody>
                  <a:tcPr marL="68580" marR="68580" marT="34290" marB="34290"/>
                </a:tc>
                <a:tc>
                  <a:txBody>
                    <a:bodyPr/>
                    <a:lstStyle/>
                    <a:p>
                      <a:r>
                        <a:rPr lang="en-US" sz="1400" dirty="0"/>
                        <a:t>High</a:t>
                      </a:r>
                    </a:p>
                  </a:txBody>
                  <a:tcPr marL="68580" marR="68580" marT="34290" marB="34290"/>
                </a:tc>
                <a:extLst>
                  <a:ext uri="{0D108BD9-81ED-4DB2-BD59-A6C34878D82A}">
                    <a16:rowId xmlns:a16="http://schemas.microsoft.com/office/drawing/2014/main" xmlns="" val="10005"/>
                  </a:ext>
                </a:extLst>
              </a:tr>
              <a:tr h="1098924">
                <a:tc>
                  <a:txBody>
                    <a:bodyPr/>
                    <a:lstStyle/>
                    <a:p>
                      <a:r>
                        <a:rPr lang="en-US" sz="1400" i="1" dirty="0"/>
                        <a:t>Traditional Enterprises</a:t>
                      </a:r>
                    </a:p>
                  </a:txBody>
                  <a:tcPr marL="68580" marR="68580" marT="34290" marB="34290"/>
                </a:tc>
                <a:tc>
                  <a:txBody>
                    <a:bodyPr/>
                    <a:lstStyle/>
                    <a:p>
                      <a:r>
                        <a:rPr lang="en-US" sz="1400" i="1" dirty="0"/>
                        <a:t>1/</a:t>
                      </a:r>
                      <a:r>
                        <a:rPr lang="en-US" sz="1400" i="1" baseline="0" dirty="0"/>
                        <a:t> 9 months</a:t>
                      </a:r>
                      <a:endParaRPr lang="en-US" sz="1400" i="1" dirty="0"/>
                    </a:p>
                  </a:txBody>
                  <a:tcPr marL="68580" marR="68580" marT="34290" marB="34290"/>
                </a:tc>
                <a:tc>
                  <a:txBody>
                    <a:bodyPr/>
                    <a:lstStyle/>
                    <a:p>
                      <a:r>
                        <a:rPr lang="en-US" sz="1400" i="1" dirty="0"/>
                        <a:t>Months or Quarters</a:t>
                      </a:r>
                    </a:p>
                  </a:txBody>
                  <a:tcPr marL="68580" marR="68580" marT="34290" marB="34290"/>
                </a:tc>
                <a:tc>
                  <a:txBody>
                    <a:bodyPr/>
                    <a:lstStyle/>
                    <a:p>
                      <a:r>
                        <a:rPr lang="en-US" sz="1400" i="1" dirty="0"/>
                        <a:t>Low/ Med</a:t>
                      </a:r>
                    </a:p>
                  </a:txBody>
                  <a:tcPr marL="68580" marR="68580" marT="34290" marB="34290"/>
                </a:tc>
                <a:tc>
                  <a:txBody>
                    <a:bodyPr/>
                    <a:lstStyle/>
                    <a:p>
                      <a:r>
                        <a:rPr lang="en-US" sz="1400" i="1" dirty="0"/>
                        <a:t>Low/ Med</a:t>
                      </a:r>
                    </a:p>
                  </a:txBody>
                  <a:tcPr marL="68580" marR="68580" marT="34290" marB="3429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28769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04" y="834991"/>
            <a:ext cx="8229600" cy="1143000"/>
          </a:xfrm>
        </p:spPr>
        <p:txBody>
          <a:bodyPr>
            <a:normAutofit fontScale="90000"/>
          </a:bodyPr>
          <a:lstStyle/>
          <a:p>
            <a:r>
              <a:rPr lang="en-US" dirty="0"/>
              <a:t>DevOps: the three stage conversation</a:t>
            </a:r>
          </a:p>
        </p:txBody>
      </p:sp>
      <p:grpSp>
        <p:nvGrpSpPr>
          <p:cNvPr id="8" name="Group 7"/>
          <p:cNvGrpSpPr/>
          <p:nvPr/>
        </p:nvGrpSpPr>
        <p:grpSpPr>
          <a:xfrm>
            <a:off x="4729711" y="2420523"/>
            <a:ext cx="2684423" cy="3223518"/>
            <a:chOff x="4359987" y="2125663"/>
            <a:chExt cx="3651001" cy="4384208"/>
          </a:xfrm>
        </p:grpSpPr>
        <p:sp>
          <p:nvSpPr>
            <p:cNvPr id="13" name="Rectangle 12"/>
            <p:cNvSpPr/>
            <p:nvPr/>
          </p:nvSpPr>
          <p:spPr bwMode="auto">
            <a:xfrm>
              <a:off x="4359987" y="5622366"/>
              <a:ext cx="914400" cy="8875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a:r>
                <a:rPr lang="en-US" sz="3971" b="1" dirty="0">
                  <a:ln w="0"/>
                  <a:gradFill>
                    <a:gsLst>
                      <a:gs pos="1250">
                        <a:srgbClr val="002050"/>
                      </a:gs>
                      <a:gs pos="100000">
                        <a:srgbClr val="002050"/>
                      </a:gs>
                    </a:gsLst>
                    <a:lin ang="0" scaled="0"/>
                  </a:gradFill>
                </a:rPr>
                <a:t>2</a:t>
              </a:r>
            </a:p>
          </p:txBody>
        </p:sp>
        <p:sp>
          <p:nvSpPr>
            <p:cNvPr id="14" name="Rectangle 13"/>
            <p:cNvSpPr/>
            <p:nvPr/>
          </p:nvSpPr>
          <p:spPr bwMode="auto">
            <a:xfrm>
              <a:off x="5292296" y="5622366"/>
              <a:ext cx="2718692" cy="8875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64" tIns="34290" rIns="0" bIns="34290" numCol="1" rtlCol="0" anchor="ctr" anchorCtr="0" compatLnSpc="1">
              <a:prstTxWarp prst="textNoShape">
                <a:avLst/>
              </a:prstTxWarp>
            </a:bodyPr>
            <a:lstStyle/>
            <a:p>
              <a:pPr defTabSz="685577"/>
              <a:r>
                <a:rPr lang="en-US" sz="2941" dirty="0">
                  <a:ln w="0"/>
                  <a:gradFill>
                    <a:gsLst>
                      <a:gs pos="1250">
                        <a:srgbClr val="002050"/>
                      </a:gs>
                      <a:gs pos="100000">
                        <a:srgbClr val="002050"/>
                      </a:gs>
                    </a:gsLst>
                    <a:lin ang="0" scaled="0"/>
                  </a:gradFill>
                  <a:latin typeface="Segoe UI Light"/>
                </a:rPr>
                <a:t>Process</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7187" y="2125663"/>
              <a:ext cx="2418073" cy="3306391"/>
            </a:xfrm>
            <a:prstGeom prst="rect">
              <a:avLst/>
            </a:prstGeom>
          </p:spPr>
        </p:pic>
      </p:grpSp>
      <p:grpSp>
        <p:nvGrpSpPr>
          <p:cNvPr id="7" name="Group 6"/>
          <p:cNvGrpSpPr/>
          <p:nvPr/>
        </p:nvGrpSpPr>
        <p:grpSpPr>
          <a:xfrm>
            <a:off x="1900072" y="2322311"/>
            <a:ext cx="2684423" cy="3321731"/>
            <a:chOff x="511482" y="1992086"/>
            <a:chExt cx="3651001" cy="4517785"/>
          </a:xfrm>
        </p:grpSpPr>
        <p:sp>
          <p:nvSpPr>
            <p:cNvPr id="17" name="Rectangle 16"/>
            <p:cNvSpPr/>
            <p:nvPr/>
          </p:nvSpPr>
          <p:spPr bwMode="auto">
            <a:xfrm>
              <a:off x="511482" y="5622366"/>
              <a:ext cx="914400" cy="887505"/>
            </a:xfrm>
            <a:prstGeom prst="rect">
              <a:avLst/>
            </a:prstGeom>
            <a:solidFill>
              <a:srgbClr val="22BD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a:r>
                <a:rPr lang="en-US" sz="3971" b="1" dirty="0">
                  <a:ln w="0"/>
                  <a:gradFill>
                    <a:gsLst>
                      <a:gs pos="1250">
                        <a:srgbClr val="002050"/>
                      </a:gs>
                      <a:gs pos="100000">
                        <a:srgbClr val="002050"/>
                      </a:gs>
                    </a:gsLst>
                    <a:lin ang="0" scaled="0"/>
                  </a:gradFill>
                </a:rPr>
                <a:t>1</a:t>
              </a:r>
            </a:p>
          </p:txBody>
        </p:sp>
        <p:sp>
          <p:nvSpPr>
            <p:cNvPr id="18" name="Rectangle 17"/>
            <p:cNvSpPr/>
            <p:nvPr/>
          </p:nvSpPr>
          <p:spPr bwMode="auto">
            <a:xfrm>
              <a:off x="1443791" y="5622366"/>
              <a:ext cx="2718692" cy="887505"/>
            </a:xfrm>
            <a:prstGeom prst="rect">
              <a:avLst/>
            </a:prstGeom>
            <a:solidFill>
              <a:srgbClr val="22BD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64" tIns="34290" rIns="0" bIns="34290" numCol="1" rtlCol="0" anchor="ctr" anchorCtr="0" compatLnSpc="1">
              <a:prstTxWarp prst="textNoShape">
                <a:avLst/>
              </a:prstTxWarp>
            </a:bodyPr>
            <a:lstStyle/>
            <a:p>
              <a:pPr defTabSz="685577"/>
              <a:r>
                <a:rPr lang="en-US" sz="2941" dirty="0">
                  <a:ln w="0"/>
                  <a:gradFill>
                    <a:gsLst>
                      <a:gs pos="1250">
                        <a:srgbClr val="002050"/>
                      </a:gs>
                      <a:gs pos="100000">
                        <a:srgbClr val="002050"/>
                      </a:gs>
                    </a:gsLst>
                    <a:lin ang="0" scaled="0"/>
                  </a:gradFill>
                  <a:latin typeface="Segoe UI Light"/>
                </a:rPr>
                <a:t>People</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319" y="2029633"/>
              <a:ext cx="1371340" cy="3175367"/>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9378" y="1992086"/>
              <a:ext cx="1310102" cy="3212914"/>
            </a:xfrm>
            <a:prstGeom prst="rect">
              <a:avLst/>
            </a:prstGeom>
          </p:spPr>
        </p:pic>
      </p:grpSp>
      <p:grpSp>
        <p:nvGrpSpPr>
          <p:cNvPr id="9" name="Group 8"/>
          <p:cNvGrpSpPr/>
          <p:nvPr/>
        </p:nvGrpSpPr>
        <p:grpSpPr>
          <a:xfrm>
            <a:off x="7559348" y="1977991"/>
            <a:ext cx="2684423" cy="3666050"/>
            <a:chOff x="8208491" y="1523788"/>
            <a:chExt cx="3651001" cy="4986083"/>
          </a:xfrm>
        </p:grpSpPr>
        <p:sp>
          <p:nvSpPr>
            <p:cNvPr id="15" name="Rectangle 14"/>
            <p:cNvSpPr/>
            <p:nvPr/>
          </p:nvSpPr>
          <p:spPr bwMode="auto">
            <a:xfrm>
              <a:off x="8208491" y="5622366"/>
              <a:ext cx="914400" cy="88750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a:r>
                <a:rPr lang="en-US" sz="3971" b="1" dirty="0">
                  <a:ln w="0"/>
                  <a:gradFill>
                    <a:gsLst>
                      <a:gs pos="1250">
                        <a:srgbClr val="002050"/>
                      </a:gs>
                      <a:gs pos="100000">
                        <a:srgbClr val="002050"/>
                      </a:gs>
                    </a:gsLst>
                    <a:lin ang="0" scaled="0"/>
                  </a:gradFill>
                </a:rPr>
                <a:t>3</a:t>
              </a:r>
            </a:p>
          </p:txBody>
        </p:sp>
        <p:sp>
          <p:nvSpPr>
            <p:cNvPr id="16" name="Rectangle 15"/>
            <p:cNvSpPr/>
            <p:nvPr/>
          </p:nvSpPr>
          <p:spPr bwMode="auto">
            <a:xfrm>
              <a:off x="9140800" y="5622366"/>
              <a:ext cx="2718692" cy="88750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4464" tIns="34290" rIns="0" bIns="34290" numCol="1" rtlCol="0" anchor="ctr" anchorCtr="0" compatLnSpc="1">
              <a:prstTxWarp prst="textNoShape">
                <a:avLst/>
              </a:prstTxWarp>
            </a:bodyPr>
            <a:lstStyle/>
            <a:p>
              <a:pPr defTabSz="685577"/>
              <a:r>
                <a:rPr lang="en-US" sz="2941" dirty="0">
                  <a:ln w="0"/>
                  <a:gradFill>
                    <a:gsLst>
                      <a:gs pos="1250">
                        <a:srgbClr val="002050"/>
                      </a:gs>
                      <a:gs pos="100000">
                        <a:srgbClr val="002050"/>
                      </a:gs>
                    </a:gsLst>
                    <a:lin ang="0" scaled="0"/>
                  </a:gradFill>
                  <a:latin typeface="Segoe UI Light"/>
                </a:rPr>
                <a:t>Tools</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3433" y="1523788"/>
              <a:ext cx="2743753" cy="3908265"/>
            </a:xfrm>
            <a:prstGeom prst="rect">
              <a:avLst/>
            </a:prstGeom>
          </p:spPr>
        </p:pic>
      </p:grpSp>
    </p:spTree>
    <p:extLst>
      <p:ext uri="{BB962C8B-B14F-4D97-AF65-F5344CB8AC3E}">
        <p14:creationId xmlns:p14="http://schemas.microsoft.com/office/powerpoint/2010/main" val="104928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5988" y="1484026"/>
            <a:ext cx="11272251" cy="5302011"/>
          </a:xfrm>
          <a:prstGeom prst="rect">
            <a:avLst/>
          </a:prstGeom>
        </p:spPr>
      </p:pic>
      <p:sp>
        <p:nvSpPr>
          <p:cNvPr id="3" name="Title 2"/>
          <p:cNvSpPr>
            <a:spLocks noGrp="1"/>
          </p:cNvSpPr>
          <p:nvPr>
            <p:ph type="title"/>
          </p:nvPr>
        </p:nvSpPr>
        <p:spPr/>
        <p:txBody>
          <a:bodyPr/>
          <a:lstStyle/>
          <a:p>
            <a:r>
              <a:rPr lang="en-GB" dirty="0"/>
              <a:t>Components for DevOps success</a:t>
            </a:r>
          </a:p>
        </p:txBody>
      </p:sp>
    </p:spTree>
    <p:extLst>
      <p:ext uri="{BB962C8B-B14F-4D97-AF65-F5344CB8AC3E}">
        <p14:creationId xmlns:p14="http://schemas.microsoft.com/office/powerpoint/2010/main" val="166505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1380133"/>
            <a:ext cx="8458200" cy="2895600"/>
          </a:xfrm>
        </p:spPr>
        <p:txBody>
          <a:bodyPr/>
          <a:lstStyle/>
          <a:p>
            <a:r>
              <a:rPr lang="en-US" dirty="0" smtClean="0"/>
              <a:t>In your table groups, discuss which of the 3 P’s is most problematic, and why?</a:t>
            </a:r>
            <a:endParaRPr lang="en-US" dirty="0"/>
          </a:p>
        </p:txBody>
      </p:sp>
    </p:spTree>
    <p:extLst>
      <p:ext uri="{BB962C8B-B14F-4D97-AF65-F5344CB8AC3E}">
        <p14:creationId xmlns:p14="http://schemas.microsoft.com/office/powerpoint/2010/main" val="1592766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nvPr>
        </p:nvGraphicFramePr>
        <p:xfrm>
          <a:off x="1980218" y="838201"/>
          <a:ext cx="8223897" cy="4636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713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1266</Words>
  <Application>Microsoft Macintosh PowerPoint</Application>
  <PresentationFormat>Widescreen</PresentationFormat>
  <Paragraphs>158</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Arvo</vt:lpstr>
      <vt:lpstr>Calibri</vt:lpstr>
      <vt:lpstr>Calibri Light</vt:lpstr>
      <vt:lpstr>Segoe UI</vt:lpstr>
      <vt:lpstr>Segoe UI Light</vt:lpstr>
      <vt:lpstr>Segoe UI Semilight</vt:lpstr>
      <vt:lpstr>Trebuchet MS</vt:lpstr>
      <vt:lpstr>Arial</vt:lpstr>
      <vt:lpstr>Office Theme</vt:lpstr>
      <vt:lpstr>PowerPoint Presentation</vt:lpstr>
      <vt:lpstr>PowerPoint Presentation</vt:lpstr>
      <vt:lpstr>PowerPoint Presentation</vt:lpstr>
      <vt:lpstr>DevOps is the union of people, process, and products to enable continuous delivery of value to our end users.</vt:lpstr>
      <vt:lpstr>PowerPoint Presentation</vt:lpstr>
      <vt:lpstr>DevOps: the three stage conversation</vt:lpstr>
      <vt:lpstr>Components for DevOps success</vt:lpstr>
      <vt:lpstr>In your table groups, discuss which of the 3 P’s is most problematic, and why?</vt:lpstr>
      <vt:lpstr>PowerPoint Presentation</vt:lpstr>
      <vt:lpstr>Introducing the “Three Ways”</vt:lpstr>
      <vt:lpstr>PowerPoint Presentation</vt:lpstr>
      <vt:lpstr>PowerPoint Presentation</vt:lpstr>
      <vt:lpstr>PowerPoint Presentation</vt:lpstr>
      <vt:lpstr>In your table groups, discuss how your group lives the Three Ways and what it can do to be truer to them?</vt:lpstr>
      <vt:lpstr>PowerPoint Presentation</vt:lpstr>
      <vt:lpstr>Continuous  Delivery  Maturity Matrix</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Guay</dc:creator>
  <cp:lastModifiedBy>Timothy  Guay</cp:lastModifiedBy>
  <cp:revision>17</cp:revision>
  <dcterms:created xsi:type="dcterms:W3CDTF">2018-07-12T16:58:21Z</dcterms:created>
  <dcterms:modified xsi:type="dcterms:W3CDTF">2018-07-16T11:18:29Z</dcterms:modified>
</cp:coreProperties>
</file>