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88" r:id="rId3"/>
    <p:sldId id="260" r:id="rId4"/>
    <p:sldId id="289" r:id="rId5"/>
    <p:sldId id="287" r:id="rId6"/>
    <p:sldId id="261" r:id="rId7"/>
    <p:sldId id="263" r:id="rId8"/>
    <p:sldId id="264" r:id="rId9"/>
    <p:sldId id="265" r:id="rId10"/>
    <p:sldId id="290" r:id="rId11"/>
    <p:sldId id="291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5"/>
    <p:restoredTop sz="94708"/>
  </p:normalViewPr>
  <p:slideViewPr>
    <p:cSldViewPr snapToGrid="0" snapToObjects="1">
      <p:cViewPr varScale="1">
        <p:scale>
          <a:sx n="85" d="100"/>
          <a:sy n="85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4ECB2-170D-5B4E-999C-9746C74D538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59A7F-AC23-5744-8AD4-D1BF996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5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89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3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8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97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20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63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2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03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6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2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6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&lt;*s*o*u*r*c*e*&gt;*9*4*4*a*2*-*8*-*5*&lt;*/*s*o*u*r*c*e*&gt;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&lt;*s*o*u*r*c*e*&gt;*9*4*4*a*2*-*8*-*1*7*&lt;*/*s*o*u*r*c*e*&gt;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3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&lt;*s*o*u*r*c*e*&gt;*9*4*4*a*2*-*8*-*1*8*&lt;*/*s*o*u*r*c*e*&gt;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30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2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37D6-4ECA-5947-B296-F309859C97C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tif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06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921" y="2098208"/>
            <a:ext cx="10267976" cy="2954655"/>
          </a:xfrm>
        </p:spPr>
        <p:txBody>
          <a:bodyPr>
            <a:normAutofit/>
          </a:bodyPr>
          <a:lstStyle/>
          <a:p>
            <a:r>
              <a:rPr lang="en-US" dirty="0" smtClean="0"/>
              <a:t>Non-blocking Flow</a:t>
            </a:r>
          </a:p>
          <a:p>
            <a:r>
              <a:rPr lang="en-US" dirty="0" smtClean="0"/>
              <a:t>Push-button deployment</a:t>
            </a:r>
          </a:p>
          <a:p>
            <a:r>
              <a:rPr lang="en-US" dirty="0" smtClean="0"/>
              <a:t>Repeatable trusted automated process</a:t>
            </a:r>
          </a:p>
          <a:p>
            <a:r>
              <a:rPr lang="en-US" dirty="0" smtClean="0"/>
              <a:t>A definition of quality baked into the process</a:t>
            </a:r>
          </a:p>
          <a:p>
            <a:r>
              <a:rPr lang="en-US" smtClean="0"/>
              <a:t>Everybody’s business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4378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Delivery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42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921" y="2098208"/>
            <a:ext cx="10267976" cy="29546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Build binaries only one / package only once</a:t>
            </a:r>
          </a:p>
          <a:p>
            <a:r>
              <a:rPr lang="en-US" dirty="0" smtClean="0"/>
              <a:t>Deploy with one method</a:t>
            </a:r>
          </a:p>
          <a:p>
            <a:r>
              <a:rPr lang="en-US" dirty="0" smtClean="0"/>
              <a:t>Smoke test code on deployment</a:t>
            </a:r>
          </a:p>
          <a:p>
            <a:r>
              <a:rPr lang="en-US" dirty="0" smtClean="0"/>
              <a:t>Deploy into copy of production first</a:t>
            </a:r>
          </a:p>
          <a:p>
            <a:r>
              <a:rPr lang="en-US" dirty="0" smtClean="0"/>
              <a:t>Employ release triggers</a:t>
            </a:r>
          </a:p>
          <a:p>
            <a:r>
              <a:rPr lang="en-US" dirty="0" smtClean="0"/>
              <a:t>Halt on </a:t>
            </a:r>
            <a:r>
              <a:rPr lang="en-US" smtClean="0"/>
              <a:t>red deployment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4378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Delivery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06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Continuous Deployment and Delivery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3911" y="1828384"/>
            <a:ext cx="8599488" cy="42575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Key is to avoid large monolithic codebases</a:t>
            </a:r>
          </a:p>
          <a:p>
            <a:pPr lvl="1"/>
            <a:r>
              <a:rPr lang="en-US" dirty="0" smtClean="0"/>
              <a:t>Parallelism only buys you so much</a:t>
            </a:r>
          </a:p>
          <a:p>
            <a:pPr lvl="1"/>
            <a:r>
              <a:rPr lang="en-US" dirty="0" smtClean="0"/>
              <a:t>Build times get dangerously long </a:t>
            </a:r>
          </a:p>
          <a:p>
            <a:r>
              <a:rPr lang="en-US" dirty="0" smtClean="0"/>
              <a:t>Solutions include</a:t>
            </a:r>
          </a:p>
          <a:p>
            <a:pPr lvl="1"/>
            <a:r>
              <a:rPr lang="en-US" dirty="0" smtClean="0"/>
              <a:t>Design focused on creating loosely coupled, small components</a:t>
            </a:r>
          </a:p>
          <a:p>
            <a:pPr lvl="1"/>
            <a:r>
              <a:rPr lang="en-US" dirty="0" smtClean="0"/>
              <a:t>Extract components from existing codebase to create loosely coupled</a:t>
            </a:r>
            <a:r>
              <a:rPr lang="en-US" dirty="0"/>
              <a:t>, small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approach can dramatically speed up build and delivery</a:t>
            </a:r>
          </a:p>
          <a:p>
            <a:r>
              <a:rPr lang="en-US" dirty="0" smtClean="0"/>
              <a:t>Also optimize the design of the integration and deployment pipeline</a:t>
            </a:r>
          </a:p>
          <a:p>
            <a:pPr lvl="1"/>
            <a:r>
              <a:rPr lang="en-US" dirty="0" smtClean="0"/>
              <a:t>Optimize the scheduling of tests and builds</a:t>
            </a:r>
          </a:p>
          <a:p>
            <a:pPr lvl="1"/>
            <a:r>
              <a:rPr lang="en-US" dirty="0" smtClean="0"/>
              <a:t>Design a branch policy that allows feature- or </a:t>
            </a:r>
            <a:r>
              <a:rPr lang="en-US" dirty="0" err="1" smtClean="0"/>
              <a:t>microservice</a:t>
            </a:r>
            <a:r>
              <a:rPr lang="en-US" dirty="0" smtClean="0"/>
              <a:t>-specific trunk branches</a:t>
            </a:r>
          </a:p>
          <a:p>
            <a:pPr lvl="1"/>
            <a:r>
              <a:rPr lang="en-US" dirty="0" smtClean="0"/>
              <a:t>Determine the optimum 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18435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Patterns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8621"/>
            <a:ext cx="8599488" cy="4011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final stage is to move to continuous delivery</a:t>
            </a:r>
          </a:p>
          <a:p>
            <a:r>
              <a:rPr lang="en-US" dirty="0" smtClean="0"/>
              <a:t>The applications are automatically delivered into production</a:t>
            </a:r>
          </a:p>
          <a:p>
            <a:r>
              <a:rPr lang="en-US" dirty="0" smtClean="0"/>
              <a:t>Though usually into a limited production environment</a:t>
            </a:r>
          </a:p>
          <a:p>
            <a:r>
              <a:rPr lang="en-US" dirty="0" smtClean="0"/>
              <a:t>Common continuous delivery patterns include:</a:t>
            </a:r>
          </a:p>
          <a:p>
            <a:pPr lvl="1"/>
            <a:r>
              <a:rPr lang="en-US" dirty="0" smtClean="0"/>
              <a:t>Branch-By-Abstraction</a:t>
            </a:r>
          </a:p>
          <a:p>
            <a:pPr lvl="1"/>
            <a:r>
              <a:rPr lang="en-US" dirty="0" smtClean="0"/>
              <a:t>Feature Toggles</a:t>
            </a:r>
          </a:p>
          <a:p>
            <a:pPr lvl="1"/>
            <a:r>
              <a:rPr lang="en-US" dirty="0" smtClean="0"/>
              <a:t>Dark-Launching</a:t>
            </a:r>
          </a:p>
          <a:p>
            <a:pPr lvl="1"/>
            <a:r>
              <a:rPr lang="en-US" dirty="0" smtClean="0"/>
              <a:t>Canary Release</a:t>
            </a:r>
          </a:p>
          <a:p>
            <a:pPr lvl="1"/>
            <a:r>
              <a:rPr lang="en-US" dirty="0" smtClean="0"/>
              <a:t>Blue Green Deployment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3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0972" y="-129550"/>
            <a:ext cx="10515600" cy="1325563"/>
          </a:xfrm>
        </p:spPr>
        <p:txBody>
          <a:bodyPr/>
          <a:lstStyle/>
          <a:p>
            <a:r>
              <a:rPr lang="en-US" dirty="0"/>
              <a:t>Continuous Delivery Patterns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9028" y="907756"/>
            <a:ext cx="8599488" cy="3529171"/>
          </a:xfrm>
        </p:spPr>
        <p:txBody>
          <a:bodyPr/>
          <a:lstStyle/>
          <a:p>
            <a:r>
              <a:rPr lang="en-US" dirty="0" smtClean="0"/>
              <a:t>Pattern One: Branch-By-Abstraction</a:t>
            </a:r>
          </a:p>
          <a:p>
            <a:pPr marL="630238" lvl="1" indent="-342900">
              <a:buFont typeface="+mj-lt"/>
              <a:buAutoNum type="arabicPeriod"/>
            </a:pPr>
            <a:r>
              <a:rPr lang="en-US" dirty="0" smtClean="0"/>
              <a:t>Create an abstraction layer between dependency module and client modules using it</a:t>
            </a:r>
          </a:p>
          <a:p>
            <a:pPr marL="630238" lvl="1" indent="-342900">
              <a:buFont typeface="+mj-lt"/>
              <a:buAutoNum type="arabicPeriod"/>
            </a:pPr>
            <a:r>
              <a:rPr lang="en-US" dirty="0" smtClean="0"/>
              <a:t>Modify client code class by class to use abstraction layer</a:t>
            </a:r>
          </a:p>
          <a:p>
            <a:pPr marL="630238" lvl="1" indent="-342900">
              <a:buFont typeface="+mj-lt"/>
              <a:buAutoNum type="arabicPeriod"/>
            </a:pPr>
            <a:r>
              <a:rPr lang="en-US" dirty="0" smtClean="0"/>
              <a:t>Incrementally write a new dependency module </a:t>
            </a:r>
          </a:p>
          <a:p>
            <a:pPr marL="630238" lvl="1" indent="-342900">
              <a:buFont typeface="+mj-lt"/>
              <a:buAutoNum type="arabicPeriod"/>
            </a:pPr>
            <a:r>
              <a:rPr lang="en-US" dirty="0" smtClean="0"/>
              <a:t>Cut over to new dependency module and remove abstraction layer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47968"/>
              </p:ext>
            </p:extLst>
          </p:nvPr>
        </p:nvGraphicFramePr>
        <p:xfrm>
          <a:off x="1803400" y="3653994"/>
          <a:ext cx="8490744" cy="298994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Can go live at any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stage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always easy to introduce the required abstraction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of change is limited as changes to both client and dependency are class by class method by method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always easy to make the two implementations co-exist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Avoids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merge hell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Problematic if the code needs external audit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Helps modeling efforts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4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25282"/>
            <a:ext cx="10515600" cy="1325563"/>
          </a:xfrm>
        </p:spPr>
        <p:txBody>
          <a:bodyPr/>
          <a:lstStyle/>
          <a:p>
            <a:r>
              <a:rPr lang="en-US" dirty="0"/>
              <a:t>Continuous Delivery Patterns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6256" y="1249911"/>
            <a:ext cx="8599488" cy="1431161"/>
          </a:xfrm>
        </p:spPr>
        <p:txBody>
          <a:bodyPr/>
          <a:lstStyle/>
          <a:p>
            <a:r>
              <a:rPr lang="en-US" dirty="0" smtClean="0"/>
              <a:t>Pattern Two: Feature Toggles</a:t>
            </a:r>
          </a:p>
          <a:p>
            <a:pPr lvl="1"/>
            <a:r>
              <a:rPr lang="en-US" dirty="0" smtClean="0"/>
              <a:t>Use flags to </a:t>
            </a:r>
            <a:r>
              <a:rPr lang="en-US" dirty="0"/>
              <a:t>enable or disable </a:t>
            </a:r>
            <a:r>
              <a:rPr lang="en-US" dirty="0" smtClean="0"/>
              <a:t>features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06035"/>
              </p:ext>
            </p:extLst>
          </p:nvPr>
        </p:nvGraphicFramePr>
        <p:xfrm>
          <a:off x="1687292" y="2681072"/>
          <a:ext cx="8490744" cy="366195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 features On and Off at will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flag requires control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you turn off an incomplete or buggy features, you can fix it and keep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rest of the app in production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instead of rolling back your entire app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flag and its control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 adds to technical debt once the feature is accepted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or eliminate the necessity to create feature branches 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Forget to enable or disable a feature flag resulting in production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errors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 experiments that could only be done in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production environment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Turning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off a dependency can result in dependent modules crashing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a feature to only one user group 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2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Patterns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4656" y="1873354"/>
            <a:ext cx="8599488" cy="15542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Pattern Three: Dark Launching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a new feature to a subset of your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Feature backend implemented and invisible to users</a:t>
            </a:r>
            <a:endParaRPr lang="en-US" dirty="0"/>
          </a:p>
          <a:p>
            <a:pPr lvl="1"/>
            <a:r>
              <a:rPr lang="en-US" dirty="0" smtClean="0"/>
              <a:t>Otherwise </a:t>
            </a:r>
            <a:r>
              <a:rPr lang="en-US" dirty="0"/>
              <a:t>exercising all the parts of </a:t>
            </a:r>
            <a:r>
              <a:rPr lang="en-US" dirty="0" smtClean="0"/>
              <a:t>the </a:t>
            </a:r>
            <a:r>
              <a:rPr lang="en-US" dirty="0"/>
              <a:t>infrastructure </a:t>
            </a:r>
            <a:r>
              <a:rPr lang="en-US" dirty="0" smtClean="0"/>
              <a:t>or code that serves the feature in question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0147"/>
              </p:ext>
            </p:extLst>
          </p:nvPr>
        </p:nvGraphicFramePr>
        <p:xfrm>
          <a:off x="1803400" y="3998768"/>
          <a:ext cx="8490744" cy="234986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Lets you see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site can handle the load of the new feature during day to day interactions 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complete UI makes the test not completely realistic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Hides the new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feature from the users allowing one to quietly disable it 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Minimizes or eliminates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user disruption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0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9028" y="1558561"/>
            <a:ext cx="8599488" cy="12516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Pattern Four: Canary Release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gradually shifting production traffic from </a:t>
            </a:r>
            <a:r>
              <a:rPr lang="en-US" dirty="0" smtClean="0"/>
              <a:t>old version to new version</a:t>
            </a:r>
          </a:p>
          <a:p>
            <a:pPr lvl="1"/>
            <a:r>
              <a:rPr lang="en-US" dirty="0" smtClean="0"/>
              <a:t>Say, start at 90% to old and 10% to new and increase new as confidence in the stability of the new version increases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65480"/>
              </p:ext>
            </p:extLst>
          </p:nvPr>
        </p:nvGraphicFramePr>
        <p:xfrm>
          <a:off x="1857772" y="3272902"/>
          <a:ext cx="8490744" cy="2834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Good if one has poor test coverage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or lack confidence in the new version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rollout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it is released to a subset of users, it is easier to rollback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confusion if they are exposed to different versions each time they use the application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Can test user acceptance of new version using the users of the old version as a control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dissatisfaction in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feeling left out of the newer cool version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45344" y="1640"/>
            <a:ext cx="10515600" cy="1325563"/>
          </a:xfrm>
        </p:spPr>
        <p:txBody>
          <a:bodyPr/>
          <a:lstStyle/>
          <a:p>
            <a:r>
              <a:rPr lang="en-US" dirty="0"/>
              <a:t>Continuous Delivery Patterns</a:t>
            </a:r>
          </a:p>
        </p:txBody>
      </p:sp>
    </p:spTree>
    <p:extLst>
      <p:ext uri="{BB962C8B-B14F-4D97-AF65-F5344CB8AC3E}">
        <p14:creationId xmlns:p14="http://schemas.microsoft.com/office/powerpoint/2010/main" val="19093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Patterns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3518" y="1873355"/>
            <a:ext cx="8599488" cy="16666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Pattern Five: Blue/Green </a:t>
            </a:r>
          </a:p>
          <a:p>
            <a:pPr lvl="1"/>
            <a:r>
              <a:rPr lang="en-US" dirty="0"/>
              <a:t>Blue is </a:t>
            </a:r>
            <a:r>
              <a:rPr lang="en-US" dirty="0" smtClean="0"/>
              <a:t>the current </a:t>
            </a:r>
            <a:r>
              <a:rPr lang="en-US" dirty="0"/>
              <a:t>live </a:t>
            </a:r>
            <a:r>
              <a:rPr lang="en-US" dirty="0" smtClean="0"/>
              <a:t>version and </a:t>
            </a:r>
            <a:r>
              <a:rPr lang="en-US" dirty="0"/>
              <a:t>Green is </a:t>
            </a:r>
            <a:r>
              <a:rPr lang="en-US" dirty="0" smtClean="0"/>
              <a:t>the development version</a:t>
            </a:r>
          </a:p>
          <a:p>
            <a:pPr lvl="1"/>
            <a:r>
              <a:rPr lang="en-US" dirty="0" smtClean="0"/>
              <a:t>Once the Green version is deployed and fully tested the router is switched to point users to the Green version</a:t>
            </a:r>
          </a:p>
          <a:p>
            <a:pPr lvl="1"/>
            <a:r>
              <a:rPr lang="en-US" dirty="0" smtClean="0"/>
              <a:t>Green now becomes the new Blue and the old Blue becomes the new Green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492"/>
              </p:ext>
            </p:extLst>
          </p:nvPr>
        </p:nvGraphicFramePr>
        <p:xfrm>
          <a:off x="1623518" y="3986434"/>
          <a:ext cx="8490744" cy="204361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 downtime due to deployment.</a:t>
                      </a:r>
                      <a:endParaRPr lang="en-US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Expensive due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duplication of the production environment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Immediate roll 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Handling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stateful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applications are difficult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Avoids versioning issue as the entire application is deployed at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once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18" y="0"/>
            <a:ext cx="11080963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71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832" y="2098208"/>
            <a:ext cx="11452485" cy="2954655"/>
          </a:xfrm>
        </p:spPr>
        <p:txBody>
          <a:bodyPr>
            <a:normAutofit/>
          </a:bodyPr>
          <a:lstStyle/>
          <a:p>
            <a:r>
              <a:rPr lang="en-US" dirty="0" smtClean="0"/>
              <a:t>Green build must always be available</a:t>
            </a:r>
          </a:p>
          <a:p>
            <a:r>
              <a:rPr lang="en-US" dirty="0" smtClean="0"/>
              <a:t>Keep the build/test process short during developer working hours</a:t>
            </a:r>
          </a:p>
          <a:p>
            <a:r>
              <a:rPr lang="en-US" dirty="0" smtClean="0"/>
              <a:t>Commit frequently</a:t>
            </a:r>
          </a:p>
          <a:p>
            <a:r>
              <a:rPr lang="en-US" dirty="0" smtClean="0"/>
              <a:t>Do not share developer environment</a:t>
            </a:r>
          </a:p>
          <a:p>
            <a:r>
              <a:rPr lang="en-US" dirty="0" smtClean="0"/>
              <a:t>Build status must be very visible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7210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Integration Principles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93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832" y="2098208"/>
            <a:ext cx="11452485" cy="29546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Gate the build process</a:t>
            </a:r>
          </a:p>
          <a:p>
            <a:r>
              <a:rPr lang="en-US" dirty="0" smtClean="0"/>
              <a:t>Automate build and tests</a:t>
            </a:r>
          </a:p>
          <a:p>
            <a:r>
              <a:rPr lang="en-US" dirty="0"/>
              <a:t>Never check in a broken </a:t>
            </a:r>
            <a:r>
              <a:rPr lang="en-US" dirty="0" smtClean="0"/>
              <a:t>build</a:t>
            </a:r>
          </a:p>
          <a:p>
            <a:r>
              <a:rPr lang="en-US" dirty="0"/>
              <a:t>Never comment out tests to make the build </a:t>
            </a:r>
            <a:r>
              <a:rPr lang="en-US" dirty="0" smtClean="0"/>
              <a:t>green</a:t>
            </a:r>
          </a:p>
          <a:p>
            <a:r>
              <a:rPr lang="en-US" dirty="0" smtClean="0"/>
              <a:t>Stop all work on broken build</a:t>
            </a:r>
            <a:endParaRPr lang="en-US" dirty="0"/>
          </a:p>
          <a:p>
            <a:r>
              <a:rPr lang="en-US" dirty="0" smtClean="0"/>
              <a:t>Fixing broken build is Priority One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7210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Integration Principles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35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833" y="2098208"/>
            <a:ext cx="10133064" cy="29546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 soon as we have a potentially shippable increment</a:t>
            </a:r>
            <a:r>
              <a:rPr lang="is-IS" dirty="0" smtClean="0"/>
              <a:t> </a:t>
            </a:r>
          </a:p>
          <a:p>
            <a:r>
              <a:rPr lang="en-US" dirty="0" smtClean="0"/>
              <a:t>SHIP IT!</a:t>
            </a:r>
            <a:endParaRPr lang="en-US" dirty="0"/>
          </a:p>
          <a:p>
            <a:r>
              <a:rPr lang="en-US" dirty="0" smtClean="0"/>
              <a:t>Software deployable anytime during its life cycle</a:t>
            </a:r>
          </a:p>
          <a:p>
            <a:r>
              <a:rPr lang="en-US" dirty="0" smtClean="0"/>
              <a:t>First priority is keeping software deployable </a:t>
            </a:r>
          </a:p>
          <a:p>
            <a:pPr lvl="1"/>
            <a:r>
              <a:rPr lang="en-US" dirty="0" smtClean="0"/>
              <a:t>New features come second</a:t>
            </a:r>
          </a:p>
          <a:p>
            <a:r>
              <a:rPr lang="en-US" dirty="0" smtClean="0"/>
              <a:t>Fast, automated feedback on production-readiness </a:t>
            </a:r>
          </a:p>
          <a:p>
            <a:r>
              <a:rPr lang="en-US" dirty="0" smtClean="0"/>
              <a:t>On-demand, push-button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4378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Delivery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1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3400" y="584200"/>
            <a:ext cx="8599488" cy="4616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not confuse with Continuous Deployment</a:t>
            </a:r>
          </a:p>
          <a:p>
            <a:pPr lvl="1"/>
            <a:r>
              <a:rPr lang="en-US" dirty="0" smtClean="0"/>
              <a:t>Which automatically deploys every change into production </a:t>
            </a:r>
          </a:p>
          <a:p>
            <a:pPr lvl="1"/>
            <a:r>
              <a:rPr lang="en-US" dirty="0" smtClean="0"/>
              <a:t>Automated scripts deploy both code and database changes</a:t>
            </a:r>
          </a:p>
          <a:p>
            <a:r>
              <a:rPr lang="en-US" dirty="0" smtClean="0"/>
              <a:t>Do not confuse with DevOps </a:t>
            </a:r>
          </a:p>
          <a:p>
            <a:pPr lvl="1"/>
            <a:r>
              <a:rPr lang="en-US" dirty="0" smtClean="0"/>
              <a:t>Has a broader scope, focusing on cultural and organizational changes</a:t>
            </a:r>
          </a:p>
          <a:p>
            <a:r>
              <a:rPr lang="en-US" dirty="0" smtClean="0"/>
              <a:t>Continuous Delivery (CD) is the foundation for the other two</a:t>
            </a:r>
          </a:p>
          <a:p>
            <a:r>
              <a:rPr lang="en-US" dirty="0" smtClean="0"/>
              <a:t>Foundations of CD are</a:t>
            </a:r>
          </a:p>
          <a:p>
            <a:pPr lvl="1"/>
            <a:r>
              <a:rPr lang="en-US" dirty="0" smtClean="0"/>
              <a:t>Good design and use of design patterns</a:t>
            </a:r>
          </a:p>
          <a:p>
            <a:pPr lvl="1"/>
            <a:r>
              <a:rPr lang="en-US" dirty="0" smtClean="0"/>
              <a:t>Continuous Integration (CI) </a:t>
            </a:r>
          </a:p>
          <a:p>
            <a:pPr lvl="2"/>
            <a:r>
              <a:rPr lang="en-US" smtClean="0"/>
              <a:t>Frequent check-ins</a:t>
            </a:r>
            <a:r>
              <a:rPr lang="en-US" dirty="0" smtClean="0"/>
              <a:t>, automated builds and regression testing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Continuous testing</a:t>
            </a:r>
          </a:p>
          <a:p>
            <a:r>
              <a:rPr lang="en-US" dirty="0"/>
              <a:t>Collaboration between developers, testers, and operations </a:t>
            </a:r>
          </a:p>
        </p:txBody>
      </p:sp>
    </p:spTree>
    <p:extLst>
      <p:ext uri="{BB962C8B-B14F-4D97-AF65-F5344CB8AC3E}">
        <p14:creationId xmlns:p14="http://schemas.microsoft.com/office/powerpoint/2010/main" val="13905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3400" y="584200"/>
            <a:ext cx="8599488" cy="1887696"/>
          </a:xfrm>
        </p:spPr>
        <p:txBody>
          <a:bodyPr/>
          <a:lstStyle/>
          <a:p>
            <a:r>
              <a:rPr lang="en-US" smtClean="0"/>
              <a:t>Strategy One: </a:t>
            </a:r>
            <a:r>
              <a:rPr lang="en-US" dirty="0" smtClean="0"/>
              <a:t>Full Deployment with commit</a:t>
            </a:r>
          </a:p>
          <a:p>
            <a:pPr lvl="1"/>
            <a:r>
              <a:rPr lang="en-US" dirty="0" smtClean="0"/>
              <a:t>All dependent systems rebuild with each deployment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4101"/>
              </p:ext>
            </p:extLst>
          </p:nvPr>
        </p:nvGraphicFramePr>
        <p:xfrm>
          <a:off x="1905000" y="1633927"/>
          <a:ext cx="8497888" cy="323233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8944"/>
                <a:gridCol w="4248944"/>
              </a:tblGrid>
              <a:tr h="1607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Dependent systems and the code base are all refreshed, so errors are caught very early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Needs full and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thorough test 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automation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References to stale elements are easily discovered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Frequent builds can lead to a high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rate of broken 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breaks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data refreshed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Team discipline needs to be very strong in regard </a:t>
                      </a:r>
                      <a:r>
                        <a:rPr lang="en-US" altLang="en-US" sz="1800" smtClean="0">
                          <a:solidFill>
                            <a:schemeClr val="tx1"/>
                          </a:solidFill>
                        </a:rPr>
                        <a:t>to code-dependent asset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modifications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automation can be implemented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3400" y="584201"/>
            <a:ext cx="8599488" cy="2164695"/>
          </a:xfrm>
        </p:spPr>
        <p:txBody>
          <a:bodyPr/>
          <a:lstStyle/>
          <a:p>
            <a:r>
              <a:rPr lang="en-US" smtClean="0"/>
              <a:t>Strategy Two: </a:t>
            </a:r>
            <a:r>
              <a:rPr lang="en-US" dirty="0" smtClean="0"/>
              <a:t>Full Deployment of application and partial </a:t>
            </a:r>
            <a:r>
              <a:rPr lang="en-US" dirty="0"/>
              <a:t>d</a:t>
            </a:r>
            <a:r>
              <a:rPr lang="en-US" dirty="0" smtClean="0"/>
              <a:t>eployment of dependent systems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ependent systems rebuild on </a:t>
            </a:r>
            <a:r>
              <a:rPr lang="en-US" smtClean="0"/>
              <a:t>a team-determined, </a:t>
            </a:r>
            <a:r>
              <a:rPr lang="en-US" dirty="0" smtClean="0"/>
              <a:t>as-needed basis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25916"/>
              </p:ext>
            </p:extLst>
          </p:nvPr>
        </p:nvGraphicFramePr>
        <p:xfrm>
          <a:off x="1803400" y="2416055"/>
          <a:ext cx="8490744" cy="274755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Enables improved scheduling of code modifications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Automation cannot be achieved due to the need for human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intervention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Testing targeted to the areas where the highest amount of change has occurred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smtClean="0">
                          <a:solidFill>
                            <a:schemeClr val="tx1"/>
                          </a:solidFill>
                        </a:rPr>
                        <a:t>May 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lead </a:t>
                      </a:r>
                      <a:r>
                        <a:rPr lang="en-US" altLang="en-US" sz="180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altLang="en-US" sz="1800" baseline="0" smtClean="0">
                          <a:solidFill>
                            <a:schemeClr val="tx1"/>
                          </a:solidFill>
                        </a:rPr>
                        <a:t> erroneous, 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dependent system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 code being used until the next rebuild of the system </a:t>
                      </a:r>
                      <a:r>
                        <a:rPr lang="en-US" altLang="en-US" sz="1800" smtClean="0">
                          <a:solidFill>
                            <a:schemeClr val="tx1"/>
                          </a:solidFill>
                        </a:rPr>
                        <a:t>in question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Thus bugs caught later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in the cycle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Team coordination could become an issue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3400" y="584201"/>
            <a:ext cx="8599488" cy="1405513"/>
          </a:xfrm>
        </p:spPr>
        <p:txBody>
          <a:bodyPr/>
          <a:lstStyle/>
          <a:p>
            <a:r>
              <a:rPr lang="en-US" smtClean="0"/>
              <a:t>Strategy Three: Full deployment </a:t>
            </a:r>
            <a:r>
              <a:rPr lang="en-US" dirty="0" smtClean="0"/>
              <a:t>of application and deployment of dependent systems at scheduled intervals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38106"/>
              </p:ext>
            </p:extLst>
          </p:nvPr>
        </p:nvGraphicFramePr>
        <p:xfrm>
          <a:off x="1904999" y="1947398"/>
          <a:ext cx="8490744" cy="204361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Enables improved scheduling of code deployments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 Code errors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and bugs discovered later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Bugs will surface at each scheduled rebuild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Cannot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fully implement continuous delivery of dependent systems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Can be fully automated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4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439204C33"/>
  <p:tag name="TL" val="313238352C3534302C343530"/>
  <p:tag name="IPF" val="524C2C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439204C33"/>
  <p:tag name="TL" val="313238352C3534302C343530"/>
  <p:tag name="IPF" val="524C2C2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1404</Words>
  <Application>Microsoft Macintosh PowerPoint</Application>
  <PresentationFormat>Widescreen</PresentationFormat>
  <Paragraphs>201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CI/CD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for Continuous Deployment and Delivery</vt:lpstr>
      <vt:lpstr>Continuous Delivery Patterns</vt:lpstr>
      <vt:lpstr>Continuous Delivery Patterns</vt:lpstr>
      <vt:lpstr>Continuous Delivery Patterns</vt:lpstr>
      <vt:lpstr>Continuous Delivery Patterns</vt:lpstr>
      <vt:lpstr>Continuous Delivery Patterns</vt:lpstr>
      <vt:lpstr>Continuous Delivery Patterns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</dc:title>
  <dc:creator>Timothy  Guay</dc:creator>
  <cp:lastModifiedBy>Timothy  Guay</cp:lastModifiedBy>
  <cp:revision>11</cp:revision>
  <dcterms:created xsi:type="dcterms:W3CDTF">2018-07-11T21:01:48Z</dcterms:created>
  <dcterms:modified xsi:type="dcterms:W3CDTF">2018-07-13T23:18:37Z</dcterms:modified>
</cp:coreProperties>
</file>