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1301413"/>
  <p:notesSz cx="6858000" cy="9144000"/>
  <p:defaultTextStyle>
    <a:defPPr>
      <a:defRPr lang="en-US"/>
    </a:defPPr>
    <a:lvl1pPr marL="0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1pPr>
    <a:lvl2pPr marL="789584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2pPr>
    <a:lvl3pPr marL="1579169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3pPr>
    <a:lvl4pPr marL="2368753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4pPr>
    <a:lvl5pPr marL="3158338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5pPr>
    <a:lvl6pPr marL="3947922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6pPr>
    <a:lvl7pPr marL="4737506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7pPr>
    <a:lvl8pPr marL="5527091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8pPr>
    <a:lvl9pPr marL="6316675" algn="l" defTabSz="1579169" rtl="0" eaLnBrk="1" latinLnBrk="0" hangingPunct="1">
      <a:defRPr sz="31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42" d="100"/>
          <a:sy n="42" d="100"/>
        </p:scale>
        <p:origin x="-1172" y="-72"/>
      </p:cViewPr>
      <p:guideLst>
        <p:guide orient="horz" pos="3559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849561"/>
            <a:ext cx="13213080" cy="3934566"/>
          </a:xfrm>
        </p:spPr>
        <p:txBody>
          <a:bodyPr anchor="b"/>
          <a:lstStyle>
            <a:lvl1pPr algn="ctr">
              <a:defRPr sz="98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935859"/>
            <a:ext cx="11658600" cy="2728558"/>
          </a:xfrm>
        </p:spPr>
        <p:txBody>
          <a:bodyPr/>
          <a:lstStyle>
            <a:lvl1pPr marL="0" indent="0" algn="ctr">
              <a:buNone/>
              <a:defRPr sz="3955"/>
            </a:lvl1pPr>
            <a:lvl2pPr marL="753420" indent="0" algn="ctr">
              <a:buNone/>
              <a:defRPr sz="3296"/>
            </a:lvl2pPr>
            <a:lvl3pPr marL="1506840" indent="0" algn="ctr">
              <a:buNone/>
              <a:defRPr sz="2966"/>
            </a:lvl3pPr>
            <a:lvl4pPr marL="2260260" indent="0" algn="ctr">
              <a:buNone/>
              <a:defRPr sz="2637"/>
            </a:lvl4pPr>
            <a:lvl5pPr marL="3013680" indent="0" algn="ctr">
              <a:buNone/>
              <a:defRPr sz="2637"/>
            </a:lvl5pPr>
            <a:lvl6pPr marL="3767099" indent="0" algn="ctr">
              <a:buNone/>
              <a:defRPr sz="2637"/>
            </a:lvl6pPr>
            <a:lvl7pPr marL="4520519" indent="0" algn="ctr">
              <a:buNone/>
              <a:defRPr sz="2637"/>
            </a:lvl7pPr>
            <a:lvl8pPr marL="5273939" indent="0" algn="ctr">
              <a:buNone/>
              <a:defRPr sz="2637"/>
            </a:lvl8pPr>
            <a:lvl9pPr marL="6027359" indent="0" algn="ctr">
              <a:buNone/>
              <a:defRPr sz="26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601696"/>
            <a:ext cx="3351848" cy="9577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601696"/>
            <a:ext cx="9861233" cy="9577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817508"/>
            <a:ext cx="13407390" cy="4701073"/>
          </a:xfrm>
        </p:spPr>
        <p:txBody>
          <a:bodyPr anchor="b"/>
          <a:lstStyle>
            <a:lvl1pPr>
              <a:defRPr sz="98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563056"/>
            <a:ext cx="13407390" cy="2472183"/>
          </a:xfrm>
        </p:spPr>
        <p:txBody>
          <a:bodyPr/>
          <a:lstStyle>
            <a:lvl1pPr marL="0" indent="0">
              <a:buNone/>
              <a:defRPr sz="3955">
                <a:solidFill>
                  <a:schemeClr val="tx1"/>
                </a:solidFill>
              </a:defRPr>
            </a:lvl1pPr>
            <a:lvl2pPr marL="753420" indent="0">
              <a:buNone/>
              <a:defRPr sz="3296">
                <a:solidFill>
                  <a:schemeClr val="tx1">
                    <a:tint val="75000"/>
                  </a:schemeClr>
                </a:solidFill>
              </a:defRPr>
            </a:lvl2pPr>
            <a:lvl3pPr marL="1506840" indent="0">
              <a:buNone/>
              <a:defRPr sz="2966">
                <a:solidFill>
                  <a:schemeClr val="tx1">
                    <a:tint val="75000"/>
                  </a:schemeClr>
                </a:solidFill>
              </a:defRPr>
            </a:lvl3pPr>
            <a:lvl4pPr marL="2260260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4pPr>
            <a:lvl5pPr marL="3013680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5pPr>
            <a:lvl6pPr marL="3767099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6pPr>
            <a:lvl7pPr marL="4520519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7pPr>
            <a:lvl8pPr marL="5273939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8pPr>
            <a:lvl9pPr marL="6027359" indent="0">
              <a:buNone/>
              <a:defRPr sz="2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1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008478"/>
            <a:ext cx="6606540" cy="71706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008478"/>
            <a:ext cx="6606540" cy="71706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1698"/>
            <a:ext cx="13407390" cy="2184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770417"/>
            <a:ext cx="6576178" cy="1357738"/>
          </a:xfrm>
        </p:spPr>
        <p:txBody>
          <a:bodyPr anchor="b"/>
          <a:lstStyle>
            <a:lvl1pPr marL="0" indent="0">
              <a:buNone/>
              <a:defRPr sz="3955" b="1"/>
            </a:lvl1pPr>
            <a:lvl2pPr marL="753420" indent="0">
              <a:buNone/>
              <a:defRPr sz="3296" b="1"/>
            </a:lvl2pPr>
            <a:lvl3pPr marL="1506840" indent="0">
              <a:buNone/>
              <a:defRPr sz="2966" b="1"/>
            </a:lvl3pPr>
            <a:lvl4pPr marL="2260260" indent="0">
              <a:buNone/>
              <a:defRPr sz="2637" b="1"/>
            </a:lvl4pPr>
            <a:lvl5pPr marL="3013680" indent="0">
              <a:buNone/>
              <a:defRPr sz="2637" b="1"/>
            </a:lvl5pPr>
            <a:lvl6pPr marL="3767099" indent="0">
              <a:buNone/>
              <a:defRPr sz="2637" b="1"/>
            </a:lvl6pPr>
            <a:lvl7pPr marL="4520519" indent="0">
              <a:buNone/>
              <a:defRPr sz="2637" b="1"/>
            </a:lvl7pPr>
            <a:lvl8pPr marL="5273939" indent="0">
              <a:buNone/>
              <a:defRPr sz="2637" b="1"/>
            </a:lvl8pPr>
            <a:lvl9pPr marL="6027359" indent="0">
              <a:buNone/>
              <a:defRPr sz="263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128155"/>
            <a:ext cx="6576178" cy="6071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770417"/>
            <a:ext cx="6608565" cy="1357738"/>
          </a:xfrm>
        </p:spPr>
        <p:txBody>
          <a:bodyPr anchor="b"/>
          <a:lstStyle>
            <a:lvl1pPr marL="0" indent="0">
              <a:buNone/>
              <a:defRPr sz="3955" b="1"/>
            </a:lvl1pPr>
            <a:lvl2pPr marL="753420" indent="0">
              <a:buNone/>
              <a:defRPr sz="3296" b="1"/>
            </a:lvl2pPr>
            <a:lvl3pPr marL="1506840" indent="0">
              <a:buNone/>
              <a:defRPr sz="2966" b="1"/>
            </a:lvl3pPr>
            <a:lvl4pPr marL="2260260" indent="0">
              <a:buNone/>
              <a:defRPr sz="2637" b="1"/>
            </a:lvl4pPr>
            <a:lvl5pPr marL="3013680" indent="0">
              <a:buNone/>
              <a:defRPr sz="2637" b="1"/>
            </a:lvl5pPr>
            <a:lvl6pPr marL="3767099" indent="0">
              <a:buNone/>
              <a:defRPr sz="2637" b="1"/>
            </a:lvl6pPr>
            <a:lvl7pPr marL="4520519" indent="0">
              <a:buNone/>
              <a:defRPr sz="2637" b="1"/>
            </a:lvl7pPr>
            <a:lvl8pPr marL="5273939" indent="0">
              <a:buNone/>
              <a:defRPr sz="2637" b="1"/>
            </a:lvl8pPr>
            <a:lvl9pPr marL="6027359" indent="0">
              <a:buNone/>
              <a:defRPr sz="263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128155"/>
            <a:ext cx="6608565" cy="6071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53428"/>
            <a:ext cx="5013603" cy="2636996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627197"/>
            <a:ext cx="7869555" cy="8031328"/>
          </a:xfrm>
        </p:spPr>
        <p:txBody>
          <a:bodyPr/>
          <a:lstStyle>
            <a:lvl1pPr>
              <a:defRPr sz="5273"/>
            </a:lvl1pPr>
            <a:lvl2pPr>
              <a:defRPr sz="4614"/>
            </a:lvl2pPr>
            <a:lvl3pPr>
              <a:defRPr sz="3955"/>
            </a:lvl3pPr>
            <a:lvl4pPr>
              <a:defRPr sz="3296"/>
            </a:lvl4pPr>
            <a:lvl5pPr>
              <a:defRPr sz="3296"/>
            </a:lvl5pPr>
            <a:lvl6pPr>
              <a:defRPr sz="3296"/>
            </a:lvl6pPr>
            <a:lvl7pPr>
              <a:defRPr sz="3296"/>
            </a:lvl7pPr>
            <a:lvl8pPr>
              <a:defRPr sz="3296"/>
            </a:lvl8pPr>
            <a:lvl9pPr>
              <a:defRPr sz="329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390424"/>
            <a:ext cx="5013603" cy="6281180"/>
          </a:xfrm>
        </p:spPr>
        <p:txBody>
          <a:bodyPr/>
          <a:lstStyle>
            <a:lvl1pPr marL="0" indent="0">
              <a:buNone/>
              <a:defRPr sz="2637"/>
            </a:lvl1pPr>
            <a:lvl2pPr marL="753420" indent="0">
              <a:buNone/>
              <a:defRPr sz="2307"/>
            </a:lvl2pPr>
            <a:lvl3pPr marL="1506840" indent="0">
              <a:buNone/>
              <a:defRPr sz="1977"/>
            </a:lvl3pPr>
            <a:lvl4pPr marL="2260260" indent="0">
              <a:buNone/>
              <a:defRPr sz="1648"/>
            </a:lvl4pPr>
            <a:lvl5pPr marL="3013680" indent="0">
              <a:buNone/>
              <a:defRPr sz="1648"/>
            </a:lvl5pPr>
            <a:lvl6pPr marL="3767099" indent="0">
              <a:buNone/>
              <a:defRPr sz="1648"/>
            </a:lvl6pPr>
            <a:lvl7pPr marL="4520519" indent="0">
              <a:buNone/>
              <a:defRPr sz="1648"/>
            </a:lvl7pPr>
            <a:lvl8pPr marL="5273939" indent="0">
              <a:buNone/>
              <a:defRPr sz="1648"/>
            </a:lvl8pPr>
            <a:lvl9pPr marL="6027359" indent="0">
              <a:buNone/>
              <a:defRPr sz="164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53428"/>
            <a:ext cx="5013603" cy="2636996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627197"/>
            <a:ext cx="7869555" cy="8031328"/>
          </a:xfrm>
        </p:spPr>
        <p:txBody>
          <a:bodyPr anchor="t"/>
          <a:lstStyle>
            <a:lvl1pPr marL="0" indent="0">
              <a:buNone/>
              <a:defRPr sz="5273"/>
            </a:lvl1pPr>
            <a:lvl2pPr marL="753420" indent="0">
              <a:buNone/>
              <a:defRPr sz="4614"/>
            </a:lvl2pPr>
            <a:lvl3pPr marL="1506840" indent="0">
              <a:buNone/>
              <a:defRPr sz="3955"/>
            </a:lvl3pPr>
            <a:lvl4pPr marL="2260260" indent="0">
              <a:buNone/>
              <a:defRPr sz="3296"/>
            </a:lvl4pPr>
            <a:lvl5pPr marL="3013680" indent="0">
              <a:buNone/>
              <a:defRPr sz="3296"/>
            </a:lvl5pPr>
            <a:lvl6pPr marL="3767099" indent="0">
              <a:buNone/>
              <a:defRPr sz="3296"/>
            </a:lvl6pPr>
            <a:lvl7pPr marL="4520519" indent="0">
              <a:buNone/>
              <a:defRPr sz="3296"/>
            </a:lvl7pPr>
            <a:lvl8pPr marL="5273939" indent="0">
              <a:buNone/>
              <a:defRPr sz="3296"/>
            </a:lvl8pPr>
            <a:lvl9pPr marL="6027359" indent="0">
              <a:buNone/>
              <a:defRPr sz="329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390424"/>
            <a:ext cx="5013603" cy="6281180"/>
          </a:xfrm>
        </p:spPr>
        <p:txBody>
          <a:bodyPr/>
          <a:lstStyle>
            <a:lvl1pPr marL="0" indent="0">
              <a:buNone/>
              <a:defRPr sz="2637"/>
            </a:lvl1pPr>
            <a:lvl2pPr marL="753420" indent="0">
              <a:buNone/>
              <a:defRPr sz="2307"/>
            </a:lvl2pPr>
            <a:lvl3pPr marL="1506840" indent="0">
              <a:buNone/>
              <a:defRPr sz="1977"/>
            </a:lvl3pPr>
            <a:lvl4pPr marL="2260260" indent="0">
              <a:buNone/>
              <a:defRPr sz="1648"/>
            </a:lvl4pPr>
            <a:lvl5pPr marL="3013680" indent="0">
              <a:buNone/>
              <a:defRPr sz="1648"/>
            </a:lvl5pPr>
            <a:lvl6pPr marL="3767099" indent="0">
              <a:buNone/>
              <a:defRPr sz="1648"/>
            </a:lvl6pPr>
            <a:lvl7pPr marL="4520519" indent="0">
              <a:buNone/>
              <a:defRPr sz="1648"/>
            </a:lvl7pPr>
            <a:lvl8pPr marL="5273939" indent="0">
              <a:buNone/>
              <a:defRPr sz="1648"/>
            </a:lvl8pPr>
            <a:lvl9pPr marL="6027359" indent="0">
              <a:buNone/>
              <a:defRPr sz="164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601698"/>
            <a:ext cx="13407390" cy="218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008478"/>
            <a:ext cx="13407390" cy="717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474738"/>
            <a:ext cx="3497580" cy="601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69A3-724C-4F17-A392-B1EE329B796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474738"/>
            <a:ext cx="5246370" cy="601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474738"/>
            <a:ext cx="3497580" cy="601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6E7F-911F-49FC-8A92-065B3E3C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06840" rtl="0" eaLnBrk="1" latinLnBrk="0" hangingPunct="1">
        <a:lnSpc>
          <a:spcPct val="90000"/>
        </a:lnSpc>
        <a:spcBef>
          <a:spcPct val="0"/>
        </a:spcBef>
        <a:buNone/>
        <a:defRPr sz="7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710" indent="-376710" algn="l" defTabSz="1506840" rtl="0" eaLnBrk="1" latinLnBrk="0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4614" kern="1200">
          <a:solidFill>
            <a:schemeClr val="tx1"/>
          </a:solidFill>
          <a:latin typeface="+mn-lt"/>
          <a:ea typeface="+mn-ea"/>
          <a:cs typeface="+mn-cs"/>
        </a:defRPr>
      </a:lvl1pPr>
      <a:lvl2pPr marL="1130130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5" kern="1200">
          <a:solidFill>
            <a:schemeClr val="tx1"/>
          </a:solidFill>
          <a:latin typeface="+mn-lt"/>
          <a:ea typeface="+mn-ea"/>
          <a:cs typeface="+mn-cs"/>
        </a:defRPr>
      </a:lvl2pPr>
      <a:lvl3pPr marL="1883550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6" kern="1200">
          <a:solidFill>
            <a:schemeClr val="tx1"/>
          </a:solidFill>
          <a:latin typeface="+mn-lt"/>
          <a:ea typeface="+mn-ea"/>
          <a:cs typeface="+mn-cs"/>
        </a:defRPr>
      </a:lvl3pPr>
      <a:lvl4pPr marL="2636970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390389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4143809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897229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650649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404069" indent="-376710" algn="l" defTabSz="1506840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1pPr>
      <a:lvl2pPr marL="753420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2pPr>
      <a:lvl3pPr marL="1506840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3pPr>
      <a:lvl4pPr marL="2260260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013680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3767099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520519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273939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027359" algn="l" defTabSz="1506840" rtl="0" eaLnBrk="1" latinLnBrk="0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b@wbfinance.com.k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748" y="1325801"/>
            <a:ext cx="14571662" cy="98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50" b="1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WB Finance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Microfinance, holding an MDI license from National Bank of Cambodia, is one of the largest Microfinance institutions in Cambodia, and is wholly owned by </a:t>
            </a:r>
            <a:r>
              <a:rPr lang="en-US" sz="1350" b="1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Woori Bank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, one of the top banks in South Korea. WB Finance has a long history in serving Cambodian communities for more than 20 years, with its wide range of financial products and services including Loans, Savings, Money Transfers, and Mobile Banking. </a:t>
            </a: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Currently, we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are looking </a:t>
            </a: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for dynamic candidates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to join with our team in following positions:</a:t>
            </a:r>
            <a:endParaRPr lang="en-US" sz="1350" dirty="0"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748" y="2497138"/>
            <a:ext cx="5812672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371600" algn="l"/>
                <a:tab pos="1543050" algn="l"/>
              </a:tabLst>
            </a:pPr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POSITION	</a:t>
            </a: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   :</a:t>
            </a:r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 </a:t>
            </a: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      IT Support Intern</a:t>
            </a:r>
            <a:endParaRPr lang="en-US" sz="1350" b="1" dirty="0">
              <a:solidFill>
                <a:srgbClr val="004BAB"/>
              </a:solidFill>
              <a:latin typeface="Malgun Gothic"/>
              <a:cs typeface="Malgun Gothic"/>
            </a:endParaRPr>
          </a:p>
          <a:p>
            <a:pPr>
              <a:lnSpc>
                <a:spcPct val="150000"/>
              </a:lnSpc>
              <a:tabLst>
                <a:tab pos="1371600" algn="l"/>
                <a:tab pos="1543050" algn="l"/>
              </a:tabLst>
            </a:pP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WORK LOCATION	:       Head Office</a:t>
            </a:r>
          </a:p>
          <a:p>
            <a:pPr>
              <a:lnSpc>
                <a:spcPct val="150000"/>
              </a:lnSpc>
              <a:tabLst>
                <a:tab pos="1371600" algn="l"/>
                <a:tab pos="1543050" algn="l"/>
              </a:tabLst>
            </a:pP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# </a:t>
            </a:r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of </a:t>
            </a: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HIRING</a:t>
            </a:r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	</a:t>
            </a:r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   </a:t>
            </a:r>
            <a:r>
              <a:rPr lang="en-US" sz="1350" b="1" smtClean="0">
                <a:solidFill>
                  <a:srgbClr val="004BAB"/>
                </a:solidFill>
                <a:latin typeface="Malgun Gothic"/>
                <a:cs typeface="Malgun Gothic"/>
              </a:rPr>
              <a:t>:</a:t>
            </a:r>
            <a:r>
              <a:rPr lang="en-US" sz="1350" b="1">
                <a:solidFill>
                  <a:srgbClr val="004BAB"/>
                </a:solidFill>
                <a:latin typeface="Malgun Gothic"/>
                <a:cs typeface="Malgun Gothic"/>
              </a:rPr>
              <a:t> </a:t>
            </a:r>
            <a:r>
              <a:rPr lang="en-US" sz="1350" b="1" smtClean="0">
                <a:solidFill>
                  <a:srgbClr val="004BAB"/>
                </a:solidFill>
                <a:latin typeface="Malgun Gothic"/>
                <a:cs typeface="Malgun Gothic"/>
              </a:rPr>
              <a:t>      </a:t>
            </a:r>
            <a:r>
              <a:rPr lang="en-US" sz="1350" b="1" smtClean="0">
                <a:solidFill>
                  <a:srgbClr val="004BAB"/>
                </a:solidFill>
                <a:latin typeface="Malgun Gothic"/>
                <a:cs typeface="Malgun Gothic"/>
              </a:rPr>
              <a:t>02</a:t>
            </a:r>
            <a:endParaRPr lang="en-US" sz="1350" b="1" dirty="0">
              <a:solidFill>
                <a:srgbClr val="004BAB"/>
              </a:solidFill>
              <a:latin typeface="Malgun Gothic"/>
              <a:cs typeface="Malgun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748" y="3610369"/>
            <a:ext cx="7299302" cy="1610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The IT Internship is in charge of computer and end user operational support for WB Finance. His or her main task is to setup or repaired an issue computer hardware &amp; software follow the internal standard. Also s/he is responsible to record IT asset and inventory and all incident of IT related into help desk system and resolve the operational incidents in timely manner.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748" y="5353270"/>
            <a:ext cx="2662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DUTIES &amp; RESPONSIBILITIES</a:t>
            </a:r>
            <a:endParaRPr lang="en-US" sz="1350" b="1" dirty="0">
              <a:solidFill>
                <a:srgbClr val="004BAB"/>
              </a:solidFill>
              <a:latin typeface="Malgun Gothic"/>
              <a:cs typeface="Malgun Gothic"/>
            </a:endParaRPr>
          </a:p>
        </p:txBody>
      </p:sp>
      <p:pic>
        <p:nvPicPr>
          <p:cNvPr id="12" name="Picture 11" descr="rec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53898" r="40425" b="42032"/>
          <a:stretch/>
        </p:blipFill>
        <p:spPr>
          <a:xfrm>
            <a:off x="492748" y="5618446"/>
            <a:ext cx="7222500" cy="698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4586" y="5809596"/>
            <a:ext cx="728526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Responsible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for setting up and repairing computer, printer and other electronic equipment;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Responsible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for cabling and termination of UTP cable and physical install network for WBF office;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Coordinates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with support team for check and fix problem with computer and office automation;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Monitor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and coordinate country wide network infrastructure for every branches;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Setup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network hardware and related component;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Documents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, maintains, upgrades or replaces hardware and software;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Control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the inventory of all network devices;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Conduct </a:t>
            </a:r>
            <a:r>
              <a:rPr lang="en-US" sz="135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and report daily maintenance check (Daily Maintenance Check List, Repaired Machine Check List, Delivery Note for all IT related equipment);</a:t>
            </a:r>
          </a:p>
          <a:p>
            <a:pPr algn="just">
              <a:lnSpc>
                <a:spcPct val="150000"/>
              </a:lnSpc>
            </a:pPr>
            <a:endParaRPr lang="en-US" sz="1350" dirty="0" smtClean="0">
              <a:latin typeface="Malgun Gothic" panose="020B0503020000020004" pitchFamily="34" charset="-127"/>
              <a:ea typeface="Malgun Gothic" panose="020B0503020000020004" pitchFamily="34" charset="-127"/>
              <a:cs typeface="Khmer OS Muol Light" panose="02000500000000020004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5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835" y="2616256"/>
            <a:ext cx="38671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REQUIREMENT COMPETENCIES:</a:t>
            </a:r>
          </a:p>
        </p:txBody>
      </p:sp>
      <p:pic>
        <p:nvPicPr>
          <p:cNvPr id="15" name="Picture 14" descr="re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53898" r="54427" b="42316"/>
          <a:stretch/>
        </p:blipFill>
        <p:spPr>
          <a:xfrm>
            <a:off x="8422835" y="2885950"/>
            <a:ext cx="6442222" cy="819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22172" y="3010740"/>
            <a:ext cx="6483927" cy="426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Hold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associate’s degree or year III, IV in Computer Science or any related fields;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Experience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in installation and repairing of computer,  network cabling &amp; electronic devices associated with TCP/IP Networks or Telecom Systems is preferred;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Be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able to setting up computer or install cable, terminate &amp; test the cable, tray cable, etc..;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Good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computer &amp; user’s application skills especially Microsoft Office, Internet, Email;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Willing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to work under pressure and travelling to province;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Good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communication, facilitation and good interpersonal skills;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Good 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written and spoken English;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Honest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Khmer OS Muol Light" panose="02000500000000020004" pitchFamily="2" charset="0"/>
              </a:rPr>
              <a:t>, Innovative and flexible;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50" dirty="0" smtClean="0">
              <a:latin typeface="Malgun Gothic" panose="020B0503020000020004" pitchFamily="34" charset="-127"/>
              <a:ea typeface="Malgun Gothic" panose="020B0503020000020004" pitchFamily="34" charset="-127"/>
              <a:cs typeface="Khmer OS Muol Light" panose="02000500000000020004" pitchFamily="2" charset="0"/>
            </a:endParaRPr>
          </a:p>
        </p:txBody>
      </p:sp>
      <p:pic>
        <p:nvPicPr>
          <p:cNvPr id="17" name="Picture 16" descr="rec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53898" r="54427" b="42316"/>
          <a:stretch/>
        </p:blipFill>
        <p:spPr>
          <a:xfrm flipV="1">
            <a:off x="8305371" y="8869341"/>
            <a:ext cx="6570974" cy="835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05371" y="8630035"/>
            <a:ext cx="2662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004BAB"/>
                </a:solidFill>
                <a:latin typeface="Malgun Gothic"/>
                <a:cs typeface="Malgun Gothic"/>
              </a:rPr>
              <a:t>HOW TO APPLY:</a:t>
            </a:r>
            <a:endParaRPr lang="en-US" sz="1350" b="1" dirty="0">
              <a:solidFill>
                <a:srgbClr val="004BAB"/>
              </a:solidFill>
              <a:latin typeface="Malgun Gothic"/>
              <a:cs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9448" y="9000405"/>
            <a:ext cx="6798161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latin typeface="Malgun Gothic"/>
                <a:cs typeface="Malgun Gothic"/>
              </a:rPr>
              <a:t>Apply</a:t>
            </a:r>
            <a:r>
              <a:rPr lang="en-US" sz="1350" dirty="0" smtClean="0">
                <a:latin typeface="Malgun Gothic"/>
                <a:cs typeface="Malgun Gothic"/>
              </a:rPr>
              <a:t>: </a:t>
            </a:r>
            <a:r>
              <a:rPr lang="en-US" sz="1350" dirty="0" smtClean="0">
                <a:latin typeface="Malgun Gothic"/>
                <a:cs typeface="Malgun Gothic"/>
                <a:hlinkClick r:id="rId6"/>
              </a:rPr>
              <a:t>job@wbfinance.com.kh</a:t>
            </a:r>
            <a:endParaRPr lang="en-US" sz="1350" dirty="0" smtClean="0">
              <a:latin typeface="Malgun Gothic"/>
              <a:cs typeface="Malgun Gothic"/>
            </a:endParaRPr>
          </a:p>
          <a:p>
            <a:r>
              <a:rPr lang="en-US" sz="1350" b="1" dirty="0" smtClean="0">
                <a:latin typeface="Malgun Gothic"/>
                <a:cs typeface="Malgun Gothic"/>
              </a:rPr>
              <a:t>Phone</a:t>
            </a:r>
            <a:r>
              <a:rPr lang="en-US" sz="1350" dirty="0" smtClean="0">
                <a:latin typeface="Malgun Gothic"/>
                <a:cs typeface="Malgun Gothic"/>
              </a:rPr>
              <a:t>: 089 333 767</a:t>
            </a:r>
          </a:p>
          <a:p>
            <a:endParaRPr lang="en-US" sz="1350" dirty="0" smtClean="0">
              <a:latin typeface="Malgun Gothic"/>
              <a:cs typeface="Malgun Gothic"/>
            </a:endParaRPr>
          </a:p>
          <a:p>
            <a:r>
              <a:rPr lang="en-US" sz="1350" b="1" dirty="0">
                <a:latin typeface="Malgun Gothic"/>
                <a:cs typeface="Malgun Gothic"/>
              </a:rPr>
              <a:t>Head Office Address</a:t>
            </a:r>
            <a:r>
              <a:rPr lang="en-US" sz="1350" dirty="0">
                <a:latin typeface="Malgun Gothic"/>
                <a:cs typeface="Malgun Gothic"/>
              </a:rPr>
              <a:t>: Building </a:t>
            </a:r>
            <a:r>
              <a:rPr lang="en-US" sz="1350" dirty="0" smtClean="0">
                <a:latin typeface="Malgun Gothic"/>
                <a:cs typeface="Malgun Gothic"/>
              </a:rPr>
              <a:t>#398</a:t>
            </a:r>
            <a:r>
              <a:rPr lang="en-US" sz="1350" dirty="0">
                <a:latin typeface="Malgun Gothic"/>
                <a:cs typeface="Malgun Gothic"/>
              </a:rPr>
              <a:t>, </a:t>
            </a:r>
            <a:r>
              <a:rPr lang="en-US" sz="1350" dirty="0" err="1">
                <a:latin typeface="Malgun Gothic"/>
                <a:cs typeface="Malgun Gothic"/>
              </a:rPr>
              <a:t>Preah</a:t>
            </a:r>
            <a:r>
              <a:rPr lang="en-US" sz="1350" dirty="0">
                <a:latin typeface="Malgun Gothic"/>
                <a:cs typeface="Malgun Gothic"/>
              </a:rPr>
              <a:t> </a:t>
            </a:r>
            <a:r>
              <a:rPr lang="en-US" sz="1350" dirty="0" err="1">
                <a:latin typeface="Malgun Gothic"/>
                <a:cs typeface="Malgun Gothic"/>
              </a:rPr>
              <a:t>Monivong</a:t>
            </a:r>
            <a:r>
              <a:rPr lang="en-US" sz="1350" dirty="0">
                <a:latin typeface="Malgun Gothic"/>
                <a:cs typeface="Malgun Gothic"/>
              </a:rPr>
              <a:t> Blvd, </a:t>
            </a:r>
            <a:r>
              <a:rPr lang="en-US" sz="1350" dirty="0" err="1">
                <a:latin typeface="Malgun Gothic"/>
                <a:cs typeface="Malgun Gothic"/>
              </a:rPr>
              <a:t>Sangkat</a:t>
            </a:r>
            <a:r>
              <a:rPr lang="en-US" sz="1350" dirty="0">
                <a:latin typeface="Malgun Gothic"/>
                <a:cs typeface="Malgun Gothic"/>
              </a:rPr>
              <a:t> </a:t>
            </a:r>
            <a:r>
              <a:rPr lang="en-US" sz="1350" dirty="0" err="1">
                <a:latin typeface="Malgun Gothic"/>
                <a:cs typeface="Malgun Gothic"/>
              </a:rPr>
              <a:t>Boeung</a:t>
            </a:r>
            <a:r>
              <a:rPr lang="en-US" sz="1350" dirty="0">
                <a:latin typeface="Malgun Gothic"/>
                <a:cs typeface="Malgun Gothic"/>
              </a:rPr>
              <a:t> </a:t>
            </a:r>
            <a:r>
              <a:rPr lang="en-US" sz="1350" dirty="0" err="1">
                <a:latin typeface="Malgun Gothic"/>
                <a:cs typeface="Malgun Gothic"/>
              </a:rPr>
              <a:t>Keng</a:t>
            </a:r>
            <a:r>
              <a:rPr lang="en-US" sz="1350" dirty="0">
                <a:latin typeface="Malgun Gothic"/>
                <a:cs typeface="Malgun Gothic"/>
              </a:rPr>
              <a:t> Kang I, </a:t>
            </a:r>
            <a:r>
              <a:rPr lang="en-US" sz="1350" dirty="0" err="1" smtClean="0">
                <a:latin typeface="Malgun Gothic"/>
                <a:cs typeface="Malgun Gothic"/>
              </a:rPr>
              <a:t>Boeung</a:t>
            </a:r>
            <a:r>
              <a:rPr lang="en-US" sz="1350" dirty="0" smtClean="0">
                <a:latin typeface="Malgun Gothic"/>
                <a:cs typeface="Malgun Gothic"/>
              </a:rPr>
              <a:t> </a:t>
            </a:r>
            <a:r>
              <a:rPr lang="en-US" sz="1350" dirty="0" err="1" smtClean="0">
                <a:latin typeface="Malgun Gothic"/>
                <a:cs typeface="Malgun Gothic"/>
              </a:rPr>
              <a:t>Keng</a:t>
            </a:r>
            <a:r>
              <a:rPr lang="en-US" sz="1350" dirty="0" smtClean="0">
                <a:latin typeface="Malgun Gothic"/>
                <a:cs typeface="Malgun Gothic"/>
              </a:rPr>
              <a:t> Kang , </a:t>
            </a:r>
            <a:r>
              <a:rPr lang="en-US" sz="1350" dirty="0">
                <a:latin typeface="Malgun Gothic"/>
                <a:cs typeface="Malgun Gothic"/>
              </a:rPr>
              <a:t>Phnom Penh.</a:t>
            </a:r>
          </a:p>
          <a:p>
            <a:pPr>
              <a:lnSpc>
                <a:spcPct val="120000"/>
              </a:lnSpc>
            </a:pPr>
            <a:endParaRPr lang="en-US" sz="800" dirty="0">
              <a:latin typeface="Malgun Gothic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371" y="7164567"/>
            <a:ext cx="39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4BAB"/>
                </a:solidFill>
                <a:latin typeface="Malgun Gothic"/>
                <a:cs typeface="Malgun Gothic"/>
              </a:rPr>
              <a:t>BENEFIT PACKAGES</a:t>
            </a:r>
            <a:r>
              <a:rPr lang="en-US" sz="1200" b="1" dirty="0">
                <a:solidFill>
                  <a:srgbClr val="004BAB"/>
                </a:solidFill>
                <a:latin typeface="Malgun Gothic"/>
                <a:cs typeface="Malgun Gothic"/>
              </a:rPr>
              <a:t>:</a:t>
            </a:r>
          </a:p>
        </p:txBody>
      </p:sp>
      <p:pic>
        <p:nvPicPr>
          <p:cNvPr id="21" name="Picture 20" descr="rec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53898" r="31268" b="42316"/>
          <a:stretch/>
        </p:blipFill>
        <p:spPr>
          <a:xfrm flipV="1">
            <a:off x="8361065" y="7416902"/>
            <a:ext cx="6565762" cy="49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66355" y="7528414"/>
            <a:ext cx="664397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50" dirty="0">
                <a:latin typeface="Malgun Gothic"/>
                <a:cs typeface="Malgun Gothic"/>
              </a:rPr>
              <a:t>I</a:t>
            </a:r>
            <a:r>
              <a:rPr lang="en-US" sz="1350" dirty="0" smtClean="0">
                <a:latin typeface="Malgun Gothic"/>
                <a:cs typeface="Malgun Gothic"/>
              </a:rPr>
              <a:t>ntern will receive monthly allowance 80USD per month, personal accident insurance during working hours, health insurance, care group activities and especially, a chance to be full staff with WB Finance. </a:t>
            </a:r>
            <a:endParaRPr lang="en-US" sz="135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1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456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Sophavatey Pen</dc:creator>
  <cp:lastModifiedBy>Windows User</cp:lastModifiedBy>
  <cp:revision>11</cp:revision>
  <dcterms:created xsi:type="dcterms:W3CDTF">2020-02-19T03:05:59Z</dcterms:created>
  <dcterms:modified xsi:type="dcterms:W3CDTF">2021-08-09T08:39:16Z</dcterms:modified>
</cp:coreProperties>
</file>