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810" r:id="rId3"/>
  </p:sldMasterIdLst>
  <p:sldIdLst>
    <p:sldId id="256" r:id="rId4"/>
    <p:sldId id="272" r:id="rId5"/>
    <p:sldId id="261" r:id="rId6"/>
    <p:sldId id="273" r:id="rId7"/>
    <p:sldId id="300" r:id="rId8"/>
    <p:sldId id="297" r:id="rId9"/>
    <p:sldId id="274" r:id="rId10"/>
    <p:sldId id="275" r:id="rId11"/>
    <p:sldId id="276" r:id="rId12"/>
    <p:sldId id="284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302" r:id="rId21"/>
    <p:sldId id="299" r:id="rId22"/>
    <p:sldId id="301" r:id="rId23"/>
    <p:sldId id="277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8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3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6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9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7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3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1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9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43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89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58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83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08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6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26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79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52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7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50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38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57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21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36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784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07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36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47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50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1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F100E-719B-4E84-B683-61338BFC88A6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00C61-2CD0-4791-A9B6-A166F7DC1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6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EE1023-FFE0-B8EB-FA11-2BC6205BB4D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592280" y="1380068"/>
                <a:ext cx="8910743" cy="26161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Tale of Two OOD Surveys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FEE1023-FFE0-B8EB-FA11-2BC6205BB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592280" y="1380068"/>
                <a:ext cx="8910743" cy="2616199"/>
              </a:xfrm>
              <a:blipFill>
                <a:blip r:embed="rId2"/>
                <a:stretch>
                  <a:fillRect r="-4172" b="-1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7A85CF30-3AD9-56FA-BD29-91422991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6500" y="4125318"/>
            <a:ext cx="7220902" cy="1388534"/>
          </a:xfrm>
        </p:spPr>
        <p:txBody>
          <a:bodyPr/>
          <a:lstStyle/>
          <a:p>
            <a:r>
              <a:rPr lang="en-US" altLang="zh-CN" dirty="0"/>
              <a:t>A brief summary of two out-of-distribution papers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04831-A981-96AB-4125-CC794E75A9AE}"/>
              </a:ext>
            </a:extLst>
          </p:cNvPr>
          <p:cNvSpPr txBox="1"/>
          <p:nvPr/>
        </p:nvSpPr>
        <p:spPr>
          <a:xfrm>
            <a:off x="9982940" y="5154766"/>
            <a:ext cx="240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Dongzhuyuan Lu</a:t>
            </a:r>
          </a:p>
          <a:p>
            <a:r>
              <a:rPr lang="en-US" altLang="zh-CN"/>
              <a:t>Sep 15,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72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A81F4-997E-CB3A-B4C1-DA20DCF9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Subtasks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73701-8159-7EB7-9E89-1A4FE42B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Anomaly Detection &amp; One-class Novelty Detection</a:t>
            </a:r>
          </a:p>
          <a:p>
            <a:endParaRPr lang="en-US" altLang="zh-CN" dirty="0"/>
          </a:p>
          <a:p>
            <a:r>
              <a:rPr lang="en-US" altLang="zh-CN" dirty="0"/>
              <a:t>Open Set Recognition &amp; Multi-class Novelty Detection</a:t>
            </a:r>
          </a:p>
          <a:p>
            <a:endParaRPr lang="en-US" altLang="zh-CN" dirty="0"/>
          </a:p>
          <a:p>
            <a:r>
              <a:rPr lang="en-US" altLang="zh-CN" dirty="0"/>
              <a:t>Outlier Detection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B6733-22FD-ACFC-24B6-C48BF4A4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29BFD-DBB6-5F5D-06F5-865C6563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6884"/>
            <a:ext cx="10509422" cy="3680535"/>
          </a:xfrm>
        </p:spPr>
        <p:txBody>
          <a:bodyPr>
            <a:normAutofit/>
          </a:bodyPr>
          <a:lstStyle/>
          <a:p>
            <a:r>
              <a:rPr lang="en-US" altLang="zh-CN" dirty="0"/>
              <a:t>Density-based</a:t>
            </a:r>
          </a:p>
          <a:p>
            <a:r>
              <a:rPr lang="en-US" altLang="zh-CN" dirty="0"/>
              <a:t>Reconstruction-based</a:t>
            </a:r>
          </a:p>
          <a:p>
            <a:r>
              <a:rPr lang="en-US" altLang="zh-CN" dirty="0"/>
              <a:t>Classification-based</a:t>
            </a:r>
          </a:p>
          <a:p>
            <a:r>
              <a:rPr lang="en-US" altLang="zh-CN" dirty="0"/>
              <a:t>Distance-based</a:t>
            </a:r>
          </a:p>
          <a:p>
            <a:r>
              <a:rPr lang="en-US" altLang="zh-CN" dirty="0"/>
              <a:t>Gradient-based</a:t>
            </a:r>
          </a:p>
        </p:txBody>
      </p:sp>
    </p:spTree>
    <p:extLst>
      <p:ext uri="{BB962C8B-B14F-4D97-AF65-F5344CB8AC3E}">
        <p14:creationId xmlns:p14="http://schemas.microsoft.com/office/powerpoint/2010/main" val="251590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2310-288B-999F-120E-6DFDACE0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Density-based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2A7DC-41A1-58E5-A5B7-3FFB9C98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Classic Density Estimation: use </a:t>
            </a:r>
            <a:r>
              <a:rPr lang="en-US" altLang="zh-CN" dirty="0">
                <a:solidFill>
                  <a:srgbClr val="FF0000"/>
                </a:solidFill>
              </a:rPr>
              <a:t>parametric</a:t>
            </a:r>
            <a:r>
              <a:rPr lang="en-US" altLang="zh-CN" dirty="0"/>
              <a:t> density (e.g. multivariate Gaussian distribution) or </a:t>
            </a:r>
            <a:r>
              <a:rPr lang="en-US" altLang="zh-CN" dirty="0">
                <a:solidFill>
                  <a:srgbClr val="FF0000"/>
                </a:solidFill>
              </a:rPr>
              <a:t>non-parametric</a:t>
            </a:r>
            <a:r>
              <a:rPr lang="en-US" altLang="zh-CN" dirty="0"/>
              <a:t> one (e.g. histograms or kernel density estimation)</a:t>
            </a:r>
          </a:p>
          <a:p>
            <a:r>
              <a:rPr lang="en-US" altLang="zh-CN" dirty="0"/>
              <a:t>Density Estimation with Deep Generative Model: </a:t>
            </a:r>
            <a:r>
              <a:rPr lang="en-US" altLang="zh-CN" dirty="0">
                <a:solidFill>
                  <a:srgbClr val="FF0000"/>
                </a:solidFill>
              </a:rPr>
              <a:t>AE/VAE</a:t>
            </a:r>
            <a:r>
              <a:rPr lang="en-US" altLang="zh-CN" dirty="0"/>
              <a:t>-based (encoding), </a:t>
            </a:r>
            <a:r>
              <a:rPr lang="en-US" altLang="zh-CN" dirty="0">
                <a:solidFill>
                  <a:srgbClr val="FF0000"/>
                </a:solidFill>
              </a:rPr>
              <a:t>GAN</a:t>
            </a:r>
            <a:r>
              <a:rPr lang="en-US" altLang="zh-CN" dirty="0"/>
              <a:t>-based (map from latent space to target distribution) , </a:t>
            </a:r>
            <a:r>
              <a:rPr lang="en-US" altLang="zh-CN" dirty="0">
                <a:solidFill>
                  <a:srgbClr val="FF0000"/>
                </a:solidFill>
              </a:rPr>
              <a:t>Flow</a:t>
            </a:r>
            <a:r>
              <a:rPr lang="en-US" altLang="zh-CN" dirty="0"/>
              <a:t>-based (a sequence of invertible mappings)</a:t>
            </a:r>
          </a:p>
          <a:p>
            <a:r>
              <a:rPr lang="en-US" altLang="zh-CN" dirty="0"/>
              <a:t>Energy-based (energy score) &amp; Frequency-based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0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5A21F-7D8E-F245-33AC-C1BF7F0D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Reconstruction-based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AB838-DC1D-31C9-14FE-53A1A228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6583"/>
            <a:ext cx="10018713" cy="3124201"/>
          </a:xfrm>
        </p:spPr>
        <p:txBody>
          <a:bodyPr/>
          <a:lstStyle/>
          <a:p>
            <a:r>
              <a:rPr lang="en-US" altLang="zh-CN" dirty="0"/>
              <a:t>Sparse Representation: normal sample can be constructed using </a:t>
            </a:r>
            <a:r>
              <a:rPr lang="en-US" altLang="zh-CN" dirty="0">
                <a:solidFill>
                  <a:srgbClr val="FF0000"/>
                </a:solidFill>
              </a:rPr>
              <a:t>a limited set of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basis functions</a:t>
            </a:r>
            <a:r>
              <a:rPr lang="en-US" altLang="zh-CN" dirty="0"/>
              <a:t> whereas novel data suffer from larger reconstruction cost.</a:t>
            </a:r>
          </a:p>
          <a:p>
            <a:r>
              <a:rPr lang="en-US" altLang="zh-CN" dirty="0"/>
              <a:t>Reconstruction-error method: a reconstruction model (e.g. AE, VAE, GAN)  trained on the normal data will produce </a:t>
            </a:r>
            <a:r>
              <a:rPr lang="en-US" altLang="zh-CN" dirty="0">
                <a:solidFill>
                  <a:srgbClr val="FF0000"/>
                </a:solidFill>
              </a:rPr>
              <a:t>high-quality outcomes for normal test samples</a:t>
            </a:r>
            <a:r>
              <a:rPr lang="en-US" altLang="zh-CN" dirty="0"/>
              <a:t> as apposed to anomalies.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5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9DD2D-FB96-2EA8-86E5-BE3DADD8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Classification-based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2A077-43B3-1E2E-C712-4E15774A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234213" cy="3411985"/>
          </a:xfrm>
        </p:spPr>
        <p:txBody>
          <a:bodyPr/>
          <a:lstStyle/>
          <a:p>
            <a:r>
              <a:rPr lang="en-US" altLang="zh-CN" dirty="0"/>
              <a:t>One-class classification: learns a </a:t>
            </a:r>
            <a:r>
              <a:rPr lang="en-US" altLang="zh-CN" dirty="0">
                <a:solidFill>
                  <a:srgbClr val="FF0000"/>
                </a:solidFill>
              </a:rPr>
              <a:t>decision boundary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Positive-Unlabeled Learning: </a:t>
            </a:r>
            <a:r>
              <a:rPr lang="en-US" altLang="zh-CN" dirty="0">
                <a:solidFill>
                  <a:srgbClr val="FF0000"/>
                </a:solidFill>
              </a:rPr>
              <a:t>unlabeled data</a:t>
            </a:r>
            <a:r>
              <a:rPr lang="en-US" altLang="zh-CN" dirty="0"/>
              <a:t> is available.</a:t>
            </a:r>
          </a:p>
          <a:p>
            <a:r>
              <a:rPr lang="en-US" altLang="zh-CN" dirty="0"/>
              <a:t>EVT-based Uncertainty Calibration: Compact abating probability models the </a:t>
            </a:r>
            <a:r>
              <a:rPr lang="en-US" altLang="zh-CN" dirty="0">
                <a:solidFill>
                  <a:srgbClr val="FF0000"/>
                </a:solidFill>
              </a:rPr>
              <a:t>probability of class membership</a:t>
            </a:r>
            <a:r>
              <a:rPr lang="en-US" altLang="zh-CN" dirty="0"/>
              <a:t>, and extreme value theory focuses on modeling the </a:t>
            </a:r>
            <a:r>
              <a:rPr lang="en-US" altLang="zh-CN" dirty="0">
                <a:solidFill>
                  <a:srgbClr val="FF0000"/>
                </a:solidFill>
              </a:rPr>
              <a:t>tail distribution</a:t>
            </a:r>
            <a:r>
              <a:rPr lang="en-US" altLang="zh-CN" dirty="0"/>
              <a:t> with extreme high/low values.</a:t>
            </a:r>
          </a:p>
          <a:p>
            <a:r>
              <a:rPr lang="en-US" altLang="zh-CN" dirty="0"/>
              <a:t>Label space redesign: </a:t>
            </a:r>
            <a:r>
              <a:rPr lang="en-US" altLang="zh-CN" dirty="0">
                <a:solidFill>
                  <a:srgbClr val="FF0000"/>
                </a:solidFill>
              </a:rPr>
              <a:t>one-hot encoding</a:t>
            </a:r>
            <a:r>
              <a:rPr lang="en-US" altLang="zh-CN" dirty="0"/>
              <a:t> ignores the inherent relationship among labels (cat/dog vs. cat/car).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32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AE6D-2B01-C652-8D8A-85C011D6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Distance-based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495831-6990-487C-A757-F1A53A53A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725966"/>
                <a:ext cx="10018713" cy="3124201"/>
              </a:xfrm>
            </p:spPr>
            <p:txBody>
              <a:bodyPr/>
              <a:lstStyle/>
              <a:p>
                <a:r>
                  <a:rPr lang="en-US" altLang="zh-CN" dirty="0"/>
                  <a:t>Calculate the distance between targeted samples and a number of stored exemplars, or prototypes.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OOD samples can be detected by computing the </a:t>
                </a:r>
                <a:r>
                  <a:rPr lang="en-US" altLang="zh-CN" dirty="0" err="1"/>
                  <a:t>Mahalanobis</a:t>
                </a:r>
                <a:r>
                  <a:rPr lang="en-US" altLang="zh-CN" dirty="0"/>
                  <a:t> distance (MD) w.r.t clusters: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495831-6990-487C-A757-F1A53A53A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725966"/>
                <a:ext cx="10018713" cy="3124201"/>
              </a:xfrm>
              <a:blipFill>
                <a:blip r:embed="rId2"/>
                <a:stretch>
                  <a:fillRect l="-1521" r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22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32C-85F9-4963-2B19-DD5B5440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Gradient-based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B67F9-1890-A39C-D94A-D51707F0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8779"/>
            <a:ext cx="10018713" cy="3124201"/>
          </a:xfrm>
        </p:spPr>
        <p:txBody>
          <a:bodyPr/>
          <a:lstStyle/>
          <a:p>
            <a:r>
              <a:rPr lang="en-US" altLang="zh-CN" dirty="0"/>
              <a:t>Patterns of training gradient between normality and anomalies are different.</a:t>
            </a:r>
          </a:p>
          <a:p>
            <a:endParaRPr lang="en-US" altLang="zh-CN" dirty="0"/>
          </a:p>
          <a:p>
            <a:r>
              <a:rPr lang="en-US" altLang="zh-CN" dirty="0"/>
              <a:t>Example: ODIN proposed using input pre-processing by adding small perturbations obtained from input gradients.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9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E2135-CB20-550A-36E9-4348AF4E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Outlier Detection (</a:t>
            </a:r>
            <a:r>
              <a:rPr lang="en-US" altLang="zh-CN" dirty="0" err="1"/>
              <a:t>transductive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763A-573F-B825-6E02-2DB21AFC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5158"/>
            <a:ext cx="10296358" cy="3360939"/>
          </a:xfrm>
        </p:spPr>
        <p:txBody>
          <a:bodyPr/>
          <a:lstStyle/>
          <a:p>
            <a:r>
              <a:rPr lang="en-US" altLang="zh-CN" dirty="0"/>
              <a:t>Requires observation of all samples and aims to detect those that deviate.</a:t>
            </a:r>
          </a:p>
          <a:p>
            <a:r>
              <a:rPr lang="en-US" altLang="zh-CN" dirty="0"/>
              <a:t>Methods:</a:t>
            </a:r>
          </a:p>
          <a:p>
            <a:pPr lvl="1"/>
            <a:r>
              <a:rPr lang="en-US" altLang="zh-CN" dirty="0"/>
              <a:t>Density: Models the entire dataset as Gaussian distribution and flags samples that are at least three standard deviations from the mean.</a:t>
            </a:r>
          </a:p>
          <a:p>
            <a:pPr lvl="1"/>
            <a:r>
              <a:rPr lang="en-US" altLang="zh-CN" dirty="0"/>
              <a:t>Distance: Samples that lie outside major clusters are recognized as outliers.</a:t>
            </a:r>
          </a:p>
          <a:p>
            <a:pPr lvl="1"/>
            <a:r>
              <a:rPr lang="en-US" altLang="zh-CN" dirty="0"/>
              <a:t>Classification using deep learning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E63E6-6CB9-BA9B-55E2-A9096B8D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Detection in Large Language Model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79863-EF26-A6FE-316F-8CB9BDDEF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2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E23F-36CC-C96C-F7E8-22AC958F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Detection for CLMs (Ren et al., 2023)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B0AD6-2CF1-D593-E8F1-45BF3182F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787" y="2438399"/>
                <a:ext cx="10591760" cy="347339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Use Transformer encoder-decoder models to obtain input embedding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 and output embedding </a:t>
                </a:r>
                <a:r>
                  <a:rPr lang="en-US" altLang="zh-CN" i="1" dirty="0"/>
                  <a:t>w</a:t>
                </a:r>
                <a:endParaRPr lang="en-US" altLang="zh-CN" dirty="0"/>
              </a:p>
              <a:p>
                <a:r>
                  <a:rPr lang="en-US" altLang="zh-CN" dirty="0"/>
                  <a:t>Apply Relative </a:t>
                </a:r>
                <a:r>
                  <a:rPr lang="en-US" altLang="zh-CN" dirty="0" err="1"/>
                  <a:t>Mahalanobis</a:t>
                </a:r>
                <a:r>
                  <a:rPr lang="en-US" altLang="zh-CN" dirty="0"/>
                  <a:t> Distance (RMD):</a:t>
                </a:r>
              </a:p>
              <a:p>
                <a:pPr lvl="1"/>
                <a:r>
                  <a:rPr lang="en-US" altLang="zh-CN" dirty="0"/>
                  <a:t>Input RMD OOD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𝑅𝑀𝐷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Output RMD OOD score is similar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fitted on training input embeddings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fitted on background data</a:t>
                </a:r>
              </a:p>
              <a:p>
                <a:pPr lvl="1"/>
                <a:r>
                  <a:rPr lang="en-US" altLang="zh-CN" dirty="0"/>
                  <a:t>A positive score indicates OOD, while a negative score suggests in domain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B0AD6-2CF1-D593-E8F1-45BF3182F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787" y="2438399"/>
                <a:ext cx="10591760" cy="3473390"/>
              </a:xfrm>
              <a:blipFill>
                <a:blip r:embed="rId2"/>
                <a:stretch>
                  <a:fillRect l="-1438" t="-877" b="-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17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2176B-F86D-7118-E65A-6D0DCBFD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4509B-9F3F-585F-FFD8-2CA92D06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Introduction to OOD</a:t>
            </a:r>
          </a:p>
          <a:p>
            <a:endParaRPr lang="en-US" altLang="zh-CN" dirty="0"/>
          </a:p>
          <a:p>
            <a:r>
              <a:rPr lang="en-US" altLang="zh-CN" dirty="0"/>
              <a:t>2. OOD Detection (Yang et al., 2021) </a:t>
            </a:r>
          </a:p>
          <a:p>
            <a:endParaRPr lang="en-US" altLang="zh-CN" dirty="0"/>
          </a:p>
          <a:p>
            <a:r>
              <a:rPr lang="en-US" altLang="zh-CN" dirty="0"/>
              <a:t>3. OOD Generalization (Shen et al., 2021)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96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816F-9D8B-5AF5-E38D-9F39C9B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Detection with </a:t>
            </a:r>
            <a:r>
              <a:rPr lang="en-US" altLang="zh-CN" dirty="0" err="1"/>
              <a:t>LLaMA</a:t>
            </a:r>
            <a:r>
              <a:rPr lang="en-US" altLang="zh-CN" dirty="0"/>
              <a:t> (Liu et al., 2023)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CC32A-07D8-BC43-D136-ED511C167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8400" y="1775532"/>
                <a:ext cx="10893600" cy="43966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Decoder-based LLM</a:t>
                </a:r>
              </a:p>
              <a:p>
                <a:r>
                  <a:rPr lang="en-US" altLang="zh-CN" dirty="0"/>
                  <a:t>Distance-based OOD score:</a:t>
                </a:r>
              </a:p>
              <a:p>
                <a:pPr lvl="1"/>
                <a:r>
                  <a:rPr lang="en-US" altLang="zh-CN" dirty="0"/>
                  <a:t>MD: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dirty="0"/>
                  <a:t>, where z is obtained from the penultimate layer of the model</a:t>
                </a:r>
              </a:p>
              <a:p>
                <a:pPr lvl="1"/>
                <a:r>
                  <a:rPr lang="en-US" altLang="zh-CN" dirty="0"/>
                  <a:t>Cosine: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𝑣𝑎𝑙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Logits-based OOD score:</a:t>
                </a:r>
              </a:p>
              <a:p>
                <a:pPr lvl="1"/>
                <a:r>
                  <a:rPr lang="en-US" altLang="zh-CN" dirty="0"/>
                  <a:t>Maximum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probability: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zh-CN" dirty="0"/>
                  <a:t>. (ID samples achieve high score)</a:t>
                </a:r>
              </a:p>
              <a:p>
                <a:pPr lvl="1"/>
                <a:r>
                  <a:rPr lang="en-US" altLang="zh-CN" dirty="0"/>
                  <a:t>Energy: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weight of language model head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BCC32A-07D8-BC43-D136-ED511C167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400" y="1775532"/>
                <a:ext cx="10893600" cy="4396668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5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8188D-ED1A-9A5D-8431-64F9D5E7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Generalization (covariate shift)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B4FB2-F7D5-371B-50B1-59F04CE62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b="1" dirty="0"/>
              <a:t>improve</a:t>
            </a:r>
            <a:r>
              <a:rPr lang="en-US" altLang="zh-CN" dirty="0"/>
              <a:t> the performance if there exist covariate shift?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13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A471-8598-6183-8FA3-2DF6837E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3959"/>
            <a:ext cx="10018713" cy="1752599"/>
          </a:xfrm>
        </p:spPr>
        <p:txBody>
          <a:bodyPr/>
          <a:lstStyle/>
          <a:p>
            <a:r>
              <a:rPr lang="en-US" altLang="zh-CN" dirty="0"/>
              <a:t>How to tackle covariate shift?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1CFAD3-DA3E-4164-CBEB-5FF5047E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21" y="2278231"/>
            <a:ext cx="2307306" cy="23015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5A717A-6EC9-460B-A29C-90F47F7C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75" y="2278231"/>
            <a:ext cx="2567101" cy="23015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6CE54B-82EB-EB6B-5E15-D56D5434C06A}"/>
              </a:ext>
            </a:extLst>
          </p:cNvPr>
          <p:cNvSpPr txBox="1"/>
          <p:nvPr/>
        </p:nvSpPr>
        <p:spPr>
          <a:xfrm>
            <a:off x="3471167" y="5069150"/>
            <a:ext cx="658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Distribution shifts but some discriminative features remain unchanged (</a:t>
            </a:r>
            <a:r>
              <a:rPr lang="en-US" altLang="zh-CN" sz="2400" dirty="0">
                <a:solidFill>
                  <a:srgbClr val="FF0000"/>
                </a:solidFill>
              </a:rPr>
              <a:t>invariance</a:t>
            </a:r>
            <a:r>
              <a:rPr lang="en-US" altLang="zh-CN" sz="2400" dirty="0"/>
              <a:t>)!!!</a:t>
            </a:r>
            <a:endParaRPr lang="zh-CN" altLang="en-US" sz="2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8BDF59B-F55C-1C09-CE21-7D070AC3F57D}"/>
              </a:ext>
            </a:extLst>
          </p:cNvPr>
          <p:cNvSpPr/>
          <p:nvPr/>
        </p:nvSpPr>
        <p:spPr>
          <a:xfrm>
            <a:off x="5646197" y="3272531"/>
            <a:ext cx="1038688" cy="312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18451F-241B-4D50-95AC-BE862A72447E}"/>
              </a:ext>
            </a:extLst>
          </p:cNvPr>
          <p:cNvSpPr/>
          <p:nvPr/>
        </p:nvSpPr>
        <p:spPr>
          <a:xfrm>
            <a:off x="3657600" y="1819922"/>
            <a:ext cx="1047565" cy="390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Train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0EFE04-E01D-843E-3305-9286A4DD6F16}"/>
              </a:ext>
            </a:extLst>
          </p:cNvPr>
          <p:cNvSpPr/>
          <p:nvPr/>
        </p:nvSpPr>
        <p:spPr>
          <a:xfrm>
            <a:off x="7692542" y="1819922"/>
            <a:ext cx="1047565" cy="390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Test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A6C2-802D-FAB7-C08D-F601D673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 Categorization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516BE-202F-48B0-9AAE-6513D9C9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Representation Learning</a:t>
            </a:r>
          </a:p>
          <a:p>
            <a:endParaRPr lang="en-US" altLang="zh-CN" dirty="0"/>
          </a:p>
          <a:p>
            <a:r>
              <a:rPr lang="en-US" altLang="zh-CN" dirty="0"/>
              <a:t>Supervised Model Learning</a:t>
            </a:r>
          </a:p>
          <a:p>
            <a:endParaRPr lang="en-US" altLang="zh-CN" dirty="0"/>
          </a:p>
          <a:p>
            <a:r>
              <a:rPr lang="en-US" altLang="zh-CN" dirty="0"/>
              <a:t>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3279E-BB8F-93D6-A900-278A49C2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Representation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F5248-C24E-CF45-FB7B-9D005EAF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altLang="zh-CN" dirty="0"/>
              <a:t>Disentangled Representation Learning: learn representations where </a:t>
            </a:r>
            <a:r>
              <a:rPr lang="en-US" altLang="zh-CN" dirty="0">
                <a:solidFill>
                  <a:srgbClr val="FF0000"/>
                </a:solidFill>
              </a:rPr>
              <a:t>distinct and informative</a:t>
            </a:r>
            <a:r>
              <a:rPr lang="en-US" altLang="zh-CN" dirty="0"/>
              <a:t> factors or variations in data are separated (e.g. VAE-based methods).</a:t>
            </a:r>
          </a:p>
          <a:p>
            <a:r>
              <a:rPr lang="en-US" altLang="zh-CN" dirty="0"/>
              <a:t>Causal Representation Learning: learn variables in the </a:t>
            </a:r>
            <a:r>
              <a:rPr lang="en-US" altLang="zh-CN" dirty="0">
                <a:solidFill>
                  <a:srgbClr val="FF0000"/>
                </a:solidFill>
              </a:rPr>
              <a:t>causal graph </a:t>
            </a:r>
            <a:r>
              <a:rPr lang="en-US" altLang="zh-CN" dirty="0"/>
              <a:t>(capture latent data generation process)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79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9562C-07D2-BB3F-1D76-244BAFBA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 Model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0A17-8DE0-946D-0991-05F0A82E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Generalization</a:t>
            </a:r>
          </a:p>
          <a:p>
            <a:pPr lvl="1"/>
            <a:r>
              <a:rPr lang="en-US" altLang="zh-CN" dirty="0"/>
              <a:t>Learn models that generalizes well on unseen domains</a:t>
            </a:r>
          </a:p>
          <a:p>
            <a:r>
              <a:rPr lang="en-US" altLang="zh-CN" dirty="0"/>
              <a:t>Causal &amp; Invariant Learning</a:t>
            </a:r>
          </a:p>
          <a:p>
            <a:pPr lvl="1"/>
            <a:r>
              <a:rPr lang="en-US" altLang="zh-CN" dirty="0"/>
              <a:t>Explore causal variables</a:t>
            </a:r>
          </a:p>
          <a:p>
            <a:r>
              <a:rPr lang="en-US" altLang="zh-CN" dirty="0"/>
              <a:t>Stable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27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7E0B6-C135-A067-455F-4C16765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70390"/>
            <a:ext cx="10018713" cy="1752599"/>
          </a:xfrm>
        </p:spPr>
        <p:txBody>
          <a:bodyPr/>
          <a:lstStyle/>
          <a:p>
            <a:r>
              <a:rPr lang="en-US" altLang="zh-CN" dirty="0"/>
              <a:t>Domain 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E3FEF-A832-4E88-B9E0-6AFA0005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49748"/>
            <a:ext cx="10287480" cy="362726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Representation learning: </a:t>
            </a:r>
          </a:p>
          <a:p>
            <a:pPr lvl="1"/>
            <a:r>
              <a:rPr lang="en-US" altLang="zh-CN" dirty="0"/>
              <a:t>Domain-adversarial neural network learns representations that are discriminative and invariant to domain change.</a:t>
            </a:r>
          </a:p>
          <a:p>
            <a:pPr lvl="1"/>
            <a:r>
              <a:rPr lang="en-US" altLang="zh-CN" dirty="0"/>
              <a:t>Domain alignment (</a:t>
            </a:r>
            <a:r>
              <a:rPr lang="en-US" altLang="zh-CN" dirty="0">
                <a:solidFill>
                  <a:srgbClr val="FF0000"/>
                </a:solidFill>
              </a:rPr>
              <a:t>features</a:t>
            </a:r>
            <a:r>
              <a:rPr lang="en-US" altLang="zh-CN" dirty="0"/>
              <a:t>): minimize the distance between samples from different domains but same class, and maximize the other pairs.</a:t>
            </a:r>
          </a:p>
          <a:p>
            <a:pPr lvl="1"/>
            <a:r>
              <a:rPr lang="en-US" altLang="zh-CN" dirty="0"/>
              <a:t>Kernel methods: learn domain-invariant kernel.</a:t>
            </a:r>
          </a:p>
          <a:p>
            <a:r>
              <a:rPr lang="en-US" altLang="zh-CN" dirty="0"/>
              <a:t>Training strategy: meta learning, ensemble learning (from different source), self-supervised learning</a:t>
            </a:r>
          </a:p>
          <a:p>
            <a:r>
              <a:rPr lang="en-US" altLang="zh-CN" dirty="0"/>
              <a:t>Data augmentation: can improve generalization 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0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A921-0C09-BC38-9225-9EF94E7B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Causal &amp; Invariant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41263F-D5A1-14BA-EDF9-53473F8FE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Invariant causal prediction (ICP): </a:t>
                </a:r>
              </a:p>
              <a:p>
                <a:pPr lvl="1"/>
                <a:r>
                  <a:rPr lang="en-US" altLang="zh-CN" dirty="0"/>
                  <a:t>conditional distribution (target variable conditioned on direct causes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zh-CN" dirty="0"/>
                  <a:t>) is invariant across all environments.</a:t>
                </a:r>
              </a:p>
              <a:p>
                <a:pPr lvl="1"/>
                <a:r>
                  <a:rPr lang="en-US" altLang="zh-CN" dirty="0"/>
                  <a:t>Invariance assumption can be violated if there are hidden confounders.</a:t>
                </a:r>
              </a:p>
              <a:p>
                <a:r>
                  <a:rPr lang="en-US" altLang="zh-CN" dirty="0"/>
                  <a:t>Invariant risk minimization: generalized the former assumption to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representation level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).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41263F-D5A1-14BA-EDF9-53473F8FE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4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63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24EB-A4DD-2050-1E06-58D5C6C8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Stable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A6227-0E88-03CA-6F16-0DDFB379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8727"/>
            <a:ext cx="10018713" cy="3124201"/>
          </a:xfrm>
        </p:spPr>
        <p:txBody>
          <a:bodyPr/>
          <a:lstStyle/>
          <a:p>
            <a:r>
              <a:rPr lang="en-US" altLang="zh-CN" dirty="0"/>
              <a:t>Relaxes the requirement for multiple environments.</a:t>
            </a:r>
          </a:p>
          <a:p>
            <a:r>
              <a:rPr lang="en-US" altLang="zh-CN" dirty="0"/>
              <a:t>Goal: learn a set of global sample weights that could </a:t>
            </a:r>
            <a:r>
              <a:rPr lang="en-US" altLang="zh-CN" dirty="0">
                <a:solidFill>
                  <a:srgbClr val="FF0000"/>
                </a:solidFill>
              </a:rPr>
              <a:t>remove the confounding bias</a:t>
            </a:r>
            <a:r>
              <a:rPr lang="en-US" altLang="zh-CN" dirty="0"/>
              <a:t> for all the potential treatments from the data distribution.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StableNet</a:t>
            </a:r>
            <a:r>
              <a:rPr lang="en-US" altLang="zh-CN" dirty="0"/>
              <a:t> can partial out environment related features and leverage discriminative features.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56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C5BF7-4234-7A6D-C22D-A5CF6847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for OOD 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7C9CD-8FA8-DBF4-7F6E-C0F2B1C5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Distributionally Robust Optimization: </a:t>
            </a:r>
            <a:r>
              <a:rPr lang="en-US" altLang="zh-CN" dirty="0">
                <a:solidFill>
                  <a:srgbClr val="FF0000"/>
                </a:solidFill>
              </a:rPr>
              <a:t>minimize the worst case</a:t>
            </a:r>
            <a:r>
              <a:rPr lang="en-US" altLang="zh-CN" dirty="0"/>
              <a:t> prediction error over an uncertainty distribution set (minmax problem).</a:t>
            </a:r>
          </a:p>
          <a:p>
            <a:r>
              <a:rPr lang="en-US" altLang="zh-CN" dirty="0"/>
              <a:t>Invariance-based Optimization: assumes the </a:t>
            </a:r>
            <a:r>
              <a:rPr lang="en-US" altLang="zh-CN" dirty="0">
                <a:solidFill>
                  <a:srgbClr val="FF0000"/>
                </a:solidFill>
              </a:rPr>
              <a:t>invariance property</a:t>
            </a:r>
            <a:r>
              <a:rPr lang="en-US" altLang="zh-CN" dirty="0"/>
              <a:t> inside data and leverages multiple environments to find such invariance.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6DC0-C14D-129C-5DD5-BBA5F21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27641-E115-9112-5E22-334627156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Motivation and formulation of out-of-distribution problem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26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6E6B7-EEE6-4C75-8FF8-261DDB0A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Finetuned Language Net (Wei et al., 2022)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6F01-4DE0-E927-39E1-D198CEF4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90455"/>
            <a:ext cx="10018713" cy="3124201"/>
          </a:xfrm>
        </p:spPr>
        <p:txBody>
          <a:bodyPr/>
          <a:lstStyle/>
          <a:p>
            <a:r>
              <a:rPr lang="en-US" altLang="zh-CN" dirty="0"/>
              <a:t>Given 10 datasets (clusters), each within a specific domain (different tasks)</a:t>
            </a:r>
          </a:p>
          <a:p>
            <a:r>
              <a:rPr lang="en-US" altLang="zh-CN" dirty="0"/>
              <a:t>Hold out each cluster for evaluation while instruction tuning FLAN on all other clusters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035E-B7EE-80F0-3361-A2210317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BEDF4-8C49-DF57-60F5-6098A9DD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4440"/>
            <a:ext cx="10018713" cy="3124201"/>
          </a:xfrm>
        </p:spPr>
        <p:txBody>
          <a:bodyPr/>
          <a:lstStyle/>
          <a:p>
            <a:r>
              <a:rPr lang="en-US" altLang="zh-CN" dirty="0"/>
              <a:t>Synthetic data:</a:t>
            </a:r>
          </a:p>
          <a:p>
            <a:pPr lvl="1"/>
            <a:r>
              <a:rPr lang="en-US" altLang="zh-CN" dirty="0"/>
              <a:t>Selection bias</a:t>
            </a:r>
          </a:p>
          <a:p>
            <a:pPr lvl="1"/>
            <a:r>
              <a:rPr lang="en-US" altLang="zh-CN" dirty="0"/>
              <a:t>Confounding bias</a:t>
            </a:r>
          </a:p>
          <a:p>
            <a:pPr lvl="1"/>
            <a:r>
              <a:rPr lang="en-US" altLang="zh-CN" dirty="0"/>
              <a:t>Anti-causal effect</a:t>
            </a:r>
          </a:p>
          <a:p>
            <a:r>
              <a:rPr lang="en-US" altLang="zh-CN" dirty="0"/>
              <a:t>Real-world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04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30E69-78C1-3367-2F75-2D49B79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C77B0-8462-A5D3-D77D-0E05A902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5562"/>
            <a:ext cx="10018713" cy="3124201"/>
          </a:xfrm>
        </p:spPr>
        <p:txBody>
          <a:bodyPr/>
          <a:lstStyle/>
          <a:p>
            <a:r>
              <a:rPr lang="en-US" altLang="zh-CN" dirty="0"/>
              <a:t>We use accuracy as the evaluation metric</a:t>
            </a:r>
          </a:p>
          <a:p>
            <a:pPr lvl="1"/>
            <a:r>
              <a:rPr lang="en-US" altLang="zh-CN" dirty="0"/>
              <a:t>Average accuracy</a:t>
            </a:r>
          </a:p>
          <a:p>
            <a:pPr lvl="1"/>
            <a:r>
              <a:rPr lang="en-US" altLang="zh-CN" dirty="0"/>
              <a:t>Worst-case accuracy: for high-stake applications</a:t>
            </a:r>
          </a:p>
          <a:p>
            <a:pPr lvl="1"/>
            <a:r>
              <a:rPr lang="en-US" altLang="zh-CN" dirty="0"/>
              <a:t>Standard Deviation: reflects sensitivity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15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7B31B-C9FE-0A9F-87F8-FEE822C2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00" y="2552700"/>
            <a:ext cx="10018713" cy="1752599"/>
          </a:xfrm>
        </p:spPr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80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1484B-65E1-89F1-3C04-2D57DED5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to consider OOD problem?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C8EC3-66CF-F792-8B7D-C797D4A5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2094"/>
            <a:ext cx="10018713" cy="3124201"/>
          </a:xfrm>
        </p:spPr>
        <p:txBody>
          <a:bodyPr/>
          <a:lstStyle/>
          <a:p>
            <a:r>
              <a:rPr lang="en-US" altLang="zh-CN" dirty="0"/>
              <a:t>Most machine learning models assume that the </a:t>
            </a:r>
            <a:r>
              <a:rPr lang="en-US" altLang="zh-CN" dirty="0">
                <a:solidFill>
                  <a:srgbClr val="FF0000"/>
                </a:solidFill>
              </a:rPr>
              <a:t>testing data</a:t>
            </a:r>
            <a:r>
              <a:rPr lang="en-US" altLang="zh-CN" dirty="0"/>
              <a:t> is drawn </a:t>
            </a:r>
            <a:r>
              <a:rPr lang="en-US" altLang="zh-CN" i="1" dirty="0" err="1">
                <a:solidFill>
                  <a:srgbClr val="FF0000"/>
                </a:solidFill>
              </a:rPr>
              <a:t>i.i.d.</a:t>
            </a:r>
            <a:r>
              <a:rPr lang="en-US" altLang="zh-CN" dirty="0"/>
              <a:t> from the same distribution as </a:t>
            </a:r>
            <a:r>
              <a:rPr lang="en-US" altLang="zh-CN" dirty="0">
                <a:solidFill>
                  <a:srgbClr val="FF0000"/>
                </a:solidFill>
              </a:rPr>
              <a:t>training data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In real world scenarios, test samples can be out-of-distribution (OOD).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EEF92-6257-7AD6-7AB2-46C351C0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28197"/>
            <a:ext cx="10018713" cy="1752599"/>
          </a:xfrm>
        </p:spPr>
        <p:txBody>
          <a:bodyPr/>
          <a:lstStyle/>
          <a:p>
            <a:r>
              <a:rPr lang="en-US" altLang="zh-CN" dirty="0"/>
              <a:t>OOD Problem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60BC1-18C7-0080-4F9E-86DDBF80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11" y="2250339"/>
            <a:ext cx="4607188" cy="576262"/>
          </a:xfrm>
        </p:spPr>
        <p:txBody>
          <a:bodyPr/>
          <a:lstStyle/>
          <a:p>
            <a:r>
              <a:rPr lang="en-US" altLang="zh-CN" dirty="0"/>
              <a:t>Algebra (Training data)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FE839-214F-5992-F095-E3AD9A03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2250339"/>
            <a:ext cx="4622537" cy="576262"/>
          </a:xfrm>
        </p:spPr>
        <p:txBody>
          <a:bodyPr/>
          <a:lstStyle/>
          <a:p>
            <a:r>
              <a:rPr lang="en-US" altLang="zh-CN" dirty="0"/>
              <a:t>Geometry (Testing data)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8F1B8-B7B2-FAAD-13FF-91A2749C3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Q: One hamburger is $7, then how much do I need to pay for 10 hamburgers?</a:t>
            </a:r>
          </a:p>
          <a:p>
            <a:r>
              <a:rPr lang="en-US" altLang="zh-CN" dirty="0"/>
              <a:t>A:  $70.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20C49C7-01D5-2B1C-2102-39CD05C73FD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Q: The volume of a box is 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 What is the maximum radius of a ball to fit into the box?</a:t>
                </a:r>
              </a:p>
              <a:p>
                <a:r>
                  <a:rPr lang="en-US" altLang="zh-CN" dirty="0"/>
                  <a:t>A: 1.34 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20C49C7-01D5-2B1C-2102-39CD05C73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993" t="-5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03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EEF92-6257-7AD6-7AB2-46C351C0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0996"/>
            <a:ext cx="10018713" cy="1752599"/>
          </a:xfrm>
        </p:spPr>
        <p:txBody>
          <a:bodyPr/>
          <a:lstStyle/>
          <a:p>
            <a:r>
              <a:rPr lang="en-US" altLang="zh-CN" dirty="0"/>
              <a:t>OOD Problem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60BC1-18C7-0080-4F9E-86DDBF80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172" y="1309407"/>
            <a:ext cx="4607188" cy="576262"/>
          </a:xfrm>
        </p:spPr>
        <p:txBody>
          <a:bodyPr/>
          <a:lstStyle/>
          <a:p>
            <a:r>
              <a:rPr lang="en-US" altLang="zh-CN" dirty="0"/>
              <a:t>Lecture (Training data)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0B2399-C935-92D6-E537-406AD8B7B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4" y="2134817"/>
            <a:ext cx="5551134" cy="4150572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FE839-214F-5992-F095-E3AD9A03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7856" y="1309407"/>
            <a:ext cx="4622537" cy="576262"/>
          </a:xfrm>
        </p:spPr>
        <p:txBody>
          <a:bodyPr/>
          <a:lstStyle/>
          <a:p>
            <a:r>
              <a:rPr lang="en-US" altLang="zh-CN" dirty="0"/>
              <a:t>Assignment (Testing data)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1D3F272-2914-7468-F77B-BBE61784E3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46" y="2134817"/>
            <a:ext cx="6077158" cy="4150571"/>
          </a:xfrm>
        </p:spPr>
      </p:pic>
    </p:spTree>
    <p:extLst>
      <p:ext uri="{BB962C8B-B14F-4D97-AF65-F5344CB8AC3E}">
        <p14:creationId xmlns:p14="http://schemas.microsoft.com/office/powerpoint/2010/main" val="15967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5DC32-3D71-B3E7-3D8D-F5074258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Distributional Shifts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836B4-8E99-7E6B-1BDB-DBABF098C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Semantic Shift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E6E6EBF-79EA-CE61-B7DA-464ED31407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New</a:t>
                </a:r>
                <a:r>
                  <a:rPr lang="en-US" altLang="zh-CN" sz="2400" dirty="0"/>
                  <a:t> (novel) classes appear in the test data.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E6E6EBF-79EA-CE61-B7DA-464ED314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113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CBC61-BF13-D367-549A-08565B71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Covariate Shift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3F82655-8B10-D5D1-FBF4-D0B1A325A91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Classes are the same while domains are different from each other.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3F82655-8B10-D5D1-FBF4-D0B1A325A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3238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401CC-1064-A14C-04F9-686FFB2D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86305"/>
            <a:ext cx="10018713" cy="1752599"/>
          </a:xfrm>
        </p:spPr>
        <p:txBody>
          <a:bodyPr/>
          <a:lstStyle/>
          <a:p>
            <a:r>
              <a:rPr lang="en-US" altLang="zh-CN" dirty="0"/>
              <a:t>Covariate &amp; Semantic Shifts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E256C1-B914-EE40-AE89-B5DA6EB2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85" y="1933715"/>
            <a:ext cx="5975366" cy="4425036"/>
          </a:xfrm>
        </p:spPr>
      </p:pic>
    </p:spTree>
    <p:extLst>
      <p:ext uri="{BB962C8B-B14F-4D97-AF65-F5344CB8AC3E}">
        <p14:creationId xmlns:p14="http://schemas.microsoft.com/office/powerpoint/2010/main" val="9183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1F6E9-7F63-9731-8448-B3B4D03F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Detection (semantic shift)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B0860-1433-C50B-2668-3DA31A65E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b="1" dirty="0"/>
              <a:t>detect</a:t>
            </a:r>
            <a:r>
              <a:rPr lang="en-US" altLang="zh-CN" dirty="0"/>
              <a:t> if the test data is novel or not?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8205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1897</TotalTime>
  <Words>1200</Words>
  <Application>Microsoft Office PowerPoint</Application>
  <PresentationFormat>宽屏</PresentationFormat>
  <Paragraphs>145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Corbel</vt:lpstr>
      <vt:lpstr>Wingdings 2</vt:lpstr>
      <vt:lpstr>HDOfficeLightV0</vt:lpstr>
      <vt:lpstr>1_HDOfficeLightV0</vt:lpstr>
      <vt:lpstr>视差</vt:lpstr>
      <vt:lpstr>A Tale of Two OOD Surveys</vt:lpstr>
      <vt:lpstr>Table of Contents</vt:lpstr>
      <vt:lpstr>Introduction</vt:lpstr>
      <vt:lpstr>Why do we need to consider OOD problem?</vt:lpstr>
      <vt:lpstr>OOD Problem</vt:lpstr>
      <vt:lpstr>OOD Problem</vt:lpstr>
      <vt:lpstr>Types of Distributional Shifts</vt:lpstr>
      <vt:lpstr>Covariate &amp; Semantic Shifts</vt:lpstr>
      <vt:lpstr>OOD Detection (semantic shift)</vt:lpstr>
      <vt:lpstr>OOD Subtasks</vt:lpstr>
      <vt:lpstr>Methods</vt:lpstr>
      <vt:lpstr>Density-based Method</vt:lpstr>
      <vt:lpstr>Reconstruction-based</vt:lpstr>
      <vt:lpstr>Classification-based</vt:lpstr>
      <vt:lpstr>Distance-based</vt:lpstr>
      <vt:lpstr>Gradient-based</vt:lpstr>
      <vt:lpstr>Outlier Detection (transductive)</vt:lpstr>
      <vt:lpstr>OOD Detection in Large Language Model </vt:lpstr>
      <vt:lpstr>OOD Detection for CLMs (Ren et al., 2023)</vt:lpstr>
      <vt:lpstr>OOD Detection with LLaMA (Liu et al., 2023)</vt:lpstr>
      <vt:lpstr>OOD Generalization (covariate shift)</vt:lpstr>
      <vt:lpstr>How to tackle covariate shift?</vt:lpstr>
      <vt:lpstr>Methods Categorization</vt:lpstr>
      <vt:lpstr>Unsupervised Representation Learning</vt:lpstr>
      <vt:lpstr>Supervised Model Learning</vt:lpstr>
      <vt:lpstr>Domain Generalization</vt:lpstr>
      <vt:lpstr>Causal &amp; Invariant Learning</vt:lpstr>
      <vt:lpstr>Stable Learning</vt:lpstr>
      <vt:lpstr>Optimization for OOD Generalization</vt:lpstr>
      <vt:lpstr>Finetuned Language Net (Wei et al., 2022)</vt:lpstr>
      <vt:lpstr>Datasets</vt:lpstr>
      <vt:lpstr>Evaluation Metric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Dongzhuyuan Lu (SSE, 119010216)</dc:creator>
  <cp:lastModifiedBy>Dongzhuyuan Lu (SSE, 119010216)</cp:lastModifiedBy>
  <cp:revision>112</cp:revision>
  <dcterms:created xsi:type="dcterms:W3CDTF">2022-11-05T06:16:17Z</dcterms:created>
  <dcterms:modified xsi:type="dcterms:W3CDTF">2023-09-22T05:10:13Z</dcterms:modified>
</cp:coreProperties>
</file>