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306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9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2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3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C1DDA2-91C3-4366-BC15-D1F90F03C099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3A7F-CA7A-66A7-285D-21EAEBA36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First-token probabilities do not match text answers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6FD6C-D48C-862B-5184-B5FC1C08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Dongzhuyuan Lu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DCA8F2-9D39-D06B-CF28-B850DE6427C9}"/>
              </a:ext>
            </a:extLst>
          </p:cNvPr>
          <p:cNvSpPr txBox="1"/>
          <p:nvPr/>
        </p:nvSpPr>
        <p:spPr>
          <a:xfrm>
            <a:off x="1707822" y="5241303"/>
            <a:ext cx="877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Wang X., Ma B., Hu C.,  Weber-Genzel L., and et al., 2024, “My Answer is C”: First-token probabilities do not match text answers in instruction-tuned language models,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arXiv:2402.14499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F7547-361A-938A-7130-AE651FE8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EACE2-F945-CCE5-521C-7F8CF186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357" y="2392051"/>
            <a:ext cx="8377286" cy="39521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Data: </a:t>
            </a:r>
            <a:r>
              <a:rPr lang="en-US" altLang="zh-CN" sz="2400" dirty="0" err="1"/>
              <a:t>OpinionQA</a:t>
            </a:r>
            <a:r>
              <a:rPr lang="en-US" altLang="zh-CN" sz="2400" dirty="0"/>
              <a:t> (the dataset contains sensitive and controversial questions which the models may opt not to answer)</a:t>
            </a:r>
          </a:p>
          <a:p>
            <a:r>
              <a:rPr lang="en-US" altLang="zh-CN" sz="2400" dirty="0"/>
              <a:t>Models: Llama2-Chat-7b, 13b, 70b, Mistral-Instruct-v0.1, 0.2 and Mixtral-8x7b-Instruct-v0.1</a:t>
            </a:r>
          </a:p>
          <a:p>
            <a:r>
              <a:rPr lang="en-US" altLang="zh-CN" sz="2400" dirty="0"/>
              <a:t>First-token probabilities: log probabilities</a:t>
            </a:r>
          </a:p>
          <a:p>
            <a:r>
              <a:rPr lang="en-US" altLang="zh-CN" sz="2400" dirty="0"/>
              <a:t>Text Output Evaluation: fine-tuned Mistral-7b-Instruct-v0.2 for classification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906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2266-14BC-A7A5-0BB9-F7DCEA55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Mismatch &amp; refusal rate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6D7938-1258-F763-3842-9506C0E0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24" y="2406559"/>
            <a:ext cx="5586952" cy="4169022"/>
          </a:xfrm>
        </p:spPr>
      </p:pic>
    </p:spTree>
    <p:extLst>
      <p:ext uri="{BB962C8B-B14F-4D97-AF65-F5344CB8AC3E}">
        <p14:creationId xmlns:p14="http://schemas.microsoft.com/office/powerpoint/2010/main" val="332671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C92B-0809-4DCF-6134-F98DC73F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658B9-1CDD-35E1-BEBE-82C33B39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Llama2 models show a higher mismatch rate than Mistral models.</a:t>
            </a:r>
          </a:p>
          <a:p>
            <a:r>
              <a:rPr lang="en-US" altLang="zh-CN" sz="2400" dirty="0"/>
              <a:t>2. As model size increases from 7B to 70B, the mismatch rate of Llama2 models decreases.</a:t>
            </a:r>
          </a:p>
          <a:p>
            <a:r>
              <a:rPr lang="en-US" altLang="zh-CN" sz="2400" dirty="0"/>
              <a:t>3. The mismatch rate decreases when we increase constraint level from </a:t>
            </a:r>
            <a:r>
              <a:rPr lang="en-US" altLang="zh-CN" sz="2400" i="1" dirty="0"/>
              <a:t>Low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High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215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3ADE6-7987-DF4B-70ED-064F01C9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Example template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85AD94-912D-A84B-1BF2-774910D0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71" y="2944052"/>
            <a:ext cx="6397658" cy="3226014"/>
          </a:xfrm>
        </p:spPr>
      </p:pic>
    </p:spTree>
    <p:extLst>
      <p:ext uri="{BB962C8B-B14F-4D97-AF65-F5344CB8AC3E}">
        <p14:creationId xmlns:p14="http://schemas.microsoft.com/office/powerpoint/2010/main" val="263310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71707-5C3C-7987-D9AD-35EC0AFE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0DE86-EE19-AB16-5D17-BBB058BD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The example in the prompt affects the choice distribution.</a:t>
            </a:r>
          </a:p>
          <a:p>
            <a:r>
              <a:rPr lang="en-US" altLang="zh-CN" sz="2400" dirty="0"/>
              <a:t>2. Few-shot templates used may not be suitable for subjective tasks.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854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67CF-6BAB-DEE2-C5C2-78EA50B9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34C54-91C4-E700-AF05-4382CC6B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first-token evaluation heavily misrepresents the text output.</a:t>
            </a:r>
          </a:p>
          <a:p>
            <a:r>
              <a:rPr lang="en-US" altLang="zh-CN" sz="2400" dirty="0"/>
              <a:t>First-token</a:t>
            </a:r>
            <a:r>
              <a:rPr lang="zh-CN" altLang="en-US" sz="2400" dirty="0"/>
              <a:t> </a:t>
            </a:r>
            <a:r>
              <a:rPr lang="en-US" altLang="zh-CN" sz="2400" dirty="0"/>
              <a:t>evaluation is more sensitive to the prompt format and has more selection bias than text output.</a:t>
            </a:r>
          </a:p>
        </p:txBody>
      </p:sp>
    </p:spTree>
    <p:extLst>
      <p:ext uri="{BB962C8B-B14F-4D97-AF65-F5344CB8AC3E}">
        <p14:creationId xmlns:p14="http://schemas.microsoft.com/office/powerpoint/2010/main" val="3402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E083-1639-F936-E4AB-3D0787A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1D9C-3DAD-8F32-DFBC-ACCAB73B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662" y="2354343"/>
            <a:ext cx="8584676" cy="376365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paper identifies the problem of mismatch between log probabilities and text answers.</a:t>
            </a:r>
          </a:p>
          <a:p>
            <a:r>
              <a:rPr lang="en-US" altLang="zh-CN" sz="2400" dirty="0"/>
              <a:t>The paper conducts experiment to verify the phenomenon of mismatch.</a:t>
            </a:r>
          </a:p>
          <a:p>
            <a:r>
              <a:rPr lang="en-US" altLang="zh-CN" sz="2400" dirty="0"/>
              <a:t>The paper analyzes the mismatch rate, refusal rate, choice distribution and robustness.</a:t>
            </a:r>
          </a:p>
          <a:p>
            <a:r>
              <a:rPr lang="en-US" altLang="zh-CN" sz="2400" dirty="0"/>
              <a:t>The paper analyzes the impact of prompts it have on mismatch.</a:t>
            </a:r>
          </a:p>
        </p:txBody>
      </p:sp>
    </p:spTree>
    <p:extLst>
      <p:ext uri="{BB962C8B-B14F-4D97-AF65-F5344CB8AC3E}">
        <p14:creationId xmlns:p14="http://schemas.microsoft.com/office/powerpoint/2010/main" val="390147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E083-1639-F936-E4AB-3D0787A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1D9C-3DAD-8F32-DFBC-ACCAB73B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performance of LLMs are often evaluated by multiple-choice questions (MCQ) for its </a:t>
            </a:r>
            <a:r>
              <a:rPr lang="en-US" altLang="zh-CN" sz="2400" dirty="0">
                <a:solidFill>
                  <a:srgbClr val="FF0000"/>
                </a:solidFill>
              </a:rPr>
              <a:t>simple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scalable</a:t>
            </a:r>
            <a:r>
              <a:rPr lang="en-US" altLang="zh-CN" sz="2400" dirty="0"/>
              <a:t> assessment.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57C193-BC19-4822-2318-C8EF2C032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70" y="4067336"/>
            <a:ext cx="3795860" cy="228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E9299-51A3-AB88-77A4-3D6F394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C7A23-5F47-25D8-B67D-55859A00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There are two major ways to evaluate MCQs.</a:t>
            </a:r>
          </a:p>
          <a:p>
            <a:pPr lvl="1"/>
            <a:r>
              <a:rPr lang="en-US" altLang="zh-CN" sz="2200" dirty="0"/>
              <a:t>First-token probabilities</a:t>
            </a:r>
          </a:p>
          <a:p>
            <a:pPr lvl="1"/>
            <a:r>
              <a:rPr lang="en-US" altLang="zh-CN" sz="2200" dirty="0"/>
              <a:t>Text answer analysis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8540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92A03-FE72-F576-2BF8-C9168553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First-token probabilities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FD5C7-2A34-1D2B-4586-3F50D678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Santurkar</a:t>
            </a:r>
            <a:r>
              <a:rPr lang="en-US" altLang="zh-CN" sz="2400" dirty="0"/>
              <a:t> et al., 2023 calculate the log probabilities for specific answer options (</a:t>
            </a:r>
            <a:r>
              <a:rPr lang="en-US" altLang="zh-CN" sz="2400" i="1" dirty="0"/>
              <a:t>ICML 23</a:t>
            </a:r>
            <a:r>
              <a:rPr lang="en-US" altLang="zh-CN" sz="2400" dirty="0"/>
              <a:t>).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D66ECD-F360-87A8-8288-812F1AD7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677323"/>
            <a:ext cx="4267200" cy="27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516A4-8D50-BB82-13EA-1611B5C4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answers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2BE1E-6CC1-AAF3-2B69-52D41E8C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One can also evaluate the whole sentence instead of the first token.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User: What is ... ? A ..., B ..., C ..., D ...</a:t>
            </a:r>
          </a:p>
          <a:p>
            <a:r>
              <a:rPr lang="en-US" altLang="zh-CN" sz="2400" dirty="0"/>
              <a:t>LLM: Sure! ... The answer is X.../Sorry, I could not assist you in that...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13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99CF6-C040-C0AA-F8FC-C9790395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92014-6D51-4D46-08CB-DD7FED01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First-tokens may not consistently reflect the final response output!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paper evaluates how aligned first-token evaluation is with the text output along </a:t>
            </a:r>
            <a:r>
              <a:rPr lang="en-US" altLang="zh-CN" sz="2400" i="1" u="sng" dirty="0"/>
              <a:t>final option choice</a:t>
            </a:r>
            <a:r>
              <a:rPr lang="en-US" altLang="zh-CN" sz="2400" dirty="0"/>
              <a:t>, </a:t>
            </a:r>
            <a:r>
              <a:rPr lang="en-US" altLang="zh-CN" sz="2400" i="1" u="sng" dirty="0"/>
              <a:t>refusal rate</a:t>
            </a:r>
            <a:r>
              <a:rPr lang="en-US" altLang="zh-CN" sz="2400" dirty="0"/>
              <a:t>, </a:t>
            </a:r>
            <a:r>
              <a:rPr lang="en-US" altLang="zh-CN" sz="2400" i="1" u="sng" dirty="0"/>
              <a:t>choice distribution</a:t>
            </a:r>
            <a:r>
              <a:rPr lang="en-US" altLang="zh-CN" sz="2400" dirty="0"/>
              <a:t>, and </a:t>
            </a:r>
            <a:r>
              <a:rPr lang="en-US" altLang="zh-CN" sz="2400" i="1" u="sng" dirty="0"/>
              <a:t>robustness under prompt perturbation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620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3A06F-6698-C5F0-2FF1-07120F90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72EDF-8FC8-CAE0-9311-9A7D87BB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Each question consists of a General Instruction, a Question, and a set of Answer Options.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466B42-FE79-7585-F0F4-C7B5B7880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03" y="3618051"/>
            <a:ext cx="4757394" cy="30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895FE-B354-7F85-AE0D-0EDF1FD1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0169"/>
            <a:ext cx="7729728" cy="1188720"/>
          </a:xfrm>
        </p:spPr>
        <p:txBody>
          <a:bodyPr/>
          <a:lstStyle/>
          <a:p>
            <a:r>
              <a:rPr lang="en-US" altLang="zh-CN" dirty="0"/>
              <a:t>Prompt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4E6A7-DA03-1949-D1D3-6AEA76CF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9829"/>
            <a:ext cx="7729728" cy="310198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To investigate the instruction following ability, the prompt is designed to fall under different constraint level (to see if this could mitigate mismatch or not).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C586D-CFCA-1F3D-94A1-3E73F115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08" y="3429000"/>
            <a:ext cx="9395384" cy="31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305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1790</TotalTime>
  <Words>457</Words>
  <Application>Microsoft Office PowerPoint</Application>
  <PresentationFormat>宽屏</PresentationFormat>
  <Paragraphs>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包裹</vt:lpstr>
      <vt:lpstr>First-token probabilities do not match text answers</vt:lpstr>
      <vt:lpstr>overview</vt:lpstr>
      <vt:lpstr>Background</vt:lpstr>
      <vt:lpstr>background</vt:lpstr>
      <vt:lpstr>First-token probabilities</vt:lpstr>
      <vt:lpstr>Text answers</vt:lpstr>
      <vt:lpstr>Problem</vt:lpstr>
      <vt:lpstr>experiment design</vt:lpstr>
      <vt:lpstr>Prompt design</vt:lpstr>
      <vt:lpstr>Experiment setup</vt:lpstr>
      <vt:lpstr>Results: Mismatch &amp; refusal rate</vt:lpstr>
      <vt:lpstr>Observations</vt:lpstr>
      <vt:lpstr>Results: Example template</vt:lpstr>
      <vt:lpstr>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prompting techniques for safety</dc:title>
  <dc:creator>Dongzhuyuan Lu (SSE, 119010216)</dc:creator>
  <cp:lastModifiedBy>Dongzhuyuan Lu (SSE, 119010216)</cp:lastModifiedBy>
  <cp:revision>124</cp:revision>
  <dcterms:created xsi:type="dcterms:W3CDTF">2023-11-22T03:10:53Z</dcterms:created>
  <dcterms:modified xsi:type="dcterms:W3CDTF">2024-03-28T03:23:43Z</dcterms:modified>
</cp:coreProperties>
</file>