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306" r:id="rId4"/>
    <p:sldId id="307" r:id="rId5"/>
    <p:sldId id="308" r:id="rId6"/>
    <p:sldId id="317" r:id="rId7"/>
    <p:sldId id="318" r:id="rId8"/>
    <p:sldId id="319" r:id="rId9"/>
    <p:sldId id="300" r:id="rId10"/>
    <p:sldId id="314" r:id="rId11"/>
    <p:sldId id="320" r:id="rId12"/>
    <p:sldId id="321" r:id="rId13"/>
    <p:sldId id="322" r:id="rId14"/>
    <p:sldId id="301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3683-ECC1-45E0-A4AA-98B7B6ABA520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3E4D8-2A3F-4456-B79B-026817DD7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2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3E4D8-2A3F-4456-B79B-026817DD79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0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9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3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C1DDA2-91C3-4366-BC15-D1F90F03C09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3A7F-CA7A-66A7-285D-21EAEBA3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12" y="1600107"/>
            <a:ext cx="9885576" cy="1645920"/>
          </a:xfrm>
        </p:spPr>
        <p:txBody>
          <a:bodyPr>
            <a:normAutofit/>
          </a:bodyPr>
          <a:lstStyle/>
          <a:p>
            <a:r>
              <a:rPr lang="en-US" altLang="zh-CN" dirty="0"/>
              <a:t>Poe: Process of elimination for multiple choice reasoning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6FD6C-D48C-862B-5184-B5FC1C080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921" y="4293391"/>
            <a:ext cx="6801612" cy="1239894"/>
          </a:xfrm>
        </p:spPr>
        <p:txBody>
          <a:bodyPr/>
          <a:lstStyle/>
          <a:p>
            <a:pPr algn="r"/>
            <a:r>
              <a:rPr lang="en-US" altLang="zh-CN" dirty="0"/>
              <a:t>Dongzhuyuan Lu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DCA8F2-9D39-D06B-CF28-B850DE6427C9}"/>
              </a:ext>
            </a:extLst>
          </p:cNvPr>
          <p:cNvSpPr txBox="1"/>
          <p:nvPr/>
        </p:nvSpPr>
        <p:spPr>
          <a:xfrm>
            <a:off x="1707822" y="5241303"/>
            <a:ext cx="877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Chenkai</a:t>
            </a:r>
            <a:r>
              <a:rPr lang="en-US" altLang="zh-CN" dirty="0"/>
              <a:t> Ma and </a:t>
            </a:r>
            <a:r>
              <a:rPr lang="en-US" altLang="zh-CN" dirty="0" err="1"/>
              <a:t>Xinya</a:t>
            </a:r>
            <a:r>
              <a:rPr lang="en-US" altLang="zh-CN" dirty="0"/>
              <a:t> Du. PoE: Process of elimination for multiple choice reasoning. In </a:t>
            </a:r>
            <a:r>
              <a:rPr lang="en-US" altLang="zh-CN" i="1" dirty="0"/>
              <a:t>EMNLP</a:t>
            </a:r>
            <a:r>
              <a:rPr lang="en-US" altLang="zh-CN" dirty="0"/>
              <a:t>, 2023. URL https://aclanthology.org/2023.emnlp-main.273.pdf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2094D6-9360-C261-B625-D8D488E97D16}"/>
              </a:ext>
            </a:extLst>
          </p:cNvPr>
          <p:cNvSpPr txBox="1"/>
          <p:nvPr/>
        </p:nvSpPr>
        <p:spPr>
          <a:xfrm>
            <a:off x="3038573" y="3274168"/>
            <a:ext cx="6114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University of Electronics Science and Technology of China</a:t>
            </a:r>
          </a:p>
          <a:p>
            <a:pPr algn="ctr"/>
            <a:r>
              <a:rPr lang="en-US" altLang="zh-CN" sz="2000" dirty="0"/>
              <a:t>University of Texas at Dallas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4EF56-8CBB-4FE1-41E0-DE937033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830F-2803-3243-156F-0746F08A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Evaluation: zero-shot</a:t>
            </a:r>
          </a:p>
          <a:p>
            <a:r>
              <a:rPr lang="en-US" altLang="zh-CN" sz="2400" dirty="0"/>
              <a:t>Metric: accuracy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6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B9515-1EB0-C1CC-2D48-8AA593C0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8AB04B-2029-8A91-C281-6FE45963E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91" y="2485516"/>
            <a:ext cx="7113418" cy="3407792"/>
          </a:xfrm>
        </p:spPr>
      </p:pic>
    </p:spTree>
    <p:extLst>
      <p:ext uri="{BB962C8B-B14F-4D97-AF65-F5344CB8AC3E}">
        <p14:creationId xmlns:p14="http://schemas.microsoft.com/office/powerpoint/2010/main" val="66320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77555-03A2-6C5F-5F4E-C2427FF9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8711"/>
            <a:ext cx="7729728" cy="1188720"/>
          </a:xfrm>
        </p:spPr>
        <p:txBody>
          <a:bodyPr/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C06C4-5E49-2FBD-ED85-BBCC1A3B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332" y="2242119"/>
            <a:ext cx="8113336" cy="31019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PoE beats MCP on 5 tasks</a:t>
            </a:r>
          </a:p>
          <a:p>
            <a:r>
              <a:rPr lang="en-US" altLang="zh-CN" sz="2400" dirty="0"/>
              <a:t>2. PoE is exceptionally performant on CC (an example below)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49EB7-6EAC-BCD3-798F-C5E76AC29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09" y="3429000"/>
            <a:ext cx="3908982" cy="33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7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5EB2-DD04-5B33-4FDE-01A05248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ADBAA-441D-C57F-9FFD-FC6C7A40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work finds out that PoE performs better on LD and CC which are logical reasoning tasks.</a:t>
            </a:r>
          </a:p>
          <a:p>
            <a:r>
              <a:rPr lang="en-US" altLang="zh-CN" sz="2400" dirty="0"/>
              <a:t>Hypothesis: PoE performs better on tasks requiring logical reasoning.</a:t>
            </a:r>
          </a:p>
          <a:p>
            <a:r>
              <a:rPr lang="en-US" altLang="zh-CN" sz="2400" dirty="0"/>
              <a:t>Verification: conduct experiments on more logical reasoning tasks.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323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2266-14BC-A7A5-0BB9-F7DCEA55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logical reasoning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6A3CF4C-EE6E-95C8-83C5-9FB596F7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728" y="2619187"/>
            <a:ext cx="3192544" cy="2976953"/>
          </a:xfr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CE37FB-3508-F3E4-A788-0BEA1E4B53E4}"/>
              </a:ext>
            </a:extLst>
          </p:cNvPr>
          <p:cNvCxnSpPr/>
          <p:nvPr/>
        </p:nvCxnSpPr>
        <p:spPr>
          <a:xfrm flipV="1">
            <a:off x="7522590" y="3535052"/>
            <a:ext cx="1253765" cy="386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698A491-9073-55E0-21EF-F16E2BDA03CC}"/>
              </a:ext>
            </a:extLst>
          </p:cNvPr>
          <p:cNvCxnSpPr>
            <a:cxnSpLocks/>
          </p:cNvCxnSpPr>
          <p:nvPr/>
        </p:nvCxnSpPr>
        <p:spPr>
          <a:xfrm>
            <a:off x="7522590" y="5073084"/>
            <a:ext cx="1451729" cy="10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6B9C943-009B-D88C-65C7-5EC1DF8B3D73}"/>
              </a:ext>
            </a:extLst>
          </p:cNvPr>
          <p:cNvSpPr txBox="1"/>
          <p:nvPr/>
        </p:nvSpPr>
        <p:spPr>
          <a:xfrm>
            <a:off x="8776355" y="3304945"/>
            <a:ext cx="247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logical reasoning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B836BC-1546-234A-A938-DE6C235A5667}"/>
              </a:ext>
            </a:extLst>
          </p:cNvPr>
          <p:cNvSpPr txBox="1"/>
          <p:nvPr/>
        </p:nvSpPr>
        <p:spPr>
          <a:xfrm>
            <a:off x="8974319" y="4765143"/>
            <a:ext cx="247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commonsense or social reasoning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671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67CF-6BAB-DEE2-C5C2-78EA50B9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34C54-91C4-E700-AF05-4382CC6B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work presents a two-step scoring method for multiple choice reasoning.</a:t>
            </a:r>
          </a:p>
          <a:p>
            <a:r>
              <a:rPr lang="en-US" altLang="zh-CN" sz="2400" dirty="0"/>
              <a:t>The method performs well on zero-shot setting on logical reasoning.</a:t>
            </a:r>
          </a:p>
          <a:p>
            <a:r>
              <a:rPr lang="en-US" altLang="zh-CN" sz="2400" dirty="0"/>
              <a:t>PoE also works with LLMs or in </a:t>
            </a:r>
            <a:r>
              <a:rPr lang="en-US" altLang="zh-CN" sz="2400"/>
              <a:t>the few-shot setting.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02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1D9C-3DAD-8F32-DFBC-ACCAB73B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662" y="2354343"/>
            <a:ext cx="8584676" cy="376365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Inspired by the way human beings do MCQs, the paper presents  </a:t>
            </a:r>
            <a:r>
              <a:rPr lang="en-US" altLang="zh-CN" sz="2400" b="1" dirty="0"/>
              <a:t>Process of Elimination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PoE</a:t>
            </a:r>
            <a:r>
              <a:rPr lang="en-US" altLang="zh-CN" sz="2400" dirty="0"/>
              <a:t>), a two-step scoring method.</a:t>
            </a:r>
          </a:p>
          <a:p>
            <a:r>
              <a:rPr lang="en-US" altLang="zh-CN" sz="2400" dirty="0"/>
              <a:t>In the </a:t>
            </a:r>
            <a:r>
              <a:rPr lang="en-US" altLang="zh-CN" sz="2400" u="sng" dirty="0"/>
              <a:t>first</a:t>
            </a:r>
            <a:r>
              <a:rPr lang="en-US" altLang="zh-CN" sz="2400" dirty="0"/>
              <a:t> step, PoE scores each option, and </a:t>
            </a:r>
            <a:r>
              <a:rPr lang="en-US" altLang="zh-CN" sz="2400" dirty="0">
                <a:solidFill>
                  <a:srgbClr val="FF0000"/>
                </a:solidFill>
              </a:rPr>
              <a:t>eliminates</a:t>
            </a:r>
            <a:r>
              <a:rPr lang="en-US" altLang="zh-CN" sz="2400" dirty="0"/>
              <a:t> seemingly wrong option. In the </a:t>
            </a:r>
            <a:r>
              <a:rPr lang="en-US" altLang="zh-CN" sz="2400" u="sng" dirty="0"/>
              <a:t>second</a:t>
            </a:r>
            <a:r>
              <a:rPr lang="en-US" altLang="zh-CN" sz="2400" dirty="0"/>
              <a:t> step, PoE </a:t>
            </a:r>
            <a:r>
              <a:rPr lang="en-US" altLang="zh-CN" sz="2400" dirty="0">
                <a:solidFill>
                  <a:srgbClr val="FF0000"/>
                </a:solidFill>
              </a:rPr>
              <a:t>masks</a:t>
            </a:r>
            <a:r>
              <a:rPr lang="en-US" altLang="zh-CN" sz="2400" dirty="0"/>
              <a:t> these wrong options, and makes the final prediction.</a:t>
            </a:r>
          </a:p>
          <a:p>
            <a:r>
              <a:rPr lang="en-US" altLang="zh-CN" sz="2400" dirty="0"/>
              <a:t>Zero-shot experiments on 9 reasoning tasks illustrate the effectiveness of PoE, especially on </a:t>
            </a:r>
            <a:r>
              <a:rPr lang="en-US" altLang="zh-CN" sz="2400" i="1" dirty="0"/>
              <a:t>logical reasoning</a:t>
            </a:r>
            <a:r>
              <a:rPr lang="en-US" altLang="zh-CN" sz="2400" dirty="0"/>
              <a:t> tasks.</a:t>
            </a:r>
          </a:p>
        </p:txBody>
      </p:sp>
    </p:spTree>
    <p:extLst>
      <p:ext uri="{BB962C8B-B14F-4D97-AF65-F5344CB8AC3E}">
        <p14:creationId xmlns:p14="http://schemas.microsoft.com/office/powerpoint/2010/main" val="39014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DB1D9C-3DAD-8F32-DFBC-ACCAB73BD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8147775" cy="35742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Task:  multiple choice reasoning</a:t>
                </a:r>
              </a:p>
              <a:p>
                <a:r>
                  <a:rPr lang="en-US" altLang="zh-CN" sz="2400" dirty="0"/>
                  <a:t>Current method:</a:t>
                </a:r>
              </a:p>
              <a:p>
                <a:pPr lvl="1"/>
                <a:r>
                  <a:rPr lang="en-US" altLang="zh-CN" sz="2000" dirty="0"/>
                  <a:t>Scoring (score each option independently via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pPr lvl="1"/>
                <a:r>
                  <a:rPr lang="en-US" altLang="zh-CN" sz="2000" dirty="0"/>
                  <a:t>Prompting (append all options to the question and prompt the model)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Limitation</a:t>
                </a:r>
                <a:r>
                  <a:rPr lang="en-US" altLang="zh-CN" sz="2400" dirty="0"/>
                  <a:t>: they treat each option equally, i.e., they either consider each option independently or all options jointly (assume no order bias...?)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DB1D9C-3DAD-8F32-DFBC-ACCAB73BD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8147775" cy="3574220"/>
              </a:xfrm>
              <a:blipFill>
                <a:blip r:embed="rId3"/>
                <a:stretch>
                  <a:fillRect l="-972" t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E9299-51A3-AB88-77A4-3D6F394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 Process of elimination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0EAC1D8-8796-7013-6E15-8413AC2D9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03" y="2611025"/>
            <a:ext cx="6586194" cy="3816654"/>
          </a:xfrm>
        </p:spPr>
      </p:pic>
    </p:spTree>
    <p:extLst>
      <p:ext uri="{BB962C8B-B14F-4D97-AF65-F5344CB8AC3E}">
        <p14:creationId xmlns:p14="http://schemas.microsoft.com/office/powerpoint/2010/main" val="3832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6DD5-A2D3-0426-0D90-03C27727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setting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75C7C-9BBB-C034-1E76-F19EBA7AE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627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400" dirty="0"/>
                  <a:t>A multiple choice reasoning task includes a question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, several options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, and the correct option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Scoring: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/>
                  <a:t> (e.g., language modelling likelihood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),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altLang="zh-CN" sz="2200" dirty="0"/>
              </a:p>
              <a:p>
                <a:r>
                  <a:rPr lang="en-US" altLang="zh-CN" sz="2400" dirty="0"/>
                  <a:t>Prompting:</a:t>
                </a:r>
              </a:p>
              <a:p>
                <a:pPr lvl="1"/>
                <a:r>
                  <a:rPr lang="en-US" altLang="zh-CN" sz="2200" dirty="0" err="1"/>
                  <a:t>raw_output</a:t>
                </a:r>
                <a:r>
                  <a:rPr lang="en-US" altLang="zh-CN" sz="2200" dirty="0"/>
                  <a:t> = generate(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200" dirty="0"/>
                  <a:t>),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200" dirty="0"/>
                  <a:t> = extract(</a:t>
                </a:r>
                <a:r>
                  <a:rPr lang="en-US" altLang="zh-CN" sz="2200" dirty="0" err="1"/>
                  <a:t>raw_output</a:t>
                </a:r>
                <a:r>
                  <a:rPr lang="en-US" altLang="zh-CN" sz="2200" dirty="0"/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75C7C-9BBB-C034-1E76-F19EBA7AE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62756"/>
              </a:xfrm>
              <a:blipFill>
                <a:blip r:embed="rId2"/>
                <a:stretch>
                  <a:fillRect l="-1025" t="-2269" r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00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72F0-CFD4-C8BE-BAEC-81AFA55E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BCFDD7-5F32-BB51-AC83-4EB5442A2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4759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Elimination</a:t>
                </a:r>
                <a:r>
                  <a:rPr lang="en-US" altLang="zh-CN" sz="2400" dirty="0"/>
                  <a:t>: compute the average score of all options and eliminate those with score below average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𝑤𝑟𝑜𝑛𝑔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sz="2200" dirty="0"/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Prediction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: compute binary masks and replace the wrong options: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𝑤𝑟𝑜𝑛𝑔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BCFDD7-5F32-BB51-AC83-4EB5442A2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47597"/>
              </a:xfrm>
              <a:blipFill>
                <a:blip r:embed="rId2"/>
                <a:stretch>
                  <a:fillRect l="-1025" t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55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4FF4-6165-A038-C5EC-EB4565FD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E6D8FA-79B6-F87C-A1BD-063EB7A09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Prediction</a:t>
                </a:r>
                <a:r>
                  <a:rPr lang="en-US" altLang="zh-CN" sz="2400" dirty="0"/>
                  <a:t>: create a template </a:t>
                </a:r>
                <a:r>
                  <a:rPr lang="en-US" altLang="zh-CN" sz="2400" i="1" dirty="0"/>
                  <a:t>T</a:t>
                </a:r>
                <a:r>
                  <a:rPr lang="en-US" altLang="zh-CN" sz="2400" dirty="0"/>
                  <a:t> to mask out wrong options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E6D8FA-79B6-F87C-A1BD-063EB7A09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5" t="-1572" r="-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AC731004-1FD7-5A94-A6E1-FB11C36F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39" y="3747349"/>
            <a:ext cx="4725321" cy="27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83E77-BCBE-BB82-446F-77CB643F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B33545-644B-02EE-A409-A4D1DF707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Prediction</a:t>
                </a:r>
                <a:r>
                  <a:rPr lang="en-US" altLang="zh-CN" sz="2400" dirty="0"/>
                  <a:t>: score each option and choose the highest-scored option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𝑚𝑎𝑠𝑘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𝑤𝑟𝑜𝑛𝑔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𝑖𝑛𝑓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𝑚𝑎𝑠𝑘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 lvl="1"/>
                <a:endParaRPr lang="zh-CN" altLang="en-US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B33545-644B-02EE-A409-A4D1DF707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5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65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F7547-361A-938A-7130-AE651FE8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EACE2-F945-CCE5-521C-7F8CF186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357" y="2392051"/>
            <a:ext cx="8377286" cy="39521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Data: the paper considers 8 multiple choice reasoning, including ANLI, CQA, SIQA, BIG-bench tasks (BIG-BENCH Hard: LD, DQA, CC, SS, SIT) and sample 100 instances from each task</a:t>
            </a:r>
            <a:endParaRPr lang="en-US" altLang="zh-CN" sz="2200" dirty="0"/>
          </a:p>
          <a:p>
            <a:r>
              <a:rPr lang="en-US" altLang="zh-CN" sz="2400" dirty="0"/>
              <a:t>Models: FLAN-T5-XL (5B)</a:t>
            </a:r>
          </a:p>
          <a:p>
            <a:r>
              <a:rPr lang="en-US" altLang="zh-CN" sz="2400" dirty="0"/>
              <a:t>Baselines: language modeling, average language modeling, calibration, and multiple choice prompting (MCP). For PoE, they use MCP in both steps.</a:t>
            </a:r>
          </a:p>
        </p:txBody>
      </p:sp>
    </p:spTree>
    <p:extLst>
      <p:ext uri="{BB962C8B-B14F-4D97-AF65-F5344CB8AC3E}">
        <p14:creationId xmlns:p14="http://schemas.microsoft.com/office/powerpoint/2010/main" val="156906418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2049</TotalTime>
  <Words>552</Words>
  <Application>Microsoft Office PowerPoint</Application>
  <PresentationFormat>宽屏</PresentationFormat>
  <Paragraphs>59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Cambria Math</vt:lpstr>
      <vt:lpstr>Gill Sans MT</vt:lpstr>
      <vt:lpstr>包裹</vt:lpstr>
      <vt:lpstr>Poe: Process of elimination for multiple choice reasoning</vt:lpstr>
      <vt:lpstr>overview</vt:lpstr>
      <vt:lpstr>Background</vt:lpstr>
      <vt:lpstr>Method: Process of elimination</vt:lpstr>
      <vt:lpstr>Problem setting</vt:lpstr>
      <vt:lpstr>poe</vt:lpstr>
      <vt:lpstr>POE</vt:lpstr>
      <vt:lpstr>POE</vt:lpstr>
      <vt:lpstr>Experiment setup</vt:lpstr>
      <vt:lpstr>Setting</vt:lpstr>
      <vt:lpstr>Results</vt:lpstr>
      <vt:lpstr>observation</vt:lpstr>
      <vt:lpstr>Observation</vt:lpstr>
      <vt:lpstr>Results: logical reasoning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prompting techniques for safety</dc:title>
  <dc:creator>Dongzhuyuan Lu (SSE, 119010216)</dc:creator>
  <cp:lastModifiedBy>Dongzhuyuan Lu (SSE, 119010216)</cp:lastModifiedBy>
  <cp:revision>198</cp:revision>
  <dcterms:created xsi:type="dcterms:W3CDTF">2023-11-22T03:10:53Z</dcterms:created>
  <dcterms:modified xsi:type="dcterms:W3CDTF">2024-04-21T12:04:15Z</dcterms:modified>
</cp:coreProperties>
</file>