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8" r:id="rId3"/>
    <p:sldId id="257" r:id="rId4"/>
    <p:sldId id="260" r:id="rId5"/>
    <p:sldId id="261" r:id="rId6"/>
    <p:sldId id="262" r:id="rId7"/>
    <p:sldId id="263" r:id="rId8"/>
    <p:sldId id="264" r:id="rId9"/>
    <p:sldId id="265" r:id="rId10"/>
    <p:sldId id="266" r:id="rId11"/>
    <p:sldId id="267" r:id="rId12"/>
    <p:sldId id="268" r:id="rId13"/>
    <p:sldId id="269" r:id="rId14"/>
    <p:sldId id="270" r:id="rId15"/>
    <p:sldId id="259" r:id="rId16"/>
    <p:sldId id="271" r:id="rId17"/>
    <p:sldId id="273" r:id="rId18"/>
    <p:sldId id="272"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p>
            <a:fld id="{5DC1DDA2-91C3-4366-BC15-D1F90F03C099}" type="datetimeFigureOut">
              <a:rPr lang="zh-CN" altLang="en-US" smtClean="0"/>
              <a:t>2023/11/22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7DCCDF9-8822-4B00-AAC9-5C7BBE3FF38C}" type="slidenum">
              <a:rPr lang="zh-CN" altLang="en-US" smtClean="0"/>
              <a:t>‹#›</a:t>
            </a:fld>
            <a:endParaRPr lang="zh-CN" altLang="en-US"/>
          </a:p>
        </p:txBody>
      </p:sp>
    </p:spTree>
    <p:extLst>
      <p:ext uri="{BB962C8B-B14F-4D97-AF65-F5344CB8AC3E}">
        <p14:creationId xmlns:p14="http://schemas.microsoft.com/office/powerpoint/2010/main" val="399199090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DC1DDA2-91C3-4366-BC15-D1F90F03C099}" type="datetimeFigureOut">
              <a:rPr lang="zh-CN" altLang="en-US" smtClean="0"/>
              <a:t>2023/11/22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7DCCDF9-8822-4B00-AAC9-5C7BBE3FF38C}" type="slidenum">
              <a:rPr lang="zh-CN" altLang="en-US" smtClean="0"/>
              <a:t>‹#›</a:t>
            </a:fld>
            <a:endParaRPr lang="zh-CN" altLang="en-US"/>
          </a:p>
        </p:txBody>
      </p:sp>
    </p:spTree>
    <p:extLst>
      <p:ext uri="{BB962C8B-B14F-4D97-AF65-F5344CB8AC3E}">
        <p14:creationId xmlns:p14="http://schemas.microsoft.com/office/powerpoint/2010/main" val="246147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DC1DDA2-91C3-4366-BC15-D1F90F03C099}" type="datetimeFigureOut">
              <a:rPr lang="zh-CN" altLang="en-US" smtClean="0"/>
              <a:t>2023/11/22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7DCCDF9-8822-4B00-AAC9-5C7BBE3FF38C}" type="slidenum">
              <a:rPr lang="zh-CN" altLang="en-US" smtClean="0"/>
              <a:t>‹#›</a:t>
            </a:fld>
            <a:endParaRPr lang="zh-CN" altLang="en-US"/>
          </a:p>
        </p:txBody>
      </p:sp>
    </p:spTree>
    <p:extLst>
      <p:ext uri="{BB962C8B-B14F-4D97-AF65-F5344CB8AC3E}">
        <p14:creationId xmlns:p14="http://schemas.microsoft.com/office/powerpoint/2010/main" val="156474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DC1DDA2-91C3-4366-BC15-D1F90F03C099}" type="datetimeFigureOut">
              <a:rPr lang="zh-CN" altLang="en-US" smtClean="0"/>
              <a:t>2023/11/22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7DCCDF9-8822-4B00-AAC9-5C7BBE3FF38C}" type="slidenum">
              <a:rPr lang="zh-CN" altLang="en-US" smtClean="0"/>
              <a:t>‹#›</a:t>
            </a:fld>
            <a:endParaRPr lang="zh-CN" altLang="en-US"/>
          </a:p>
        </p:txBody>
      </p:sp>
    </p:spTree>
    <p:extLst>
      <p:ext uri="{BB962C8B-B14F-4D97-AF65-F5344CB8AC3E}">
        <p14:creationId xmlns:p14="http://schemas.microsoft.com/office/powerpoint/2010/main" val="2368835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fld id="{5DC1DDA2-91C3-4366-BC15-D1F90F03C099}" type="datetimeFigureOut">
              <a:rPr lang="zh-CN" altLang="en-US" smtClean="0"/>
              <a:t>2023/11/22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7DCCDF9-8822-4B00-AAC9-5C7BBE3FF38C}" type="slidenum">
              <a:rPr lang="zh-CN" altLang="en-US" smtClean="0"/>
              <a:t>‹#›</a:t>
            </a:fld>
            <a:endParaRPr lang="zh-CN" altLang="en-US"/>
          </a:p>
        </p:txBody>
      </p:sp>
    </p:spTree>
    <p:extLst>
      <p:ext uri="{BB962C8B-B14F-4D97-AF65-F5344CB8AC3E}">
        <p14:creationId xmlns:p14="http://schemas.microsoft.com/office/powerpoint/2010/main" val="229552860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Date Placeholder 7"/>
          <p:cNvSpPr>
            <a:spLocks noGrp="1"/>
          </p:cNvSpPr>
          <p:nvPr>
            <p:ph type="dt" sz="half" idx="10"/>
          </p:nvPr>
        </p:nvSpPr>
        <p:spPr/>
        <p:txBody>
          <a:bodyPr/>
          <a:lstStyle/>
          <a:p>
            <a:fld id="{5DC1DDA2-91C3-4366-BC15-D1F90F03C099}" type="datetimeFigureOut">
              <a:rPr lang="zh-CN" altLang="en-US" smtClean="0"/>
              <a:t>2023/11/22</a:t>
            </a:fld>
            <a:endParaRPr lang="zh-CN" altLang="en-US"/>
          </a:p>
        </p:txBody>
      </p:sp>
      <p:sp>
        <p:nvSpPr>
          <p:cNvPr id="9" name="Footer Placeholder 8"/>
          <p:cNvSpPr>
            <a:spLocks noGrp="1"/>
          </p:cNvSpPr>
          <p:nvPr>
            <p:ph type="ftr" sz="quarter" idx="11"/>
          </p:nvPr>
        </p:nvSpPr>
        <p:spPr/>
        <p:txBody>
          <a:bodyPr/>
          <a:lstStyle/>
          <a:p>
            <a:endParaRPr lang="zh-CN" altLang="en-US"/>
          </a:p>
        </p:txBody>
      </p:sp>
      <p:sp>
        <p:nvSpPr>
          <p:cNvPr id="10" name="Slide Number Placeholder 9"/>
          <p:cNvSpPr>
            <a:spLocks noGrp="1"/>
          </p:cNvSpPr>
          <p:nvPr>
            <p:ph type="sldNum" sz="quarter" idx="12"/>
          </p:nvPr>
        </p:nvSpPr>
        <p:spPr/>
        <p:txBody>
          <a:bodyPr/>
          <a:lstStyle/>
          <a:p>
            <a:fld id="{A7DCCDF9-8822-4B00-AAC9-5C7BBE3FF38C}" type="slidenum">
              <a:rPr lang="zh-CN" altLang="en-US" smtClean="0"/>
              <a:t>‹#›</a:t>
            </a:fld>
            <a:endParaRPr lang="zh-CN" altLang="en-US"/>
          </a:p>
        </p:txBody>
      </p:sp>
    </p:spTree>
    <p:extLst>
      <p:ext uri="{BB962C8B-B14F-4D97-AF65-F5344CB8AC3E}">
        <p14:creationId xmlns:p14="http://schemas.microsoft.com/office/powerpoint/2010/main" val="2833932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583436" y="3143250"/>
            <a:ext cx="4270248" cy="259677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fld id="{5DC1DDA2-91C3-4366-BC15-D1F90F03C099}" type="datetimeFigureOut">
              <a:rPr lang="zh-CN" altLang="en-US" smtClean="0"/>
              <a:t>2023/11/22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7DCCDF9-8822-4B00-AAC9-5C7BBE3FF38C}"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4218268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DC1DDA2-91C3-4366-BC15-D1F90F03C099}" type="datetimeFigureOut">
              <a:rPr lang="zh-CN" altLang="en-US" smtClean="0"/>
              <a:t>2023/11/22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7DCCDF9-8822-4B00-AAC9-5C7BBE3FF38C}" type="slidenum">
              <a:rPr lang="zh-CN" altLang="en-US" smtClean="0"/>
              <a:t>‹#›</a:t>
            </a:fld>
            <a:endParaRPr lang="zh-CN" altLang="en-US"/>
          </a:p>
        </p:txBody>
      </p:sp>
    </p:spTree>
    <p:extLst>
      <p:ext uri="{BB962C8B-B14F-4D97-AF65-F5344CB8AC3E}">
        <p14:creationId xmlns:p14="http://schemas.microsoft.com/office/powerpoint/2010/main" val="4108936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C1DDA2-91C3-4366-BC15-D1F90F03C099}" type="datetimeFigureOut">
              <a:rPr lang="zh-CN" altLang="en-US" smtClean="0"/>
              <a:t>2023/11/22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7DCCDF9-8822-4B00-AAC9-5C7BBE3FF38C}" type="slidenum">
              <a:rPr lang="zh-CN" altLang="en-US" smtClean="0"/>
              <a:t>‹#›</a:t>
            </a:fld>
            <a:endParaRPr lang="zh-CN" altLang="en-US"/>
          </a:p>
        </p:txBody>
      </p:sp>
    </p:spTree>
    <p:extLst>
      <p:ext uri="{BB962C8B-B14F-4D97-AF65-F5344CB8AC3E}">
        <p14:creationId xmlns:p14="http://schemas.microsoft.com/office/powerpoint/2010/main" val="59110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9" name="Date Placeholder 8"/>
          <p:cNvSpPr>
            <a:spLocks noGrp="1"/>
          </p:cNvSpPr>
          <p:nvPr>
            <p:ph type="dt" sz="half" idx="10"/>
          </p:nvPr>
        </p:nvSpPr>
        <p:spPr/>
        <p:txBody>
          <a:bodyPr/>
          <a:lstStyle/>
          <a:p>
            <a:fld id="{5DC1DDA2-91C3-4366-BC15-D1F90F03C099}" type="datetimeFigureOut">
              <a:rPr lang="zh-CN" altLang="en-US" smtClean="0"/>
              <a:t>2023/11/22</a:t>
            </a:fld>
            <a:endParaRPr lang="zh-CN" alt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zh-CN" altLang="en-US"/>
          </a:p>
        </p:txBody>
      </p:sp>
      <p:sp>
        <p:nvSpPr>
          <p:cNvPr id="11" name="Slide Number Placeholder 10"/>
          <p:cNvSpPr>
            <a:spLocks noGrp="1"/>
          </p:cNvSpPr>
          <p:nvPr>
            <p:ph type="sldNum" sz="quarter" idx="12"/>
          </p:nvPr>
        </p:nvSpPr>
        <p:spPr/>
        <p:txBody>
          <a:bodyPr/>
          <a:lstStyle/>
          <a:p>
            <a:fld id="{A7DCCDF9-8822-4B00-AAC9-5C7BBE3FF38C}" type="slidenum">
              <a:rPr lang="zh-CN" altLang="en-US" smtClean="0"/>
              <a:t>‹#›</a:t>
            </a:fld>
            <a:endParaRPr lang="zh-CN" altLang="en-US"/>
          </a:p>
        </p:txBody>
      </p:sp>
    </p:spTree>
    <p:extLst>
      <p:ext uri="{BB962C8B-B14F-4D97-AF65-F5344CB8AC3E}">
        <p14:creationId xmlns:p14="http://schemas.microsoft.com/office/powerpoint/2010/main" val="2793424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DC1DDA2-91C3-4366-BC15-D1F90F03C099}" type="datetimeFigureOut">
              <a:rPr lang="zh-CN" altLang="en-US" smtClean="0"/>
              <a:t>2023/11/22</a:t>
            </a:fld>
            <a:endParaRPr lang="zh-CN" alt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zh-CN" altLang="en-US"/>
          </a:p>
        </p:txBody>
      </p:sp>
      <p:sp>
        <p:nvSpPr>
          <p:cNvPr id="10" name="Slide Number Placeholder 9"/>
          <p:cNvSpPr>
            <a:spLocks noGrp="1"/>
          </p:cNvSpPr>
          <p:nvPr>
            <p:ph type="sldNum" sz="quarter" idx="12"/>
          </p:nvPr>
        </p:nvSpPr>
        <p:spPr/>
        <p:txBody>
          <a:bodyPr/>
          <a:lstStyle/>
          <a:p>
            <a:fld id="{A7DCCDF9-8822-4B00-AAC9-5C7BBE3FF38C}" type="slidenum">
              <a:rPr lang="zh-CN" altLang="en-US" smtClean="0"/>
              <a:t>‹#›</a:t>
            </a:fld>
            <a:endParaRPr lang="zh-CN" altLang="en-US"/>
          </a:p>
        </p:txBody>
      </p:sp>
    </p:spTree>
    <p:extLst>
      <p:ext uri="{BB962C8B-B14F-4D97-AF65-F5344CB8AC3E}">
        <p14:creationId xmlns:p14="http://schemas.microsoft.com/office/powerpoint/2010/main" val="1582481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DC1DDA2-91C3-4366-BC15-D1F90F03C099}" type="datetimeFigureOut">
              <a:rPr lang="zh-CN" altLang="en-US" smtClean="0"/>
              <a:t>2023/11/22</a:t>
            </a:fld>
            <a:endParaRPr lang="zh-CN" alt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zh-CN" alt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7DCCDF9-8822-4B00-AAC9-5C7BBE3FF38C}" type="slidenum">
              <a:rPr lang="zh-CN" altLang="en-US" smtClean="0"/>
              <a:t>‹#›</a:t>
            </a:fld>
            <a:endParaRPr lang="zh-CN" altLang="en-US"/>
          </a:p>
        </p:txBody>
      </p:sp>
    </p:spTree>
    <p:extLst>
      <p:ext uri="{BB962C8B-B14F-4D97-AF65-F5344CB8AC3E}">
        <p14:creationId xmlns:p14="http://schemas.microsoft.com/office/powerpoint/2010/main" val="183138435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EB3A7F-CA7A-66A7-285D-21EAEBA367AE}"/>
              </a:ext>
            </a:extLst>
          </p:cNvPr>
          <p:cNvSpPr>
            <a:spLocks noGrp="1"/>
          </p:cNvSpPr>
          <p:nvPr>
            <p:ph type="ctrTitle"/>
          </p:nvPr>
        </p:nvSpPr>
        <p:spPr/>
        <p:txBody>
          <a:bodyPr/>
          <a:lstStyle/>
          <a:p>
            <a:r>
              <a:rPr lang="en-US" altLang="zh-CN" dirty="0"/>
              <a:t>An overview of prompting techniques for safety </a:t>
            </a:r>
            <a:endParaRPr lang="zh-CN" altLang="en-US" dirty="0"/>
          </a:p>
        </p:txBody>
      </p:sp>
      <p:sp>
        <p:nvSpPr>
          <p:cNvPr id="3" name="副标题 2">
            <a:extLst>
              <a:ext uri="{FF2B5EF4-FFF2-40B4-BE49-F238E27FC236}">
                <a16:creationId xmlns:a16="http://schemas.microsoft.com/office/drawing/2014/main" id="{F5F6FD6C-D48C-862B-5184-B5FC1C080845}"/>
              </a:ext>
            </a:extLst>
          </p:cNvPr>
          <p:cNvSpPr>
            <a:spLocks noGrp="1"/>
          </p:cNvSpPr>
          <p:nvPr>
            <p:ph type="subTitle" idx="1"/>
          </p:nvPr>
        </p:nvSpPr>
        <p:spPr/>
        <p:txBody>
          <a:bodyPr/>
          <a:lstStyle/>
          <a:p>
            <a:pPr algn="r"/>
            <a:r>
              <a:rPr lang="en-US" altLang="zh-CN" dirty="0"/>
              <a:t>Dongzhuyuan Lu</a:t>
            </a:r>
            <a:endParaRPr lang="zh-CN" altLang="en-US" dirty="0"/>
          </a:p>
        </p:txBody>
      </p:sp>
    </p:spTree>
    <p:extLst>
      <p:ext uri="{BB962C8B-B14F-4D97-AF65-F5344CB8AC3E}">
        <p14:creationId xmlns:p14="http://schemas.microsoft.com/office/powerpoint/2010/main" val="2816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819650-8B84-3031-5F2E-8FC7B3255905}"/>
              </a:ext>
            </a:extLst>
          </p:cNvPr>
          <p:cNvSpPr>
            <a:spLocks noGrp="1"/>
          </p:cNvSpPr>
          <p:nvPr>
            <p:ph type="title"/>
          </p:nvPr>
        </p:nvSpPr>
        <p:spPr/>
        <p:txBody>
          <a:bodyPr/>
          <a:lstStyle/>
          <a:p>
            <a:r>
              <a:rPr lang="en-US" altLang="zh-CN" dirty="0"/>
              <a:t>Exploiting programmatic behavior of </a:t>
            </a:r>
            <a:r>
              <a:rPr lang="en-US" altLang="zh-CN" dirty="0" err="1"/>
              <a:t>llms</a:t>
            </a:r>
            <a:endParaRPr lang="zh-CN" altLang="en-US" dirty="0"/>
          </a:p>
        </p:txBody>
      </p:sp>
      <p:sp>
        <p:nvSpPr>
          <p:cNvPr id="3" name="内容占位符 2">
            <a:extLst>
              <a:ext uri="{FF2B5EF4-FFF2-40B4-BE49-F238E27FC236}">
                <a16:creationId xmlns:a16="http://schemas.microsoft.com/office/drawing/2014/main" id="{C153A693-30A1-8B7C-70B9-CBD6BC06814B}"/>
              </a:ext>
            </a:extLst>
          </p:cNvPr>
          <p:cNvSpPr>
            <a:spLocks noGrp="1"/>
          </p:cNvSpPr>
          <p:nvPr>
            <p:ph idx="1"/>
          </p:nvPr>
        </p:nvSpPr>
        <p:spPr>
          <a:xfrm>
            <a:off x="2231136" y="2506068"/>
            <a:ext cx="7729728" cy="3101983"/>
          </a:xfrm>
        </p:spPr>
        <p:txBody>
          <a:bodyPr>
            <a:normAutofit/>
          </a:bodyPr>
          <a:lstStyle/>
          <a:p>
            <a:r>
              <a:rPr lang="en-US" altLang="zh-CN" sz="2400" dirty="0"/>
              <a:t>Kang et al 2023 investigates the dual-use risks for malicious purposes with the improved capabilities.</a:t>
            </a:r>
          </a:p>
          <a:p>
            <a:r>
              <a:rPr lang="en-US" altLang="zh-CN" sz="2400" dirty="0"/>
              <a:t>Key observation: Instruction-following LLMs have abilities similar to standard computer programs.</a:t>
            </a:r>
          </a:p>
          <a:p>
            <a:endParaRPr lang="en-US" altLang="zh-CN" sz="2400" dirty="0"/>
          </a:p>
          <a:p>
            <a:endParaRPr lang="zh-CN" altLang="en-US" sz="2400" dirty="0"/>
          </a:p>
        </p:txBody>
      </p:sp>
    </p:spTree>
    <p:extLst>
      <p:ext uri="{BB962C8B-B14F-4D97-AF65-F5344CB8AC3E}">
        <p14:creationId xmlns:p14="http://schemas.microsoft.com/office/powerpoint/2010/main" val="2714417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A31E35-4F55-9C1C-C23F-24B98D20A656}"/>
              </a:ext>
            </a:extLst>
          </p:cNvPr>
          <p:cNvSpPr>
            <a:spLocks noGrp="1"/>
          </p:cNvSpPr>
          <p:nvPr>
            <p:ph type="title"/>
          </p:nvPr>
        </p:nvSpPr>
        <p:spPr/>
        <p:txBody>
          <a:bodyPr/>
          <a:lstStyle/>
          <a:p>
            <a:r>
              <a:rPr lang="en-US" altLang="zh-CN" dirty="0"/>
              <a:t>A demo for code injection</a:t>
            </a:r>
            <a:endParaRPr lang="zh-CN" altLang="en-US" dirty="0"/>
          </a:p>
        </p:txBody>
      </p:sp>
      <p:pic>
        <p:nvPicPr>
          <p:cNvPr id="5" name="内容占位符 4">
            <a:extLst>
              <a:ext uri="{FF2B5EF4-FFF2-40B4-BE49-F238E27FC236}">
                <a16:creationId xmlns:a16="http://schemas.microsoft.com/office/drawing/2014/main" id="{F93AF8DA-952B-85DF-B5A9-7241FF8EF3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8256" y="2425392"/>
            <a:ext cx="5775488" cy="3999382"/>
          </a:xfrm>
        </p:spPr>
      </p:pic>
    </p:spTree>
    <p:extLst>
      <p:ext uri="{BB962C8B-B14F-4D97-AF65-F5344CB8AC3E}">
        <p14:creationId xmlns:p14="http://schemas.microsoft.com/office/powerpoint/2010/main" val="3629482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5FCA7F-BBDF-BB87-D18F-146AF989F836}"/>
              </a:ext>
            </a:extLst>
          </p:cNvPr>
          <p:cNvSpPr>
            <a:spLocks noGrp="1"/>
          </p:cNvSpPr>
          <p:nvPr>
            <p:ph type="title"/>
          </p:nvPr>
        </p:nvSpPr>
        <p:spPr/>
        <p:txBody>
          <a:bodyPr/>
          <a:lstStyle/>
          <a:p>
            <a:r>
              <a:rPr lang="en-US" altLang="zh-CN" dirty="0"/>
              <a:t>Attack mechanisms</a:t>
            </a:r>
            <a:endParaRPr lang="zh-CN" altLang="en-US" dirty="0"/>
          </a:p>
        </p:txBody>
      </p:sp>
      <p:sp>
        <p:nvSpPr>
          <p:cNvPr id="3" name="内容占位符 2">
            <a:extLst>
              <a:ext uri="{FF2B5EF4-FFF2-40B4-BE49-F238E27FC236}">
                <a16:creationId xmlns:a16="http://schemas.microsoft.com/office/drawing/2014/main" id="{A26ECB8D-2AE8-1014-F269-55EE3CAF556B}"/>
              </a:ext>
            </a:extLst>
          </p:cNvPr>
          <p:cNvSpPr>
            <a:spLocks noGrp="1"/>
          </p:cNvSpPr>
          <p:nvPr>
            <p:ph idx="1"/>
          </p:nvPr>
        </p:nvSpPr>
        <p:spPr/>
        <p:txBody>
          <a:bodyPr>
            <a:normAutofit/>
          </a:bodyPr>
          <a:lstStyle/>
          <a:p>
            <a:r>
              <a:rPr lang="en-US" altLang="zh-CN" sz="2000" dirty="0"/>
              <a:t>Obfuscation: changes prompts to evade filters (e.g. COVID-19 to CVID).</a:t>
            </a:r>
          </a:p>
          <a:p>
            <a:r>
              <a:rPr lang="en-US" altLang="zh-CN" sz="2000" dirty="0"/>
              <a:t>Code injection: encode the instructions indirectly into programs.</a:t>
            </a:r>
          </a:p>
          <a:p>
            <a:r>
              <a:rPr lang="en-US" altLang="zh-CN" sz="2000" dirty="0"/>
              <a:t>Virtualization: encode the desired attack within a virtual machine.</a:t>
            </a:r>
            <a:endParaRPr lang="zh-CN" altLang="en-US" sz="2000" dirty="0"/>
          </a:p>
        </p:txBody>
      </p:sp>
    </p:spTree>
    <p:extLst>
      <p:ext uri="{BB962C8B-B14F-4D97-AF65-F5344CB8AC3E}">
        <p14:creationId xmlns:p14="http://schemas.microsoft.com/office/powerpoint/2010/main" val="1018995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CBF41AE-4E1A-1035-B344-4F49D9A8ED9B}"/>
              </a:ext>
            </a:extLst>
          </p:cNvPr>
          <p:cNvSpPr>
            <a:spLocks noGrp="1"/>
          </p:cNvSpPr>
          <p:nvPr>
            <p:ph type="body" idx="1"/>
          </p:nvPr>
        </p:nvSpPr>
        <p:spPr/>
        <p:txBody>
          <a:bodyPr/>
          <a:lstStyle/>
          <a:p>
            <a:r>
              <a:rPr lang="en-US" altLang="zh-CN" dirty="0"/>
              <a:t>Code injection</a:t>
            </a:r>
            <a:endParaRPr lang="zh-CN" altLang="en-US" dirty="0"/>
          </a:p>
        </p:txBody>
      </p:sp>
      <p:pic>
        <p:nvPicPr>
          <p:cNvPr id="8" name="内容占位符 7">
            <a:extLst>
              <a:ext uri="{FF2B5EF4-FFF2-40B4-BE49-F238E27FC236}">
                <a16:creationId xmlns:a16="http://schemas.microsoft.com/office/drawing/2014/main" id="{C2940864-DE11-D380-6D4B-31456D43022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28358" y="3337684"/>
            <a:ext cx="4380404" cy="2733072"/>
          </a:xfrm>
        </p:spPr>
      </p:pic>
      <p:pic>
        <p:nvPicPr>
          <p:cNvPr id="10" name="内容占位符 9">
            <a:extLst>
              <a:ext uri="{FF2B5EF4-FFF2-40B4-BE49-F238E27FC236}">
                <a16:creationId xmlns:a16="http://schemas.microsoft.com/office/drawing/2014/main" id="{48CEDD3B-1F9A-1CAC-1CF4-33B7D1D2B6C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04096" y="3337684"/>
            <a:ext cx="4738688" cy="2733072"/>
          </a:xfrm>
        </p:spPr>
      </p:pic>
      <p:sp>
        <p:nvSpPr>
          <p:cNvPr id="5" name="文本占位符 4">
            <a:extLst>
              <a:ext uri="{FF2B5EF4-FFF2-40B4-BE49-F238E27FC236}">
                <a16:creationId xmlns:a16="http://schemas.microsoft.com/office/drawing/2014/main" id="{BB8DD8AC-2EEA-9DF5-BDF1-E122E96A9BD6}"/>
              </a:ext>
            </a:extLst>
          </p:cNvPr>
          <p:cNvSpPr>
            <a:spLocks noGrp="1"/>
          </p:cNvSpPr>
          <p:nvPr>
            <p:ph type="body" sz="quarter" idx="13"/>
          </p:nvPr>
        </p:nvSpPr>
        <p:spPr/>
        <p:txBody>
          <a:bodyPr/>
          <a:lstStyle/>
          <a:p>
            <a:r>
              <a:rPr lang="en-US" altLang="zh-CN" dirty="0"/>
              <a:t>virtualization</a:t>
            </a:r>
            <a:endParaRPr lang="zh-CN" altLang="en-US" dirty="0"/>
          </a:p>
        </p:txBody>
      </p:sp>
      <p:sp>
        <p:nvSpPr>
          <p:cNvPr id="6" name="标题 5">
            <a:extLst>
              <a:ext uri="{FF2B5EF4-FFF2-40B4-BE49-F238E27FC236}">
                <a16:creationId xmlns:a16="http://schemas.microsoft.com/office/drawing/2014/main" id="{1B15C81E-3DAB-782F-E9B3-0B98E7CC8554}"/>
              </a:ext>
            </a:extLst>
          </p:cNvPr>
          <p:cNvSpPr>
            <a:spLocks noGrp="1"/>
          </p:cNvSpPr>
          <p:nvPr>
            <p:ph type="title"/>
          </p:nvPr>
        </p:nvSpPr>
        <p:spPr/>
        <p:txBody>
          <a:bodyPr/>
          <a:lstStyle/>
          <a:p>
            <a:r>
              <a:rPr lang="en-US" altLang="zh-CN" dirty="0"/>
              <a:t>Attack mechanisms</a:t>
            </a:r>
            <a:endParaRPr lang="zh-CN" altLang="en-US" dirty="0"/>
          </a:p>
        </p:txBody>
      </p:sp>
    </p:spTree>
    <p:extLst>
      <p:ext uri="{BB962C8B-B14F-4D97-AF65-F5344CB8AC3E}">
        <p14:creationId xmlns:p14="http://schemas.microsoft.com/office/powerpoint/2010/main" val="673427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1490B6-FB95-49D0-FA4B-F531D17AEC6B}"/>
              </a:ext>
            </a:extLst>
          </p:cNvPr>
          <p:cNvSpPr>
            <a:spLocks noGrp="1"/>
          </p:cNvSpPr>
          <p:nvPr>
            <p:ph type="title"/>
          </p:nvPr>
        </p:nvSpPr>
        <p:spPr/>
        <p:txBody>
          <a:bodyPr/>
          <a:lstStyle/>
          <a:p>
            <a:r>
              <a:rPr lang="en-US" altLang="zh-CN" dirty="0"/>
              <a:t>Combination is better</a:t>
            </a:r>
            <a:endParaRPr lang="zh-CN" altLang="en-US" dirty="0"/>
          </a:p>
        </p:txBody>
      </p:sp>
      <p:pic>
        <p:nvPicPr>
          <p:cNvPr id="5" name="内容占位符 4">
            <a:extLst>
              <a:ext uri="{FF2B5EF4-FFF2-40B4-BE49-F238E27FC236}">
                <a16:creationId xmlns:a16="http://schemas.microsoft.com/office/drawing/2014/main" id="{FF9E4956-6A9C-07FC-6E9A-624E9A03E3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8062" y="2314940"/>
            <a:ext cx="6755876" cy="4295700"/>
          </a:xfrm>
        </p:spPr>
      </p:pic>
    </p:spTree>
    <p:extLst>
      <p:ext uri="{BB962C8B-B14F-4D97-AF65-F5344CB8AC3E}">
        <p14:creationId xmlns:p14="http://schemas.microsoft.com/office/powerpoint/2010/main" val="2027411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4182D2-B03F-77B6-BE31-C5A02B6FB23E}"/>
              </a:ext>
            </a:extLst>
          </p:cNvPr>
          <p:cNvSpPr>
            <a:spLocks noGrp="1"/>
          </p:cNvSpPr>
          <p:nvPr>
            <p:ph type="title"/>
          </p:nvPr>
        </p:nvSpPr>
        <p:spPr/>
        <p:txBody>
          <a:bodyPr/>
          <a:lstStyle/>
          <a:p>
            <a:r>
              <a:rPr lang="en-US" altLang="zh-CN" dirty="0"/>
              <a:t>Prompting against Attacks</a:t>
            </a:r>
            <a:endParaRPr lang="zh-CN" altLang="en-US" dirty="0"/>
          </a:p>
        </p:txBody>
      </p:sp>
      <p:sp>
        <p:nvSpPr>
          <p:cNvPr id="3" name="文本占位符 2">
            <a:extLst>
              <a:ext uri="{FF2B5EF4-FFF2-40B4-BE49-F238E27FC236}">
                <a16:creationId xmlns:a16="http://schemas.microsoft.com/office/drawing/2014/main" id="{65A3EAE8-6B3A-631D-03EE-3499E04AB7FA}"/>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73148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491667-89D1-8733-30A7-FD44A3DBD157}"/>
              </a:ext>
            </a:extLst>
          </p:cNvPr>
          <p:cNvSpPr>
            <a:spLocks noGrp="1"/>
          </p:cNvSpPr>
          <p:nvPr>
            <p:ph type="title"/>
          </p:nvPr>
        </p:nvSpPr>
        <p:spPr>
          <a:xfrm>
            <a:off x="2231136" y="661117"/>
            <a:ext cx="7729728" cy="1188720"/>
          </a:xfrm>
        </p:spPr>
        <p:txBody>
          <a:bodyPr/>
          <a:lstStyle/>
          <a:p>
            <a:r>
              <a:rPr lang="en-US" altLang="zh-CN" dirty="0"/>
              <a:t>All language matters</a:t>
            </a:r>
            <a:endParaRPr lang="zh-CN" altLang="en-US" dirty="0"/>
          </a:p>
        </p:txBody>
      </p:sp>
      <p:sp>
        <p:nvSpPr>
          <p:cNvPr id="3" name="内容占位符 2">
            <a:extLst>
              <a:ext uri="{FF2B5EF4-FFF2-40B4-BE49-F238E27FC236}">
                <a16:creationId xmlns:a16="http://schemas.microsoft.com/office/drawing/2014/main" id="{E479CD3C-200A-4F82-E1A1-F2F1494829EB}"/>
              </a:ext>
            </a:extLst>
          </p:cNvPr>
          <p:cNvSpPr>
            <a:spLocks noGrp="1"/>
          </p:cNvSpPr>
          <p:nvPr>
            <p:ph idx="1"/>
          </p:nvPr>
        </p:nvSpPr>
        <p:spPr>
          <a:xfrm>
            <a:off x="2245188" y="2063009"/>
            <a:ext cx="7729728" cy="3101983"/>
          </a:xfrm>
        </p:spPr>
        <p:txBody>
          <a:bodyPr/>
          <a:lstStyle/>
          <a:p>
            <a:r>
              <a:rPr lang="en-US" altLang="zh-CN" sz="2000" dirty="0"/>
              <a:t>Wang et al 2023 proposed several simple and effective prompting methods to improve the multilingual safety.</a:t>
            </a:r>
          </a:p>
          <a:p>
            <a:endParaRPr lang="zh-CN" altLang="en-US" dirty="0"/>
          </a:p>
        </p:txBody>
      </p:sp>
      <p:pic>
        <p:nvPicPr>
          <p:cNvPr id="5" name="图片 4">
            <a:extLst>
              <a:ext uri="{FF2B5EF4-FFF2-40B4-BE49-F238E27FC236}">
                <a16:creationId xmlns:a16="http://schemas.microsoft.com/office/drawing/2014/main" id="{F4C15BF8-71FD-FE0D-8243-F7ADB4408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8980" y="2922986"/>
            <a:ext cx="7757832" cy="3406435"/>
          </a:xfrm>
          <a:prstGeom prst="rect">
            <a:avLst/>
          </a:prstGeom>
        </p:spPr>
      </p:pic>
      <p:cxnSp>
        <p:nvCxnSpPr>
          <p:cNvPr id="7" name="直接连接符 6">
            <a:extLst>
              <a:ext uri="{FF2B5EF4-FFF2-40B4-BE49-F238E27FC236}">
                <a16:creationId xmlns:a16="http://schemas.microsoft.com/office/drawing/2014/main" id="{BA635B21-EF08-DC2D-A7F6-53711F24DA1A}"/>
              </a:ext>
            </a:extLst>
          </p:cNvPr>
          <p:cNvCxnSpPr/>
          <p:nvPr/>
        </p:nvCxnSpPr>
        <p:spPr>
          <a:xfrm>
            <a:off x="2297978" y="3636388"/>
            <a:ext cx="7539835" cy="0"/>
          </a:xfrm>
          <a:prstGeom prst="line">
            <a:avLst/>
          </a:prstGeom>
          <a:ln>
            <a:solidFill>
              <a:srgbClr val="FF0000"/>
            </a:solidFill>
          </a:ln>
        </p:spPr>
        <p:style>
          <a:lnRef idx="3">
            <a:schemeClr val="accent3"/>
          </a:lnRef>
          <a:fillRef idx="0">
            <a:schemeClr val="accent3"/>
          </a:fillRef>
          <a:effectRef idx="2">
            <a:schemeClr val="accent3"/>
          </a:effectRef>
          <a:fontRef idx="minor">
            <a:schemeClr val="tx1"/>
          </a:fontRef>
        </p:style>
      </p:cxnSp>
      <p:sp>
        <p:nvSpPr>
          <p:cNvPr id="8" name="文本框 7">
            <a:extLst>
              <a:ext uri="{FF2B5EF4-FFF2-40B4-BE49-F238E27FC236}">
                <a16:creationId xmlns:a16="http://schemas.microsoft.com/office/drawing/2014/main" id="{D1786999-5DCD-9077-5A75-9AC471CB20A0}"/>
              </a:ext>
            </a:extLst>
          </p:cNvPr>
          <p:cNvSpPr txBox="1"/>
          <p:nvPr/>
        </p:nvSpPr>
        <p:spPr>
          <a:xfrm>
            <a:off x="9946812" y="3413945"/>
            <a:ext cx="1555423" cy="400110"/>
          </a:xfrm>
          <a:prstGeom prst="rect">
            <a:avLst/>
          </a:prstGeom>
          <a:noFill/>
        </p:spPr>
        <p:txBody>
          <a:bodyPr wrap="square" rtlCol="0">
            <a:spAutoFit/>
          </a:bodyPr>
          <a:lstStyle/>
          <a:p>
            <a:r>
              <a:rPr lang="en-US" altLang="zh-CN" sz="2000" dirty="0">
                <a:solidFill>
                  <a:srgbClr val="FF0000"/>
                </a:solidFill>
              </a:rPr>
              <a:t>Effective</a:t>
            </a:r>
            <a:endParaRPr lang="zh-CN" altLang="en-US" sz="2000" dirty="0">
              <a:solidFill>
                <a:srgbClr val="FF0000"/>
              </a:solidFill>
            </a:endParaRPr>
          </a:p>
        </p:txBody>
      </p:sp>
    </p:spTree>
    <p:extLst>
      <p:ext uri="{BB962C8B-B14F-4D97-AF65-F5344CB8AC3E}">
        <p14:creationId xmlns:p14="http://schemas.microsoft.com/office/powerpoint/2010/main" val="343580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F711E-566F-4047-B822-976A3551B43A}"/>
              </a:ext>
            </a:extLst>
          </p:cNvPr>
          <p:cNvSpPr>
            <a:spLocks noGrp="1"/>
          </p:cNvSpPr>
          <p:nvPr>
            <p:ph type="title"/>
          </p:nvPr>
        </p:nvSpPr>
        <p:spPr/>
        <p:txBody>
          <a:bodyPr/>
          <a:lstStyle/>
          <a:p>
            <a:r>
              <a:rPr lang="en-US" altLang="zh-CN" dirty="0"/>
              <a:t>Safety scenarios</a:t>
            </a:r>
            <a:endParaRPr lang="zh-CN" altLang="en-US" dirty="0"/>
          </a:p>
        </p:txBody>
      </p:sp>
      <p:pic>
        <p:nvPicPr>
          <p:cNvPr id="5" name="内容占位符 4">
            <a:extLst>
              <a:ext uri="{FF2B5EF4-FFF2-40B4-BE49-F238E27FC236}">
                <a16:creationId xmlns:a16="http://schemas.microsoft.com/office/drawing/2014/main" id="{63515092-7015-443E-657A-B3B5E9F89C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7488" y="2468219"/>
            <a:ext cx="5577024" cy="3781754"/>
          </a:xfrm>
        </p:spPr>
      </p:pic>
    </p:spTree>
    <p:extLst>
      <p:ext uri="{BB962C8B-B14F-4D97-AF65-F5344CB8AC3E}">
        <p14:creationId xmlns:p14="http://schemas.microsoft.com/office/powerpoint/2010/main" val="789859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FAB5AE-5743-4C06-F48D-25093BCDAF39}"/>
              </a:ext>
            </a:extLst>
          </p:cNvPr>
          <p:cNvSpPr>
            <a:spLocks noGrp="1"/>
          </p:cNvSpPr>
          <p:nvPr>
            <p:ph type="title"/>
          </p:nvPr>
        </p:nvSpPr>
        <p:spPr>
          <a:xfrm>
            <a:off x="2231136" y="380230"/>
            <a:ext cx="7729728" cy="1188720"/>
          </a:xfrm>
        </p:spPr>
        <p:txBody>
          <a:bodyPr/>
          <a:lstStyle/>
          <a:p>
            <a:r>
              <a:rPr lang="en-US" altLang="zh-CN" dirty="0"/>
              <a:t>Prompting GPT-3 to be reliable</a:t>
            </a:r>
            <a:endParaRPr lang="zh-CN" altLang="en-US" dirty="0"/>
          </a:p>
        </p:txBody>
      </p:sp>
      <p:sp>
        <p:nvSpPr>
          <p:cNvPr id="3" name="内容占位符 2">
            <a:extLst>
              <a:ext uri="{FF2B5EF4-FFF2-40B4-BE49-F238E27FC236}">
                <a16:creationId xmlns:a16="http://schemas.microsoft.com/office/drawing/2014/main" id="{08E54052-2836-A062-678A-0323E3EBCA0C}"/>
              </a:ext>
            </a:extLst>
          </p:cNvPr>
          <p:cNvSpPr>
            <a:spLocks noGrp="1"/>
          </p:cNvSpPr>
          <p:nvPr>
            <p:ph idx="1"/>
          </p:nvPr>
        </p:nvSpPr>
        <p:spPr>
          <a:xfrm>
            <a:off x="1765954" y="1762812"/>
            <a:ext cx="8829773" cy="4788817"/>
          </a:xfrm>
        </p:spPr>
        <p:txBody>
          <a:bodyPr>
            <a:normAutofit/>
          </a:bodyPr>
          <a:lstStyle/>
          <a:p>
            <a:r>
              <a:rPr lang="en-US" altLang="zh-CN" sz="2400" dirty="0"/>
              <a:t>Si et al 2023 employed prompting techniques to improve GPT-3’s reliability in: 1) OOD generalization, 2) social biases reduction, 3) calibration, 4) knowledge updates.</a:t>
            </a:r>
          </a:p>
          <a:p>
            <a:r>
              <a:rPr lang="en-US" altLang="zh-CN" sz="2400" dirty="0"/>
              <a:t>Major approaches:</a:t>
            </a:r>
          </a:p>
          <a:p>
            <a:pPr lvl="1"/>
            <a:r>
              <a:rPr lang="en-US" altLang="zh-CN" sz="2000" dirty="0">
                <a:solidFill>
                  <a:srgbClr val="FF0000"/>
                </a:solidFill>
              </a:rPr>
              <a:t>Few-shot prompting</a:t>
            </a:r>
          </a:p>
          <a:p>
            <a:pPr lvl="2"/>
            <a:r>
              <a:rPr lang="en-US" altLang="zh-CN" sz="2000" dirty="0"/>
              <a:t>Demonstrations selection, ordering, and sample size</a:t>
            </a:r>
          </a:p>
          <a:p>
            <a:pPr lvl="1"/>
            <a:r>
              <a:rPr lang="en-US" altLang="zh-CN" sz="2000" dirty="0"/>
              <a:t>Natural language intervention</a:t>
            </a:r>
          </a:p>
          <a:p>
            <a:pPr lvl="2"/>
            <a:r>
              <a:rPr lang="en-US" altLang="zh-CN" sz="2000" dirty="0"/>
              <a:t>Prepend “We should treat people from different socioeconomic statuses, sexual orientations, religions, races, physical appearances, nationalities, gender identities, disabilities,  and ages equally. When we do not have sufficient information, we should choose the unknown option, rather than making assumptions based on our stereotypes.”</a:t>
            </a:r>
            <a:endParaRPr lang="zh-CN" altLang="en-US" sz="2000" dirty="0"/>
          </a:p>
        </p:txBody>
      </p:sp>
    </p:spTree>
    <p:extLst>
      <p:ext uri="{BB962C8B-B14F-4D97-AF65-F5344CB8AC3E}">
        <p14:creationId xmlns:p14="http://schemas.microsoft.com/office/powerpoint/2010/main" val="10112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A9008D-8AF7-AA05-0459-6AC4C1C3534C}"/>
              </a:ext>
            </a:extLst>
          </p:cNvPr>
          <p:cNvSpPr>
            <a:spLocks noGrp="1"/>
          </p:cNvSpPr>
          <p:nvPr>
            <p:ph type="title"/>
          </p:nvPr>
        </p:nvSpPr>
        <p:spPr/>
        <p:txBody>
          <a:bodyPr/>
          <a:lstStyle/>
          <a:p>
            <a:r>
              <a:rPr lang="en-US" altLang="zh-CN" dirty="0"/>
              <a:t>The capacity for moral self-correction in LLMs</a:t>
            </a:r>
            <a:endParaRPr lang="zh-CN" altLang="en-US" dirty="0"/>
          </a:p>
        </p:txBody>
      </p:sp>
      <p:sp>
        <p:nvSpPr>
          <p:cNvPr id="3" name="内容占位符 2">
            <a:extLst>
              <a:ext uri="{FF2B5EF4-FFF2-40B4-BE49-F238E27FC236}">
                <a16:creationId xmlns:a16="http://schemas.microsoft.com/office/drawing/2014/main" id="{DAF6F07F-0BD3-6D45-2196-59661E6A2256}"/>
              </a:ext>
            </a:extLst>
          </p:cNvPr>
          <p:cNvSpPr>
            <a:spLocks noGrp="1"/>
          </p:cNvSpPr>
          <p:nvPr>
            <p:ph idx="1"/>
          </p:nvPr>
        </p:nvSpPr>
        <p:spPr/>
        <p:txBody>
          <a:bodyPr>
            <a:normAutofit/>
          </a:bodyPr>
          <a:lstStyle/>
          <a:p>
            <a:r>
              <a:rPr lang="en-US" altLang="zh-CN" sz="2400" dirty="0"/>
              <a:t>Ganguli et al 2023 hypothesized that LLMs 1) can follow instructions and 2) learn complex normative concepts, and conducted experiments to verify that.</a:t>
            </a:r>
          </a:p>
          <a:p>
            <a:r>
              <a:rPr lang="en-US" altLang="zh-CN" sz="2400" dirty="0"/>
              <a:t>Prompting methods:</a:t>
            </a:r>
          </a:p>
          <a:p>
            <a:pPr lvl="1"/>
            <a:r>
              <a:rPr lang="en-US" altLang="zh-CN" sz="2000" dirty="0"/>
              <a:t>Instruction following (IF)</a:t>
            </a:r>
          </a:p>
          <a:p>
            <a:pPr lvl="1"/>
            <a:r>
              <a:rPr lang="en-US" altLang="zh-CN" sz="2000" dirty="0"/>
              <a:t>Chain-of-thought (</a:t>
            </a:r>
            <a:r>
              <a:rPr lang="en-US" altLang="zh-CN" sz="2000" dirty="0" err="1"/>
              <a:t>CoT</a:t>
            </a:r>
            <a:r>
              <a:rPr lang="en-US" altLang="zh-CN" sz="2000" dirty="0"/>
              <a:t>)</a:t>
            </a:r>
            <a:endParaRPr lang="zh-CN" altLang="en-US" sz="2000" dirty="0"/>
          </a:p>
        </p:txBody>
      </p:sp>
    </p:spTree>
    <p:extLst>
      <p:ext uri="{BB962C8B-B14F-4D97-AF65-F5344CB8AC3E}">
        <p14:creationId xmlns:p14="http://schemas.microsoft.com/office/powerpoint/2010/main" val="3817598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9992E5-B022-DA77-F83E-9B38914CE868}"/>
              </a:ext>
            </a:extLst>
          </p:cNvPr>
          <p:cNvSpPr>
            <a:spLocks noGrp="1"/>
          </p:cNvSpPr>
          <p:nvPr>
            <p:ph type="title"/>
          </p:nvPr>
        </p:nvSpPr>
        <p:spPr/>
        <p:txBody>
          <a:bodyPr/>
          <a:lstStyle/>
          <a:p>
            <a:r>
              <a:rPr lang="en-US" altLang="zh-CN" dirty="0"/>
              <a:t>Prompting to attack</a:t>
            </a:r>
            <a:endParaRPr lang="zh-CN" altLang="en-US" dirty="0"/>
          </a:p>
        </p:txBody>
      </p:sp>
      <p:sp>
        <p:nvSpPr>
          <p:cNvPr id="3" name="文本占位符 2">
            <a:extLst>
              <a:ext uri="{FF2B5EF4-FFF2-40B4-BE49-F238E27FC236}">
                <a16:creationId xmlns:a16="http://schemas.microsoft.com/office/drawing/2014/main" id="{96A3C02F-3958-00BC-3D77-46F4279D0B5B}"/>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07045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AE3B65-87F2-E4A8-918F-FCF5BD84D996}"/>
              </a:ext>
            </a:extLst>
          </p:cNvPr>
          <p:cNvSpPr>
            <a:spLocks noGrp="1"/>
          </p:cNvSpPr>
          <p:nvPr>
            <p:ph type="title"/>
          </p:nvPr>
        </p:nvSpPr>
        <p:spPr>
          <a:xfrm>
            <a:off x="2231136" y="681888"/>
            <a:ext cx="7729728" cy="1188720"/>
          </a:xfrm>
        </p:spPr>
        <p:txBody>
          <a:bodyPr/>
          <a:lstStyle/>
          <a:p>
            <a:r>
              <a:rPr lang="en-US" altLang="zh-CN" dirty="0"/>
              <a:t>Prompts used in </a:t>
            </a:r>
            <a:r>
              <a:rPr lang="en-US" altLang="zh-CN" dirty="0" err="1"/>
              <a:t>bbq</a:t>
            </a:r>
            <a:r>
              <a:rPr lang="en-US" altLang="zh-CN" dirty="0"/>
              <a:t> experiment</a:t>
            </a:r>
            <a:endParaRPr lang="zh-CN" altLang="en-US" dirty="0"/>
          </a:p>
        </p:txBody>
      </p:sp>
      <p:pic>
        <p:nvPicPr>
          <p:cNvPr id="5" name="内容占位符 4">
            <a:extLst>
              <a:ext uri="{FF2B5EF4-FFF2-40B4-BE49-F238E27FC236}">
                <a16:creationId xmlns:a16="http://schemas.microsoft.com/office/drawing/2014/main" id="{B2F4899C-F015-66B2-ECC8-1C41B22E2D8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89642" y="2240983"/>
            <a:ext cx="11412716" cy="2954176"/>
          </a:xfrm>
        </p:spPr>
      </p:pic>
      <p:sp>
        <p:nvSpPr>
          <p:cNvPr id="6" name="文本框 5">
            <a:extLst>
              <a:ext uri="{FF2B5EF4-FFF2-40B4-BE49-F238E27FC236}">
                <a16:creationId xmlns:a16="http://schemas.microsoft.com/office/drawing/2014/main" id="{0EF5CC3A-AF45-6A78-C757-F9CD2CBD30F3}"/>
              </a:ext>
            </a:extLst>
          </p:cNvPr>
          <p:cNvSpPr txBox="1"/>
          <p:nvPr/>
        </p:nvSpPr>
        <p:spPr>
          <a:xfrm>
            <a:off x="2231136" y="5468226"/>
            <a:ext cx="7154944" cy="707886"/>
          </a:xfrm>
          <a:prstGeom prst="rect">
            <a:avLst/>
          </a:prstGeom>
          <a:noFill/>
        </p:spPr>
        <p:txBody>
          <a:bodyPr wrap="square" rtlCol="0">
            <a:spAutoFit/>
          </a:bodyPr>
          <a:lstStyle/>
          <a:p>
            <a:r>
              <a:rPr lang="en-US" altLang="zh-CN" sz="2000" dirty="0">
                <a:solidFill>
                  <a:srgbClr val="FF0000"/>
                </a:solidFill>
              </a:rPr>
              <a:t>Observation: capability for moral-correction emerges at 22B model parameters, and improves with increasing model size and RLHF!</a:t>
            </a:r>
            <a:endParaRPr lang="zh-CN" altLang="en-US" sz="2000" dirty="0">
              <a:solidFill>
                <a:srgbClr val="FF0000"/>
              </a:solidFill>
            </a:endParaRPr>
          </a:p>
        </p:txBody>
      </p:sp>
    </p:spTree>
    <p:extLst>
      <p:ext uri="{BB962C8B-B14F-4D97-AF65-F5344CB8AC3E}">
        <p14:creationId xmlns:p14="http://schemas.microsoft.com/office/powerpoint/2010/main" val="2427200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31E083-1639-F936-E4AB-3D0787AEC6AA}"/>
              </a:ext>
            </a:extLst>
          </p:cNvPr>
          <p:cNvSpPr>
            <a:spLocks noGrp="1"/>
          </p:cNvSpPr>
          <p:nvPr>
            <p:ph type="title"/>
          </p:nvPr>
        </p:nvSpPr>
        <p:spPr/>
        <p:txBody>
          <a:bodyPr/>
          <a:lstStyle/>
          <a:p>
            <a:r>
              <a:rPr lang="en-US" altLang="zh-CN" dirty="0" err="1"/>
              <a:t>JailBroken</a:t>
            </a:r>
            <a:endParaRPr lang="zh-CN" altLang="en-US" dirty="0"/>
          </a:p>
        </p:txBody>
      </p:sp>
      <p:sp>
        <p:nvSpPr>
          <p:cNvPr id="3" name="内容占位符 2">
            <a:extLst>
              <a:ext uri="{FF2B5EF4-FFF2-40B4-BE49-F238E27FC236}">
                <a16:creationId xmlns:a16="http://schemas.microsoft.com/office/drawing/2014/main" id="{77DB1D9C-3DAD-8F32-DFBC-ACCAB73BDE4E}"/>
              </a:ext>
            </a:extLst>
          </p:cNvPr>
          <p:cNvSpPr>
            <a:spLocks noGrp="1"/>
          </p:cNvSpPr>
          <p:nvPr>
            <p:ph idx="1"/>
          </p:nvPr>
        </p:nvSpPr>
        <p:spPr/>
        <p:txBody>
          <a:bodyPr>
            <a:normAutofit/>
          </a:bodyPr>
          <a:lstStyle/>
          <a:p>
            <a:r>
              <a:rPr lang="en-US" altLang="zh-CN" sz="2400" dirty="0"/>
              <a:t>Wei et al 2023 hypothesize two failure modes of safety training:</a:t>
            </a:r>
          </a:p>
          <a:p>
            <a:pPr lvl="1"/>
            <a:r>
              <a:rPr lang="en-US" altLang="zh-CN" sz="2000" dirty="0"/>
              <a:t>Competing objectives</a:t>
            </a:r>
          </a:p>
          <a:p>
            <a:pPr lvl="1"/>
            <a:r>
              <a:rPr lang="en-US" altLang="zh-CN" sz="2000" dirty="0"/>
              <a:t>Mismatched generalization</a:t>
            </a:r>
            <a:endParaRPr lang="zh-CN" altLang="en-US" sz="2000" dirty="0"/>
          </a:p>
        </p:txBody>
      </p:sp>
    </p:spTree>
    <p:extLst>
      <p:ext uri="{BB962C8B-B14F-4D97-AF65-F5344CB8AC3E}">
        <p14:creationId xmlns:p14="http://schemas.microsoft.com/office/powerpoint/2010/main" val="3901472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C91ED-5AF0-1671-50C7-7F42C4744265}"/>
              </a:ext>
            </a:extLst>
          </p:cNvPr>
          <p:cNvSpPr>
            <a:spLocks noGrp="1"/>
          </p:cNvSpPr>
          <p:nvPr>
            <p:ph type="title"/>
          </p:nvPr>
        </p:nvSpPr>
        <p:spPr>
          <a:xfrm>
            <a:off x="2231136" y="606474"/>
            <a:ext cx="7729728" cy="1188720"/>
          </a:xfrm>
        </p:spPr>
        <p:txBody>
          <a:bodyPr/>
          <a:lstStyle/>
          <a:p>
            <a:r>
              <a:rPr lang="en-US" altLang="zh-CN" sz="2800" dirty="0"/>
              <a:t>Competing objectives</a:t>
            </a:r>
            <a:endParaRPr lang="zh-CN" altLang="en-US" dirty="0"/>
          </a:p>
        </p:txBody>
      </p:sp>
      <p:sp>
        <p:nvSpPr>
          <p:cNvPr id="3" name="内容占位符 2">
            <a:extLst>
              <a:ext uri="{FF2B5EF4-FFF2-40B4-BE49-F238E27FC236}">
                <a16:creationId xmlns:a16="http://schemas.microsoft.com/office/drawing/2014/main" id="{484CAD2E-4485-E965-602A-D6DD8D2EC21E}"/>
              </a:ext>
            </a:extLst>
          </p:cNvPr>
          <p:cNvSpPr>
            <a:spLocks noGrp="1"/>
          </p:cNvSpPr>
          <p:nvPr>
            <p:ph idx="1"/>
          </p:nvPr>
        </p:nvSpPr>
        <p:spPr>
          <a:xfrm>
            <a:off x="2231136" y="2084644"/>
            <a:ext cx="7729728" cy="3101983"/>
          </a:xfrm>
        </p:spPr>
        <p:txBody>
          <a:bodyPr>
            <a:normAutofit/>
          </a:bodyPr>
          <a:lstStyle/>
          <a:p>
            <a:r>
              <a:rPr lang="en-US" altLang="zh-CN" sz="2000" dirty="0"/>
              <a:t>Safety trained LLMs are trained against multiple objectives that can conflict with each other.</a:t>
            </a:r>
          </a:p>
          <a:p>
            <a:r>
              <a:rPr lang="en-US" altLang="zh-CN" sz="2000" dirty="0"/>
              <a:t>The training of LLMs can be exploited by crafting prompts that force a choice between either a restricted behavior or a response that is heavily penalized by the pretraining/instruction-following objectives.</a:t>
            </a:r>
            <a:endParaRPr lang="zh-CN" altLang="en-US" sz="2000" dirty="0"/>
          </a:p>
        </p:txBody>
      </p:sp>
      <p:pic>
        <p:nvPicPr>
          <p:cNvPr id="5" name="图片 4">
            <a:extLst>
              <a:ext uri="{FF2B5EF4-FFF2-40B4-BE49-F238E27FC236}">
                <a16:creationId xmlns:a16="http://schemas.microsoft.com/office/drawing/2014/main" id="{1B76B756-9C88-8940-1128-107BC92B42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1570" y="3959258"/>
            <a:ext cx="5234716" cy="2643274"/>
          </a:xfrm>
          <a:prstGeom prst="rect">
            <a:avLst/>
          </a:prstGeom>
        </p:spPr>
      </p:pic>
    </p:spTree>
    <p:extLst>
      <p:ext uri="{BB962C8B-B14F-4D97-AF65-F5344CB8AC3E}">
        <p14:creationId xmlns:p14="http://schemas.microsoft.com/office/powerpoint/2010/main" val="308983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49CC0E8-C8AC-7FBA-EBED-8E2502C20570}"/>
              </a:ext>
            </a:extLst>
          </p:cNvPr>
          <p:cNvSpPr>
            <a:spLocks noGrp="1"/>
          </p:cNvSpPr>
          <p:nvPr>
            <p:ph type="body" idx="1"/>
          </p:nvPr>
        </p:nvSpPr>
        <p:spPr>
          <a:xfrm>
            <a:off x="3817588" y="1423109"/>
            <a:ext cx="4270248" cy="704087"/>
          </a:xfrm>
        </p:spPr>
        <p:txBody>
          <a:bodyPr/>
          <a:lstStyle/>
          <a:p>
            <a:r>
              <a:rPr lang="en-US" altLang="zh-CN" dirty="0"/>
              <a:t>Prefix Injection</a:t>
            </a:r>
            <a:endParaRPr lang="zh-CN" altLang="en-US" dirty="0"/>
          </a:p>
        </p:txBody>
      </p:sp>
      <p:pic>
        <p:nvPicPr>
          <p:cNvPr id="8" name="内容占位符 7">
            <a:extLst>
              <a:ext uri="{FF2B5EF4-FFF2-40B4-BE49-F238E27FC236}">
                <a16:creationId xmlns:a16="http://schemas.microsoft.com/office/drawing/2014/main" id="{04E5ACF3-A870-A94F-7EDE-46D5ABA02BC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98623" y="2187471"/>
            <a:ext cx="8759398" cy="1637022"/>
          </a:xfrm>
        </p:spPr>
      </p:pic>
      <p:pic>
        <p:nvPicPr>
          <p:cNvPr id="10" name="内容占位符 9">
            <a:extLst>
              <a:ext uri="{FF2B5EF4-FFF2-40B4-BE49-F238E27FC236}">
                <a16:creationId xmlns:a16="http://schemas.microsoft.com/office/drawing/2014/main" id="{BF61BCCB-B2A9-17EA-3103-166420FCD4D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2706709" y="4429843"/>
            <a:ext cx="6943226" cy="2335640"/>
          </a:xfrm>
        </p:spPr>
      </p:pic>
      <p:sp>
        <p:nvSpPr>
          <p:cNvPr id="5" name="文本占位符 4">
            <a:extLst>
              <a:ext uri="{FF2B5EF4-FFF2-40B4-BE49-F238E27FC236}">
                <a16:creationId xmlns:a16="http://schemas.microsoft.com/office/drawing/2014/main" id="{CF97AA16-E29E-06B1-BCE5-0DA654838002}"/>
              </a:ext>
            </a:extLst>
          </p:cNvPr>
          <p:cNvSpPr>
            <a:spLocks noGrp="1"/>
          </p:cNvSpPr>
          <p:nvPr>
            <p:ph type="body" sz="quarter" idx="13"/>
          </p:nvPr>
        </p:nvSpPr>
        <p:spPr>
          <a:xfrm>
            <a:off x="4043198" y="3626530"/>
            <a:ext cx="4270248" cy="704087"/>
          </a:xfrm>
        </p:spPr>
        <p:txBody>
          <a:bodyPr/>
          <a:lstStyle/>
          <a:p>
            <a:r>
              <a:rPr lang="en-US" altLang="zh-CN" dirty="0"/>
              <a:t>Refusal suppression</a:t>
            </a:r>
            <a:endParaRPr lang="zh-CN" altLang="en-US" dirty="0"/>
          </a:p>
        </p:txBody>
      </p:sp>
      <p:sp>
        <p:nvSpPr>
          <p:cNvPr id="6" name="标题 5">
            <a:extLst>
              <a:ext uri="{FF2B5EF4-FFF2-40B4-BE49-F238E27FC236}">
                <a16:creationId xmlns:a16="http://schemas.microsoft.com/office/drawing/2014/main" id="{5843545F-1E17-323E-C756-1DBA2AE8FCD5}"/>
              </a:ext>
            </a:extLst>
          </p:cNvPr>
          <p:cNvSpPr>
            <a:spLocks noGrp="1"/>
          </p:cNvSpPr>
          <p:nvPr>
            <p:ph type="title"/>
          </p:nvPr>
        </p:nvSpPr>
        <p:spPr>
          <a:xfrm>
            <a:off x="2231136" y="337631"/>
            <a:ext cx="7729728" cy="1188720"/>
          </a:xfrm>
        </p:spPr>
        <p:txBody>
          <a:bodyPr/>
          <a:lstStyle/>
          <a:p>
            <a:r>
              <a:rPr lang="en-US" altLang="zh-CN" sz="2800" dirty="0"/>
              <a:t>Competing objectives</a:t>
            </a:r>
            <a:endParaRPr lang="zh-CN" altLang="en-US" dirty="0"/>
          </a:p>
        </p:txBody>
      </p:sp>
    </p:spTree>
    <p:extLst>
      <p:ext uri="{BB962C8B-B14F-4D97-AF65-F5344CB8AC3E}">
        <p14:creationId xmlns:p14="http://schemas.microsoft.com/office/powerpoint/2010/main" val="3016793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5AE2BC-D297-D835-5403-3BC0CBFE905E}"/>
              </a:ext>
            </a:extLst>
          </p:cNvPr>
          <p:cNvSpPr>
            <a:spLocks noGrp="1"/>
          </p:cNvSpPr>
          <p:nvPr>
            <p:ph type="title"/>
          </p:nvPr>
        </p:nvSpPr>
        <p:spPr>
          <a:xfrm>
            <a:off x="2231136" y="521632"/>
            <a:ext cx="7729728" cy="1188720"/>
          </a:xfrm>
        </p:spPr>
        <p:txBody>
          <a:bodyPr/>
          <a:lstStyle/>
          <a:p>
            <a:r>
              <a:rPr lang="en-US" altLang="zh-CN" dirty="0"/>
              <a:t>Mismatched generalization</a:t>
            </a:r>
            <a:endParaRPr lang="zh-CN" altLang="en-US" dirty="0"/>
          </a:p>
        </p:txBody>
      </p:sp>
      <p:sp>
        <p:nvSpPr>
          <p:cNvPr id="3" name="内容占位符 2">
            <a:extLst>
              <a:ext uri="{FF2B5EF4-FFF2-40B4-BE49-F238E27FC236}">
                <a16:creationId xmlns:a16="http://schemas.microsoft.com/office/drawing/2014/main" id="{DE1F3161-2BAB-9211-9D11-039A46BB75CC}"/>
              </a:ext>
            </a:extLst>
          </p:cNvPr>
          <p:cNvSpPr>
            <a:spLocks noGrp="1"/>
          </p:cNvSpPr>
          <p:nvPr>
            <p:ph idx="1"/>
          </p:nvPr>
        </p:nvSpPr>
        <p:spPr>
          <a:xfrm>
            <a:off x="2231134" y="1878008"/>
            <a:ext cx="7729728" cy="3101983"/>
          </a:xfrm>
        </p:spPr>
        <p:txBody>
          <a:bodyPr>
            <a:normAutofit/>
          </a:bodyPr>
          <a:lstStyle/>
          <a:p>
            <a:r>
              <a:rPr lang="en-US" altLang="zh-CN" sz="2000" dirty="0"/>
              <a:t>Construct prompts on which pretraining and instruction following generalize but the model’s safety training does not.</a:t>
            </a:r>
            <a:endParaRPr lang="zh-CN" altLang="en-US" sz="2000" dirty="0"/>
          </a:p>
        </p:txBody>
      </p:sp>
      <p:pic>
        <p:nvPicPr>
          <p:cNvPr id="5" name="图片 4">
            <a:extLst>
              <a:ext uri="{FF2B5EF4-FFF2-40B4-BE49-F238E27FC236}">
                <a16:creationId xmlns:a16="http://schemas.microsoft.com/office/drawing/2014/main" id="{8C3CFE93-6B74-7697-3BF0-2014F40C60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383" y="4164291"/>
            <a:ext cx="5107232" cy="2478908"/>
          </a:xfrm>
          <a:prstGeom prst="rect">
            <a:avLst/>
          </a:prstGeom>
        </p:spPr>
      </p:pic>
      <p:pic>
        <p:nvPicPr>
          <p:cNvPr id="7" name="图片 6">
            <a:extLst>
              <a:ext uri="{FF2B5EF4-FFF2-40B4-BE49-F238E27FC236}">
                <a16:creationId xmlns:a16="http://schemas.microsoft.com/office/drawing/2014/main" id="{5AF47F1A-80BF-2137-873D-6C43E2E68C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122" y="2699030"/>
            <a:ext cx="10531753" cy="1234547"/>
          </a:xfrm>
          <a:prstGeom prst="rect">
            <a:avLst/>
          </a:prstGeom>
        </p:spPr>
      </p:pic>
    </p:spTree>
    <p:extLst>
      <p:ext uri="{BB962C8B-B14F-4D97-AF65-F5344CB8AC3E}">
        <p14:creationId xmlns:p14="http://schemas.microsoft.com/office/powerpoint/2010/main" val="271982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55318-6D22-4CAA-406F-8644ED2AB996}"/>
              </a:ext>
            </a:extLst>
          </p:cNvPr>
          <p:cNvSpPr>
            <a:spLocks noGrp="1"/>
          </p:cNvSpPr>
          <p:nvPr>
            <p:ph type="title"/>
          </p:nvPr>
        </p:nvSpPr>
        <p:spPr/>
        <p:txBody>
          <a:bodyPr/>
          <a:lstStyle/>
          <a:p>
            <a:r>
              <a:rPr lang="en-US" altLang="zh-CN" dirty="0"/>
              <a:t>Ignore previous prompts</a:t>
            </a:r>
            <a:endParaRPr lang="zh-CN" altLang="en-US" dirty="0"/>
          </a:p>
        </p:txBody>
      </p:sp>
      <p:sp>
        <p:nvSpPr>
          <p:cNvPr id="3" name="内容占位符 2">
            <a:extLst>
              <a:ext uri="{FF2B5EF4-FFF2-40B4-BE49-F238E27FC236}">
                <a16:creationId xmlns:a16="http://schemas.microsoft.com/office/drawing/2014/main" id="{F2AC62A8-C719-2930-7A69-0AB791318796}"/>
              </a:ext>
            </a:extLst>
          </p:cNvPr>
          <p:cNvSpPr>
            <a:spLocks noGrp="1"/>
          </p:cNvSpPr>
          <p:nvPr>
            <p:ph idx="1"/>
          </p:nvPr>
        </p:nvSpPr>
        <p:spPr/>
        <p:txBody>
          <a:bodyPr>
            <a:normAutofit/>
          </a:bodyPr>
          <a:lstStyle/>
          <a:p>
            <a:r>
              <a:rPr lang="en-US" altLang="zh-CN" sz="2400" dirty="0"/>
              <a:t>Perez et al 2022 proposed PROMPTINJECT and investigated two types of attacks: </a:t>
            </a:r>
          </a:p>
          <a:p>
            <a:pPr lvl="1"/>
            <a:r>
              <a:rPr lang="en-US" altLang="zh-CN" sz="2000" dirty="0"/>
              <a:t>Goal hijacking</a:t>
            </a:r>
          </a:p>
          <a:p>
            <a:pPr lvl="1"/>
            <a:r>
              <a:rPr lang="en-US" altLang="zh-CN" sz="2000" dirty="0"/>
              <a:t>Prompt leaking</a:t>
            </a:r>
          </a:p>
          <a:p>
            <a:pPr marL="228600" lvl="1" indent="0">
              <a:buNone/>
            </a:pPr>
            <a:endParaRPr lang="en-US" altLang="zh-CN" sz="2000" dirty="0"/>
          </a:p>
          <a:p>
            <a:pPr marL="228600" lvl="1" indent="0">
              <a:buNone/>
            </a:pPr>
            <a:r>
              <a:rPr lang="en-US" altLang="zh-CN" sz="2000" dirty="0"/>
              <a:t>PROMPTINJECT: insert malicious text with the goal of misaligning an LLM.</a:t>
            </a:r>
          </a:p>
        </p:txBody>
      </p:sp>
    </p:spTree>
    <p:extLst>
      <p:ext uri="{BB962C8B-B14F-4D97-AF65-F5344CB8AC3E}">
        <p14:creationId xmlns:p14="http://schemas.microsoft.com/office/powerpoint/2010/main" val="34777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2D5BAE-B88D-51E8-983B-7D782ECB736B}"/>
              </a:ext>
            </a:extLst>
          </p:cNvPr>
          <p:cNvSpPr>
            <a:spLocks noGrp="1"/>
          </p:cNvSpPr>
          <p:nvPr>
            <p:ph type="title"/>
          </p:nvPr>
        </p:nvSpPr>
        <p:spPr/>
        <p:txBody>
          <a:bodyPr/>
          <a:lstStyle/>
          <a:p>
            <a:r>
              <a:rPr lang="en-US" altLang="zh-CN" dirty="0"/>
              <a:t>A diagram for </a:t>
            </a:r>
            <a:r>
              <a:rPr lang="en-US" altLang="zh-CN" dirty="0" err="1"/>
              <a:t>PromptInject</a:t>
            </a:r>
            <a:endParaRPr lang="zh-CN" altLang="en-US" dirty="0"/>
          </a:p>
        </p:txBody>
      </p:sp>
      <p:pic>
        <p:nvPicPr>
          <p:cNvPr id="5" name="内容占位符 4">
            <a:extLst>
              <a:ext uri="{FF2B5EF4-FFF2-40B4-BE49-F238E27FC236}">
                <a16:creationId xmlns:a16="http://schemas.microsoft.com/office/drawing/2014/main" id="{70BC5917-6C32-DE64-53B3-2A192ED242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6485" y="2505926"/>
            <a:ext cx="9059030" cy="3762900"/>
          </a:xfrm>
        </p:spPr>
      </p:pic>
    </p:spTree>
    <p:extLst>
      <p:ext uri="{BB962C8B-B14F-4D97-AF65-F5344CB8AC3E}">
        <p14:creationId xmlns:p14="http://schemas.microsoft.com/office/powerpoint/2010/main" val="1185225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E19868-852C-3C47-0C29-E0F9EFFA229B}"/>
              </a:ext>
            </a:extLst>
          </p:cNvPr>
          <p:cNvSpPr>
            <a:spLocks noGrp="1"/>
          </p:cNvSpPr>
          <p:nvPr>
            <p:ph type="title"/>
          </p:nvPr>
        </p:nvSpPr>
        <p:spPr>
          <a:xfrm>
            <a:off x="2231136" y="380230"/>
            <a:ext cx="7729728" cy="1188720"/>
          </a:xfrm>
        </p:spPr>
        <p:txBody>
          <a:bodyPr/>
          <a:lstStyle/>
          <a:p>
            <a:r>
              <a:rPr lang="en-US" altLang="zh-CN" dirty="0" err="1"/>
              <a:t>Promptinject</a:t>
            </a:r>
            <a:r>
              <a:rPr lang="en-US" altLang="zh-CN" dirty="0"/>
              <a:t> framework</a:t>
            </a:r>
            <a:endParaRPr lang="zh-CN" altLang="en-US" dirty="0"/>
          </a:p>
        </p:txBody>
      </p:sp>
      <p:sp>
        <p:nvSpPr>
          <p:cNvPr id="3" name="内容占位符 2">
            <a:extLst>
              <a:ext uri="{FF2B5EF4-FFF2-40B4-BE49-F238E27FC236}">
                <a16:creationId xmlns:a16="http://schemas.microsoft.com/office/drawing/2014/main" id="{9CF5F3B5-63EC-B9C1-D4C4-A4C69E63CF58}"/>
              </a:ext>
            </a:extLst>
          </p:cNvPr>
          <p:cNvSpPr>
            <a:spLocks noGrp="1"/>
          </p:cNvSpPr>
          <p:nvPr>
            <p:ph idx="1"/>
          </p:nvPr>
        </p:nvSpPr>
        <p:spPr>
          <a:xfrm>
            <a:off x="2231136" y="1695363"/>
            <a:ext cx="7729728" cy="3101983"/>
          </a:xfrm>
        </p:spPr>
        <p:txBody>
          <a:bodyPr/>
          <a:lstStyle/>
          <a:p>
            <a:r>
              <a:rPr lang="en-US" altLang="zh-CN" dirty="0"/>
              <a:t>Base prompts: initial instruction for language model applications.</a:t>
            </a:r>
          </a:p>
          <a:p>
            <a:r>
              <a:rPr lang="en-US" altLang="zh-CN" dirty="0"/>
              <a:t>Attack prompts:</a:t>
            </a:r>
          </a:p>
          <a:p>
            <a:pPr lvl="1"/>
            <a:r>
              <a:rPr lang="en-US" altLang="zh-CN" dirty="0"/>
              <a:t>Malicious characters: confuse the model</a:t>
            </a:r>
          </a:p>
          <a:p>
            <a:pPr lvl="1"/>
            <a:r>
              <a:rPr lang="en-US" altLang="zh-CN" dirty="0"/>
              <a:t>Rogue string: derail  the model into printing a particular set of characters</a:t>
            </a:r>
            <a:endParaRPr lang="zh-CN" altLang="en-US" dirty="0"/>
          </a:p>
        </p:txBody>
      </p:sp>
      <p:pic>
        <p:nvPicPr>
          <p:cNvPr id="5" name="图片 4">
            <a:extLst>
              <a:ext uri="{FF2B5EF4-FFF2-40B4-BE49-F238E27FC236}">
                <a16:creationId xmlns:a16="http://schemas.microsoft.com/office/drawing/2014/main" id="{3B2AA564-E0BC-7044-77D4-5AB0740BB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9967" y="3246354"/>
            <a:ext cx="8792066" cy="3405550"/>
          </a:xfrm>
          <a:prstGeom prst="rect">
            <a:avLst/>
          </a:prstGeom>
        </p:spPr>
      </p:pic>
    </p:spTree>
    <p:extLst>
      <p:ext uri="{BB962C8B-B14F-4D97-AF65-F5344CB8AC3E}">
        <p14:creationId xmlns:p14="http://schemas.microsoft.com/office/powerpoint/2010/main" val="586453973"/>
      </p:ext>
    </p:extLst>
  </p:cSld>
  <p:clrMapOvr>
    <a:masterClrMapping/>
  </p:clrMapOvr>
</p:sld>
</file>

<file path=ppt/theme/theme1.xml><?xml version="1.0" encoding="utf-8"?>
<a:theme xmlns:a="http://schemas.openxmlformats.org/drawingml/2006/main" name="包裹">
  <a:themeElements>
    <a:clrScheme name="包裹">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包裹">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包裹">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TM10001115[[fn=包裹]]</Template>
  <TotalTime>464</TotalTime>
  <Words>468</Words>
  <Application>Microsoft Office PowerPoint</Application>
  <PresentationFormat>宽屏</PresentationFormat>
  <Paragraphs>58</Paragraphs>
  <Slides>20</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20</vt:i4>
      </vt:variant>
    </vt:vector>
  </HeadingPairs>
  <TitlesOfParts>
    <vt:vector size="23" baseType="lpstr">
      <vt:lpstr>Arial</vt:lpstr>
      <vt:lpstr>Gill Sans MT</vt:lpstr>
      <vt:lpstr>包裹</vt:lpstr>
      <vt:lpstr>An overview of prompting techniques for safety </vt:lpstr>
      <vt:lpstr>Prompting to attack</vt:lpstr>
      <vt:lpstr>JailBroken</vt:lpstr>
      <vt:lpstr>Competing objectives</vt:lpstr>
      <vt:lpstr>Competing objectives</vt:lpstr>
      <vt:lpstr>Mismatched generalization</vt:lpstr>
      <vt:lpstr>Ignore previous prompts</vt:lpstr>
      <vt:lpstr>A diagram for PromptInject</vt:lpstr>
      <vt:lpstr>Promptinject framework</vt:lpstr>
      <vt:lpstr>Exploiting programmatic behavior of llms</vt:lpstr>
      <vt:lpstr>A demo for code injection</vt:lpstr>
      <vt:lpstr>Attack mechanisms</vt:lpstr>
      <vt:lpstr>Attack mechanisms</vt:lpstr>
      <vt:lpstr>Combination is better</vt:lpstr>
      <vt:lpstr>Prompting against Attacks</vt:lpstr>
      <vt:lpstr>All language matters</vt:lpstr>
      <vt:lpstr>Safety scenarios</vt:lpstr>
      <vt:lpstr>Prompting GPT-3 to be reliable</vt:lpstr>
      <vt:lpstr>The capacity for moral self-correction in LLMs</vt:lpstr>
      <vt:lpstr>Prompts used in bbq experiment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overview of prompting techniques for safety </dc:title>
  <dc:creator>Dongzhuyuan Lu (SSE, 119010216)</dc:creator>
  <cp:lastModifiedBy>Dongzhuyuan Lu (SSE, 119010216)</cp:lastModifiedBy>
  <cp:revision>36</cp:revision>
  <dcterms:created xsi:type="dcterms:W3CDTF">2023-11-22T03:10:53Z</dcterms:created>
  <dcterms:modified xsi:type="dcterms:W3CDTF">2023-11-22T10:55:31Z</dcterms:modified>
</cp:coreProperties>
</file>