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306" r:id="rId4"/>
    <p:sldId id="294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0" r:id="rId13"/>
    <p:sldId id="314" r:id="rId14"/>
    <p:sldId id="301" r:id="rId15"/>
    <p:sldId id="315" r:id="rId16"/>
    <p:sldId id="316" r:id="rId17"/>
    <p:sldId id="302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3683-ECC1-45E0-A4AA-98B7B6ABA5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E4D8-2A3F-4456-B79B-026817DD7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0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3E4D8-2A3F-4456-B79B-026817DD79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3E4D8-2A3F-4456-B79B-026817DD79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3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C1DDA2-91C3-4366-BC15-D1F90F03C099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DCCDF9-8822-4B00-AAC9-5C7BBE3FF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protect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3A7F-CA7A-66A7-285D-21EAEBA36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12" y="1600107"/>
            <a:ext cx="9885576" cy="16459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Self-contradictory hallucinations of </a:t>
            </a:r>
            <a:r>
              <a:rPr lang="en-US" altLang="zh-CN" dirty="0" err="1"/>
              <a:t>llms</a:t>
            </a:r>
            <a:r>
              <a:rPr lang="en-US" altLang="zh-CN" dirty="0"/>
              <a:t>: evaluation, detection &amp; mitigation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6FD6C-D48C-862B-5184-B5FC1C08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921" y="4293391"/>
            <a:ext cx="6801612" cy="1239894"/>
          </a:xfrm>
        </p:spPr>
        <p:txBody>
          <a:bodyPr/>
          <a:lstStyle/>
          <a:p>
            <a:pPr algn="r"/>
            <a:r>
              <a:rPr lang="en-US" altLang="zh-CN" dirty="0"/>
              <a:t>Dongzhuyuan Lu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DCA8F2-9D39-D06B-CF28-B850DE6427C9}"/>
              </a:ext>
            </a:extLst>
          </p:cNvPr>
          <p:cNvSpPr txBox="1"/>
          <p:nvPr/>
        </p:nvSpPr>
        <p:spPr>
          <a:xfrm>
            <a:off x="1707822" y="5241303"/>
            <a:ext cx="877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Niels </a:t>
            </a:r>
            <a:r>
              <a:rPr lang="en-US" altLang="zh-CN" dirty="0" err="1"/>
              <a:t>Mündler</a:t>
            </a:r>
            <a:r>
              <a:rPr lang="en-US" altLang="zh-CN" dirty="0"/>
              <a:t>, </a:t>
            </a:r>
            <a:r>
              <a:rPr lang="en-US" altLang="zh-CN" dirty="0" err="1"/>
              <a:t>Jingxuan</a:t>
            </a:r>
            <a:r>
              <a:rPr lang="en-US" altLang="zh-CN" dirty="0"/>
              <a:t> He, Slobodan Jenko, and Martin </a:t>
            </a:r>
            <a:r>
              <a:rPr lang="en-US" altLang="zh-CN" dirty="0" err="1"/>
              <a:t>Vechev</a:t>
            </a:r>
            <a:r>
              <a:rPr lang="en-US" altLang="zh-CN" dirty="0"/>
              <a:t>. Self-contradictory hallucinations of LLMs: Evaluation, detection and mitigation. In </a:t>
            </a:r>
            <a:r>
              <a:rPr lang="en-US" altLang="zh-CN" i="1" dirty="0"/>
              <a:t>ICLR</a:t>
            </a:r>
            <a:r>
              <a:rPr lang="en-US" altLang="zh-CN" dirty="0"/>
              <a:t>, 2024. URL https://openreview.net/forum?id=EmQSOi1X2f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2094D6-9360-C261-B625-D8D488E97D16}"/>
              </a:ext>
            </a:extLst>
          </p:cNvPr>
          <p:cNvSpPr txBox="1"/>
          <p:nvPr/>
        </p:nvSpPr>
        <p:spPr>
          <a:xfrm>
            <a:off x="3485561" y="3274168"/>
            <a:ext cx="522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Department of Computer Science</a:t>
            </a:r>
          </a:p>
          <a:p>
            <a:pPr algn="ctr"/>
            <a:r>
              <a:rPr lang="en-US" altLang="zh-CN" sz="2000" dirty="0"/>
              <a:t>ETH Zurich, Switzerland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806-D46F-A48D-9FA6-FA9109E4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3005"/>
            <a:ext cx="7729728" cy="1188720"/>
          </a:xfrm>
        </p:spPr>
        <p:txBody>
          <a:bodyPr/>
          <a:lstStyle/>
          <a:p>
            <a:r>
              <a:rPr lang="en-US" altLang="zh-CN" dirty="0"/>
              <a:t>Detection &amp; Mitigation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0A8EC2-1F34-11AF-A480-89DCFAB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60" y="2887759"/>
            <a:ext cx="4734506" cy="2933336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AF8910-6399-E726-7263-715F7768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1039" y="2630079"/>
            <a:ext cx="6277404" cy="344869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F899E1-A826-2467-6E6A-0FB0E0730989}"/>
              </a:ext>
            </a:extLst>
          </p:cNvPr>
          <p:cNvCxnSpPr>
            <a:cxnSpLocks/>
          </p:cNvCxnSpPr>
          <p:nvPr/>
        </p:nvCxnSpPr>
        <p:spPr>
          <a:xfrm>
            <a:off x="1379455" y="5015060"/>
            <a:ext cx="261751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7D4515-E52E-60C8-9E50-79188B900298}"/>
                  </a:ext>
                </a:extLst>
              </p:cNvPr>
              <p:cNvSpPr txBox="1"/>
              <p:nvPr/>
            </p:nvSpPr>
            <p:spPr>
              <a:xfrm>
                <a:off x="7550689" y="2229067"/>
                <a:ext cx="2498103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B050"/>
                    </a:solidFill>
                  </a:rPr>
                  <a:t>aLM.revise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)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7D4515-E52E-60C8-9E50-79188B90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689" y="2229067"/>
                <a:ext cx="2498103" cy="369588"/>
              </a:xfrm>
              <a:prstGeom prst="rect">
                <a:avLst/>
              </a:prstGeom>
              <a:blipFill>
                <a:blip r:embed="rId5"/>
                <a:stretch>
                  <a:fillRect l="-22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99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806-D46F-A48D-9FA6-FA9109E4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iterative algorithm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43B2E30-9DAE-7A68-FA8A-8B942A60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53" y="2553060"/>
            <a:ext cx="4140926" cy="381946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10315F-A416-9E2B-785F-094F90DDF53F}"/>
              </a:ext>
            </a:extLst>
          </p:cNvPr>
          <p:cNvSpPr txBox="1"/>
          <p:nvPr/>
        </p:nvSpPr>
        <p:spPr>
          <a:xfrm>
            <a:off x="7682845" y="3429000"/>
            <a:ext cx="3195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Repeat the process for n times!!!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F7547-361A-938A-7130-AE651FE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EACE2-F945-CCE5-521C-7F8CF186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57" y="2392051"/>
            <a:ext cx="8377286" cy="39521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Data: They sample 3 </a:t>
            </a:r>
            <a:r>
              <a:rPr lang="en-US" altLang="zh-CN" sz="2400" dirty="0" err="1">
                <a:solidFill>
                  <a:srgbClr val="FF0000"/>
                </a:solidFill>
              </a:rPr>
              <a:t>gLMs</a:t>
            </a:r>
            <a:r>
              <a:rPr lang="en-US" altLang="zh-CN" sz="2400" dirty="0"/>
              <a:t> to generate </a:t>
            </a:r>
            <a:r>
              <a:rPr lang="en-US" altLang="zh-CN" sz="2400" dirty="0" err="1"/>
              <a:t>encylopedic</a:t>
            </a:r>
            <a:r>
              <a:rPr lang="en-US" altLang="zh-CN" sz="2400" dirty="0"/>
              <a:t> text descriptions for Wikipedia entities as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MainTestSet</a:t>
            </a:r>
            <a:r>
              <a:rPr lang="en-US" altLang="zh-CN" sz="2400" dirty="0"/>
              <a:t> which </a:t>
            </a:r>
            <a:r>
              <a:rPr lang="en-US" altLang="zh-CN" sz="2400" dirty="0" err="1"/>
              <a:t>constists</a:t>
            </a:r>
            <a:endParaRPr lang="en-US" altLang="zh-CN" sz="2400" dirty="0"/>
          </a:p>
          <a:p>
            <a:pPr lvl="1"/>
            <a:r>
              <a:rPr lang="en-US" altLang="zh-CN" sz="2200" dirty="0"/>
              <a:t>360 descriptions</a:t>
            </a:r>
          </a:p>
          <a:p>
            <a:pPr lvl="1"/>
            <a:r>
              <a:rPr lang="en-US" altLang="zh-CN" sz="2200" dirty="0"/>
              <a:t>30 diverse entities</a:t>
            </a:r>
          </a:p>
          <a:p>
            <a:r>
              <a:rPr lang="en-US" altLang="zh-CN" sz="2400" dirty="0"/>
              <a:t>Models: GPT-4, GPT-3.5-turbo, Llama2-70B-Chat, Vicuna-13B</a:t>
            </a:r>
          </a:p>
          <a:p>
            <a:r>
              <a:rPr lang="en-US" altLang="zh-CN" sz="2400" dirty="0"/>
              <a:t>Manually label the ground truth of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MainTestSet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by three graduate students from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online resources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906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4EF56-8CBB-4FE1-41E0-DE937033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830F-2803-3243-156F-0746F08A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Trigger: the </a:t>
            </a:r>
            <a:r>
              <a:rPr lang="en-US" altLang="zh-CN" sz="2400" dirty="0">
                <a:solidFill>
                  <a:srgbClr val="FF0000"/>
                </a:solidFill>
              </a:rPr>
              <a:t>ratio</a:t>
            </a:r>
            <a:r>
              <a:rPr lang="en-US" altLang="zh-CN" sz="2400" dirty="0"/>
              <a:t> of sentences for which at least one self-contradiction is triggered</a:t>
            </a:r>
          </a:p>
          <a:p>
            <a:r>
              <a:rPr lang="en-US" altLang="zh-CN" sz="2400" dirty="0"/>
              <a:t>Detection: classification </a:t>
            </a:r>
            <a:r>
              <a:rPr lang="en-US" altLang="zh-CN" sz="2400" dirty="0">
                <a:solidFill>
                  <a:srgbClr val="FF0000"/>
                </a:solidFill>
              </a:rPr>
              <a:t>precision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recall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FF0000"/>
                </a:solidFill>
              </a:rPr>
              <a:t>F1 score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Mitigation: the </a:t>
            </a:r>
            <a:r>
              <a:rPr lang="en-US" altLang="zh-CN" sz="2400" dirty="0">
                <a:solidFill>
                  <a:srgbClr val="FF0000"/>
                </a:solidFill>
              </a:rPr>
              <a:t>ratio</a:t>
            </a:r>
            <a:r>
              <a:rPr lang="en-US" altLang="zh-CN" sz="2400" dirty="0">
                <a:solidFill>
                  <a:schemeClr val="tx1"/>
                </a:solidFill>
              </a:rPr>
              <a:t> of removed self-contradictions, </a:t>
            </a:r>
            <a:r>
              <a:rPr lang="en-US" altLang="zh-CN" sz="2400" dirty="0">
                <a:solidFill>
                  <a:srgbClr val="FF0000"/>
                </a:solidFill>
              </a:rPr>
              <a:t>informativeness</a:t>
            </a:r>
            <a:r>
              <a:rPr lang="en-US" altLang="zh-CN" sz="2400" dirty="0">
                <a:solidFill>
                  <a:schemeClr val="tx1"/>
                </a:solidFill>
              </a:rPr>
              <a:t> (ratio of more sentences of true fact), and </a:t>
            </a:r>
            <a:r>
              <a:rPr lang="en-US" altLang="zh-CN" sz="2400" dirty="0">
                <a:solidFill>
                  <a:srgbClr val="FF0000"/>
                </a:solidFill>
              </a:rPr>
              <a:t>fluency</a:t>
            </a:r>
            <a:r>
              <a:rPr lang="en-US" altLang="zh-CN" sz="2400" dirty="0">
                <a:solidFill>
                  <a:schemeClr val="tx1"/>
                </a:solidFill>
              </a:rPr>
              <a:t> (perplexity)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6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2266-14BC-A7A5-0BB9-F7DCEA5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trigger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A3CF4C-EE6E-95C8-83C5-9FB596F7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1" y="2996120"/>
            <a:ext cx="8882878" cy="2122636"/>
          </a:xfrm>
        </p:spPr>
      </p:pic>
    </p:spTree>
    <p:extLst>
      <p:ext uri="{BB962C8B-B14F-4D97-AF65-F5344CB8AC3E}">
        <p14:creationId xmlns:p14="http://schemas.microsoft.com/office/powerpoint/2010/main" val="332671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2266-14BC-A7A5-0BB9-F7DCEA5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detection &amp; mitigation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A3CF4C-EE6E-95C8-83C5-9FB596F7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583" y="2978869"/>
            <a:ext cx="11208834" cy="267844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49470A-19F4-D1F2-2045-E288208DFA9C}"/>
              </a:ext>
            </a:extLst>
          </p:cNvPr>
          <p:cNvSpPr txBox="1"/>
          <p:nvPr/>
        </p:nvSpPr>
        <p:spPr>
          <a:xfrm>
            <a:off x="2986567" y="5732726"/>
            <a:ext cx="746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Use the same </a:t>
            </a:r>
            <a:r>
              <a:rPr lang="en-US" altLang="zh-CN" sz="2400" dirty="0" err="1">
                <a:solidFill>
                  <a:srgbClr val="FF0000"/>
                </a:solidFill>
              </a:rPr>
              <a:t>aLM</a:t>
            </a:r>
            <a:r>
              <a:rPr lang="en-US" altLang="zh-CN" sz="2400" dirty="0">
                <a:solidFill>
                  <a:srgbClr val="FF0000"/>
                </a:solidFill>
              </a:rPr>
              <a:t> (ChatGPT) and different </a:t>
            </a:r>
            <a:r>
              <a:rPr lang="en-US" altLang="zh-CN" sz="2400" dirty="0" err="1">
                <a:solidFill>
                  <a:srgbClr val="FF0000"/>
                </a:solidFill>
              </a:rPr>
              <a:t>gLMs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0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2266-14BC-A7A5-0BB9-F7DCEA55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detection &amp; mitigation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6A3CF4C-EE6E-95C8-83C5-9FB596F7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583" y="2941162"/>
            <a:ext cx="11208834" cy="267844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849470A-19F4-D1F2-2045-E288208DFA9C}"/>
              </a:ext>
            </a:extLst>
          </p:cNvPr>
          <p:cNvSpPr txBox="1"/>
          <p:nvPr/>
        </p:nvSpPr>
        <p:spPr>
          <a:xfrm>
            <a:off x="2986567" y="5732726"/>
            <a:ext cx="746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Use the same </a:t>
            </a:r>
            <a:r>
              <a:rPr lang="en-US" altLang="zh-CN" sz="2400" dirty="0" err="1">
                <a:solidFill>
                  <a:srgbClr val="FF0000"/>
                </a:solidFill>
              </a:rPr>
              <a:t>gLM</a:t>
            </a:r>
            <a:r>
              <a:rPr lang="en-US" altLang="zh-CN" sz="2400" dirty="0">
                <a:solidFill>
                  <a:srgbClr val="FF0000"/>
                </a:solidFill>
              </a:rPr>
              <a:t> (ChatGPT) and different </a:t>
            </a:r>
            <a:r>
              <a:rPr lang="en-US" altLang="zh-CN" sz="2400" dirty="0" err="1">
                <a:solidFill>
                  <a:srgbClr val="FF0000"/>
                </a:solidFill>
              </a:rPr>
              <a:t>aLMs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1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C92B-0809-4DCF-6134-F98DC73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658B9-1CDD-35E1-BEBE-82C33B39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The detection and mitigation methods are effective.</a:t>
            </a:r>
          </a:p>
          <a:p>
            <a:r>
              <a:rPr lang="en-US" altLang="zh-CN" sz="2400" dirty="0"/>
              <a:t>2. Performance varies across LMs.</a:t>
            </a:r>
          </a:p>
          <a:p>
            <a:r>
              <a:rPr lang="en-US" altLang="zh-CN" sz="2400" dirty="0"/>
              <a:t>3. Self-contradictions are significant!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2153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67CF-6BAB-DEE2-C5C2-78EA50B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34C54-91C4-E700-AF05-4382CC6B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work comprehensively investigates self-contradiction.</a:t>
            </a:r>
          </a:p>
          <a:p>
            <a:r>
              <a:rPr lang="en-US" altLang="zh-CN" sz="2400" dirty="0"/>
              <a:t>They developed an algorithm to trigger, detect and mitigate self-contradictions.</a:t>
            </a:r>
          </a:p>
          <a:p>
            <a:r>
              <a:rPr lang="en-US" altLang="zh-CN" sz="2400" dirty="0"/>
              <a:t>The approach is based on prompting strategies, making it applicable to black-box LMs without requiring retrieval of external knowledge.</a:t>
            </a:r>
          </a:p>
          <a:p>
            <a:r>
              <a:rPr lang="en-US" altLang="zh-CN" sz="2400" dirty="0"/>
              <a:t>They build a user-friendly web: </a:t>
            </a:r>
            <a:r>
              <a:rPr lang="en-US" altLang="zh-CN" sz="2400" dirty="0">
                <a:hlinkClick r:id="rId2"/>
              </a:rPr>
              <a:t>https://chatprotect.ai/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0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662" y="2354343"/>
            <a:ext cx="8584676" cy="376365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paper presents a comprehensive investigation into </a:t>
            </a:r>
            <a:r>
              <a:rPr lang="en-US" altLang="zh-CN" sz="2400" dirty="0">
                <a:solidFill>
                  <a:srgbClr val="FF0000"/>
                </a:solidFill>
              </a:rPr>
              <a:t>self-contradiction</a:t>
            </a:r>
            <a:r>
              <a:rPr lang="en-US" altLang="zh-CN" sz="2400" dirty="0"/>
              <a:t> for various instruction-tuned LLMs.</a:t>
            </a:r>
          </a:p>
          <a:p>
            <a:r>
              <a:rPr lang="en-US" altLang="zh-CN" sz="2400" dirty="0"/>
              <a:t>The primary evaluation task is </a:t>
            </a:r>
            <a:r>
              <a:rPr lang="en-US" altLang="zh-CN" sz="2400" dirty="0">
                <a:solidFill>
                  <a:srgbClr val="FF0000"/>
                </a:solidFill>
              </a:rPr>
              <a:t>open-domain text generation</a:t>
            </a:r>
            <a:r>
              <a:rPr lang="en-US" altLang="zh-CN" sz="2400" dirty="0"/>
              <a:t>, but it is transferable to</a:t>
            </a:r>
            <a:r>
              <a:rPr lang="zh-CN" altLang="en-US" sz="2400" dirty="0"/>
              <a:t> </a:t>
            </a:r>
            <a:r>
              <a:rPr lang="en-US" altLang="zh-CN" sz="2400" dirty="0"/>
              <a:t>question</a:t>
            </a:r>
            <a:r>
              <a:rPr lang="zh-CN" altLang="en-US" sz="2400" dirty="0"/>
              <a:t> </a:t>
            </a:r>
            <a:r>
              <a:rPr lang="en-US" altLang="zh-CN" sz="2400" dirty="0"/>
              <a:t>answering.</a:t>
            </a:r>
          </a:p>
          <a:p>
            <a:r>
              <a:rPr lang="en-US" altLang="zh-CN" sz="2400" dirty="0"/>
              <a:t>The work proposes a novel </a:t>
            </a:r>
            <a:r>
              <a:rPr lang="en-US" altLang="zh-CN" sz="2400" dirty="0">
                <a:solidFill>
                  <a:srgbClr val="FF0000"/>
                </a:solidFill>
              </a:rPr>
              <a:t>prompting-based framework</a:t>
            </a:r>
            <a:r>
              <a:rPr lang="en-US" altLang="zh-CN" sz="2400" dirty="0"/>
              <a:t> to detect and mitigate self-contradictions.</a:t>
            </a:r>
          </a:p>
          <a:p>
            <a:r>
              <a:rPr lang="en-US" altLang="zh-CN" sz="2400" dirty="0"/>
              <a:t>The framework applies to </a:t>
            </a:r>
            <a:r>
              <a:rPr lang="en-US" altLang="zh-CN" sz="2400" dirty="0">
                <a:solidFill>
                  <a:srgbClr val="FF0000"/>
                </a:solidFill>
              </a:rPr>
              <a:t>black-box</a:t>
            </a:r>
            <a:r>
              <a:rPr lang="en-US" altLang="zh-CN" sz="2400" dirty="0"/>
              <a:t> LMs.</a:t>
            </a:r>
          </a:p>
        </p:txBody>
      </p:sp>
    </p:spTree>
    <p:extLst>
      <p:ext uri="{BB962C8B-B14F-4D97-AF65-F5344CB8AC3E}">
        <p14:creationId xmlns:p14="http://schemas.microsoft.com/office/powerpoint/2010/main" val="390147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1E083-1639-F936-E4AB-3D0787A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B1D9C-3DAD-8F32-DFBC-ACCAB73BD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Self-contradiction: </a:t>
            </a:r>
          </a:p>
          <a:p>
            <a:pPr lvl="1"/>
            <a:r>
              <a:rPr lang="en-US" altLang="zh-CN" sz="2200" dirty="0"/>
              <a:t>an LM generate two logically </a:t>
            </a:r>
            <a:r>
              <a:rPr lang="en-US" altLang="zh-CN" sz="2200" u="sng" dirty="0"/>
              <a:t>inconsistent sentences</a:t>
            </a:r>
            <a:r>
              <a:rPr lang="en-US" altLang="zh-CN" sz="2200" dirty="0"/>
              <a:t> given the same context.</a:t>
            </a:r>
          </a:p>
          <a:p>
            <a:pPr lvl="1"/>
            <a:r>
              <a:rPr lang="en-US" altLang="zh-CN" sz="2200" dirty="0"/>
              <a:t>two contradicting sentences cannot be simultaneously correct</a:t>
            </a:r>
          </a:p>
          <a:p>
            <a:pPr lvl="1"/>
            <a:r>
              <a:rPr lang="en-US" altLang="zh-CN" sz="2200" dirty="0"/>
              <a:t>inconsistency can be detected and removed by </a:t>
            </a:r>
            <a:r>
              <a:rPr lang="en-US" altLang="zh-CN" sz="2200" u="sng" dirty="0"/>
              <a:t>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17070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E9299-51A3-AB88-77A4-3D6F394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6C7A23-5F47-25D8-B67D-55859A00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69649" y="2250648"/>
                <a:ext cx="8452702" cy="42161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Task: open-domain text generation</a:t>
                </a:r>
              </a:p>
              <a:p>
                <a:pPr lvl="1"/>
                <a:r>
                  <a:rPr lang="en-US" altLang="zh-CN" sz="2200" dirty="0"/>
                  <a:t>a task to produce long text using LM’s internal knowledge</a:t>
                </a:r>
              </a:p>
              <a:p>
                <a:pPr lvl="1"/>
                <a:r>
                  <a:rPr lang="en-US" altLang="zh-CN" sz="2200" dirty="0"/>
                  <a:t>self-contractions are prevalent across evaluated LMs (in 17.7% of all sentences generated by ChatGPT)</a:t>
                </a:r>
                <a:endParaRPr lang="zh-CN" altLang="en-US" sz="2200" dirty="0"/>
              </a:p>
              <a:p>
                <a:r>
                  <a:rPr lang="en-US" altLang="zh-CN" sz="2200" dirty="0">
                    <a:solidFill>
                      <a:srgbClr val="FF0000"/>
                    </a:solidFill>
                  </a:rPr>
                  <a:t>Challenge of detection</a:t>
                </a:r>
                <a:r>
                  <a:rPr lang="en-US" altLang="zh-CN" sz="2200" dirty="0"/>
                  <a:t>:</a:t>
                </a:r>
              </a:p>
              <a:p>
                <a:pPr lvl="1"/>
                <a:r>
                  <a:rPr lang="en-US" altLang="zh-CN" sz="2000" dirty="0" err="1"/>
                  <a:t>user_question</a:t>
                </a:r>
                <a:r>
                  <a:rPr lang="en-US" altLang="zh-CN" sz="2000" dirty="0"/>
                  <a:t>: “Tell me about CUHKSZ.”</a:t>
                </a:r>
              </a:p>
              <a:p>
                <a:pPr lvl="1"/>
                <a:r>
                  <a:rPr lang="en-US" altLang="zh-CN" sz="2000" dirty="0"/>
                  <a:t>LM: Certainly!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The sentences may not be logically correlated.</a:t>
                </a:r>
              </a:p>
              <a:p>
                <a:pPr lvl="1"/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6C7A23-5F47-25D8-B67D-55859A00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9649" y="2250648"/>
                <a:ext cx="8452702" cy="4216140"/>
              </a:xfrm>
              <a:blipFill>
                <a:blip r:embed="rId2"/>
                <a:stretch>
                  <a:fillRect l="-1010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0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E9299-51A3-AB88-77A4-3D6F394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the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C7A23-5F47-25D8-B67D-55859A0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198" y="2373197"/>
            <a:ext cx="8207604" cy="39521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Self-contradiction</a:t>
            </a:r>
          </a:p>
          <a:p>
            <a:pPr lvl="1"/>
            <a:r>
              <a:rPr lang="en-US" altLang="zh-CN" sz="2200" dirty="0"/>
              <a:t>A pair of sentences (</a:t>
            </a:r>
            <a:r>
              <a:rPr lang="en-US" altLang="zh-CN" sz="2200" i="1" dirty="0"/>
              <a:t>x</a:t>
            </a:r>
            <a:r>
              <a:rPr lang="en-US" altLang="zh-CN" sz="2200" dirty="0"/>
              <a:t>, </a:t>
            </a:r>
            <a:r>
              <a:rPr lang="en-US" altLang="zh-CN" sz="2200" i="1" dirty="0"/>
              <a:t>x</a:t>
            </a:r>
            <a:r>
              <a:rPr lang="en-US" altLang="zh-CN" sz="2200" dirty="0"/>
              <a:t>’) generated by an LM</a:t>
            </a:r>
          </a:p>
          <a:p>
            <a:pPr lvl="1"/>
            <a:r>
              <a:rPr lang="en-US" altLang="zh-CN" sz="2200" dirty="0"/>
              <a:t>They must describe the same subject</a:t>
            </a:r>
          </a:p>
          <a:p>
            <a:pPr lvl="1"/>
            <a:r>
              <a:rPr lang="en-US" altLang="zh-CN" sz="2200" dirty="0"/>
              <a:t>Their generation needs to be constrained by some context </a:t>
            </a:r>
            <a:r>
              <a:rPr lang="en-US" altLang="zh-CN" sz="2200" i="1" dirty="0"/>
              <a:t>c</a:t>
            </a:r>
            <a:endParaRPr lang="zh-CN" altLang="en-US" sz="2200" i="1" dirty="0"/>
          </a:p>
          <a:p>
            <a:r>
              <a:rPr lang="en-US" altLang="zh-CN" sz="2400" dirty="0"/>
              <a:t>Non-factuality:</a:t>
            </a:r>
          </a:p>
          <a:p>
            <a:pPr lvl="1"/>
            <a:r>
              <a:rPr lang="en-US" altLang="zh-CN" sz="2200" dirty="0"/>
              <a:t>When </a:t>
            </a:r>
            <a:r>
              <a:rPr lang="en-US" altLang="zh-CN" sz="2200" i="1" dirty="0"/>
              <a:t>x</a:t>
            </a:r>
            <a:r>
              <a:rPr lang="en-US" altLang="zh-CN" sz="2200" dirty="0"/>
              <a:t> and </a:t>
            </a:r>
            <a:r>
              <a:rPr lang="en-US" altLang="zh-CN" sz="2200" i="1" dirty="0"/>
              <a:t>x’</a:t>
            </a:r>
            <a:r>
              <a:rPr lang="en-US" altLang="zh-CN" sz="2200" dirty="0"/>
              <a:t> contradict each other, at least one of them is factually incorrect (or both).</a:t>
            </a:r>
          </a:p>
        </p:txBody>
      </p:sp>
    </p:spTree>
    <p:extLst>
      <p:ext uri="{BB962C8B-B14F-4D97-AF65-F5344CB8AC3E}">
        <p14:creationId xmlns:p14="http://schemas.microsoft.com/office/powerpoint/2010/main" val="383238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6DD5-A2D3-0426-0D90-03C2772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the framework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75C7C-9BBB-C034-1E76-F19EBA7AE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The paper uses two LMs, 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gLM</a:t>
                </a:r>
                <a:r>
                  <a:rPr lang="en-US" altLang="zh-CN" sz="2400" dirty="0"/>
                  <a:t> (for generating the 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), and 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aLM</a:t>
                </a:r>
                <a:r>
                  <a:rPr lang="en-US" altLang="zh-CN" sz="2400" dirty="0"/>
                  <a:t> (for analyzing)</a:t>
                </a:r>
              </a:p>
              <a:p>
                <a:pPr lvl="1"/>
                <a:r>
                  <a:rPr lang="en-US" altLang="zh-CN" sz="2200" dirty="0"/>
                  <a:t>1. Triggering: for each sentence in x, generate a second sentence via </a:t>
                </a:r>
                <a:r>
                  <a:rPr lang="en-US" altLang="zh-CN" sz="2200" dirty="0" err="1">
                    <a:solidFill>
                      <a:srgbClr val="FF0000"/>
                    </a:solidFill>
                  </a:rPr>
                  <a:t>gLM</a:t>
                </a:r>
                <a:r>
                  <a:rPr lang="en-US" altLang="zh-CN" sz="2200" dirty="0"/>
                  <a:t> to form a pair</a:t>
                </a:r>
              </a:p>
              <a:p>
                <a:pPr lvl="1"/>
                <a:r>
                  <a:rPr lang="en-US" altLang="zh-CN" sz="2200" dirty="0"/>
                  <a:t>2. Detection: apply </a:t>
                </a:r>
                <a:r>
                  <a:rPr lang="en-US" altLang="zh-CN" sz="2200" b="1" dirty="0"/>
                  <a:t>chain-of-thought</a:t>
                </a:r>
                <a:r>
                  <a:rPr lang="en-US" altLang="zh-CN" sz="2200" dirty="0"/>
                  <a:t> prompting, asking 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aLM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sz="2200" dirty="0">
                    <a:solidFill>
                      <a:schemeClr val="tx1"/>
                    </a:solidFill>
                  </a:rPr>
                  <a:t>to explain and give a detection answer</a:t>
                </a:r>
                <a:endParaRPr lang="en-US" altLang="zh-CN" sz="22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altLang="zh-CN" sz="2200" dirty="0"/>
                  <a:t>3. Mitigation: instruct 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aLM</a:t>
                </a:r>
                <a:r>
                  <a:rPr lang="en-US" altLang="zh-CN" sz="2200" dirty="0"/>
                  <a:t> to remove the conflicting sentence.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D75C7C-9BBB-C034-1E76-F19EBA7AE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0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806-D46F-A48D-9FA6-FA9109E4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0A8EC2-1F34-11AF-A480-89DCFAB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9" y="2959972"/>
            <a:ext cx="4734506" cy="29333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BD0F41-0CC2-EF8C-5FE7-9FC1BEFB9ABF}"/>
                  </a:ext>
                </a:extLst>
              </p:cNvPr>
              <p:cNvSpPr txBox="1"/>
              <p:nvPr/>
            </p:nvSpPr>
            <p:spPr>
              <a:xfrm>
                <a:off x="6504495" y="2959972"/>
                <a:ext cx="46756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Context </a:t>
                </a:r>
                <a:r>
                  <a:rPr lang="en-US" altLang="zh-CN" sz="2400" i="1" dirty="0">
                    <a:solidFill>
                      <a:srgbClr val="00B050"/>
                    </a:solidFill>
                  </a:rPr>
                  <a:t>c</a:t>
                </a:r>
                <a:r>
                  <a:rPr lang="en-US" altLang="zh-CN" sz="24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contains: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An entity 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 (subject)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A relation triple (s, r, o) extracted from an information extraction system (BERT 110M)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4BD0F41-0CC2-EF8C-5FE7-9FC1BEFB9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2959972"/>
                <a:ext cx="4675696" cy="2308324"/>
              </a:xfrm>
              <a:prstGeom prst="rect">
                <a:avLst/>
              </a:prstGeom>
              <a:blipFill>
                <a:blip r:embed="rId3"/>
                <a:stretch>
                  <a:fillRect l="-1956" t="-2116" r="-3651" b="-5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563572-974B-C4F7-37AA-DF844806CC6E}"/>
              </a:ext>
            </a:extLst>
          </p:cNvPr>
          <p:cNvCxnSpPr/>
          <p:nvPr/>
        </p:nvCxnSpPr>
        <p:spPr>
          <a:xfrm>
            <a:off x="1451728" y="4949072"/>
            <a:ext cx="31862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806-D46F-A48D-9FA6-FA9109E4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0A8EC2-1F34-11AF-A480-89DCFAB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58" y="2876732"/>
            <a:ext cx="4734506" cy="2933336"/>
          </a:xfr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0A192B2-730C-0792-B99D-05649085E794}"/>
              </a:ext>
            </a:extLst>
          </p:cNvPr>
          <p:cNvCxnSpPr>
            <a:cxnSpLocks/>
          </p:cNvCxnSpPr>
          <p:nvPr/>
        </p:nvCxnSpPr>
        <p:spPr>
          <a:xfrm>
            <a:off x="1395167" y="5137606"/>
            <a:ext cx="260179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E3CAA89-A90B-168A-B4B4-4B71B4164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22" y="3097422"/>
            <a:ext cx="6187976" cy="24919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32E881-40DE-C36A-34EF-FCC9E70EE999}"/>
              </a:ext>
            </a:extLst>
          </p:cNvPr>
          <p:cNvSpPr txBox="1"/>
          <p:nvPr/>
        </p:nvSpPr>
        <p:spPr>
          <a:xfrm>
            <a:off x="10058400" y="2358687"/>
            <a:ext cx="126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entity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E6B90-C659-1894-C5FF-8A1707CA444B}"/>
              </a:ext>
            </a:extLst>
          </p:cNvPr>
          <p:cNvSpPr txBox="1"/>
          <p:nvPr/>
        </p:nvSpPr>
        <p:spPr>
          <a:xfrm>
            <a:off x="6353666" y="2558742"/>
            <a:ext cx="126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prefix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C113DA-DD22-64F7-E4B8-220F4B18C014}"/>
              </a:ext>
            </a:extLst>
          </p:cNvPr>
          <p:cNvSpPr txBox="1"/>
          <p:nvPr/>
        </p:nvSpPr>
        <p:spPr>
          <a:xfrm>
            <a:off x="9436231" y="5693253"/>
            <a:ext cx="180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relation triple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9475B4-6263-A30A-FBAA-45E15D9239F5}"/>
              </a:ext>
            </a:extLst>
          </p:cNvPr>
          <p:cNvCxnSpPr>
            <a:cxnSpLocks/>
          </p:cNvCxnSpPr>
          <p:nvPr/>
        </p:nvCxnSpPr>
        <p:spPr>
          <a:xfrm flipV="1">
            <a:off x="10548595" y="2758797"/>
            <a:ext cx="0" cy="80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5B4E30-BBDB-A041-9BEA-85EF0B04794C}"/>
              </a:ext>
            </a:extLst>
          </p:cNvPr>
          <p:cNvCxnSpPr>
            <a:cxnSpLocks/>
          </p:cNvCxnSpPr>
          <p:nvPr/>
        </p:nvCxnSpPr>
        <p:spPr>
          <a:xfrm flipH="1" flipV="1">
            <a:off x="6862714" y="2958852"/>
            <a:ext cx="754144" cy="924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2D0585-DD43-3B0A-AC7F-6BCBB898B8CA}"/>
              </a:ext>
            </a:extLst>
          </p:cNvPr>
          <p:cNvCxnSpPr>
            <a:cxnSpLocks/>
          </p:cNvCxnSpPr>
          <p:nvPr/>
        </p:nvCxnSpPr>
        <p:spPr>
          <a:xfrm>
            <a:off x="7513163" y="5024487"/>
            <a:ext cx="2545237" cy="668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09DB6-E2F4-FF1E-E88C-7E9B7DE59FF1}"/>
              </a:ext>
            </a:extLst>
          </p:cNvPr>
          <p:cNvSpPr txBox="1"/>
          <p:nvPr/>
        </p:nvSpPr>
        <p:spPr>
          <a:xfrm>
            <a:off x="7616858" y="2678619"/>
            <a:ext cx="211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gLM.gen_sentence</a:t>
            </a:r>
            <a:r>
              <a:rPr lang="en-US" altLang="zh-CN" dirty="0">
                <a:solidFill>
                  <a:srgbClr val="00B050"/>
                </a:solidFill>
              </a:rPr>
              <a:t>(c)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806-D46F-A48D-9FA6-FA9109E4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630"/>
            <a:ext cx="7729728" cy="1188720"/>
          </a:xfrm>
        </p:spPr>
        <p:txBody>
          <a:bodyPr/>
          <a:lstStyle/>
          <a:p>
            <a:r>
              <a:rPr lang="en-US" altLang="zh-CN" dirty="0"/>
              <a:t>Detection &amp; Mitigation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0A8EC2-1F34-11AF-A480-89DCFAB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060" y="2925467"/>
            <a:ext cx="4734506" cy="2933336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AF8910-6399-E726-7263-715F7768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03" y="1994268"/>
            <a:ext cx="5175676" cy="472031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F899E1-A826-2467-6E6A-0FB0E0730989}"/>
              </a:ext>
            </a:extLst>
          </p:cNvPr>
          <p:cNvCxnSpPr>
            <a:cxnSpLocks/>
          </p:cNvCxnSpPr>
          <p:nvPr/>
        </p:nvCxnSpPr>
        <p:spPr>
          <a:xfrm>
            <a:off x="1351175" y="4826524"/>
            <a:ext cx="19293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7D4515-E52E-60C8-9E50-79188B900298}"/>
                  </a:ext>
                </a:extLst>
              </p:cNvPr>
              <p:cNvSpPr txBox="1"/>
              <p:nvPr/>
            </p:nvSpPr>
            <p:spPr>
              <a:xfrm>
                <a:off x="7673418" y="1663458"/>
                <a:ext cx="2498103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aLM.detect(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)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7D4515-E52E-60C8-9E50-79188B90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18" y="1663458"/>
                <a:ext cx="2498103" cy="369588"/>
              </a:xfrm>
              <a:prstGeom prst="rect">
                <a:avLst/>
              </a:prstGeom>
              <a:blipFill>
                <a:blip r:embed="rId5"/>
                <a:stretch>
                  <a:fillRect l="-219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51414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1960</TotalTime>
  <Words>644</Words>
  <Application>Microsoft Office PowerPoint</Application>
  <PresentationFormat>宽屏</PresentationFormat>
  <Paragraphs>77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Calibri</vt:lpstr>
      <vt:lpstr>Cambria Math</vt:lpstr>
      <vt:lpstr>Gill Sans MT</vt:lpstr>
      <vt:lpstr>Wingdings</vt:lpstr>
      <vt:lpstr>包裹</vt:lpstr>
      <vt:lpstr>Self-contradictory hallucinations of llms: evaluation, detection &amp; mitigation</vt:lpstr>
      <vt:lpstr>overview</vt:lpstr>
      <vt:lpstr>Background</vt:lpstr>
      <vt:lpstr>background</vt:lpstr>
      <vt:lpstr>Defining the problem</vt:lpstr>
      <vt:lpstr>Designing the framework</vt:lpstr>
      <vt:lpstr>Triggering</vt:lpstr>
      <vt:lpstr>Triggering</vt:lpstr>
      <vt:lpstr>Detection &amp; Mitigation</vt:lpstr>
      <vt:lpstr>Detection &amp; Mitigation</vt:lpstr>
      <vt:lpstr>An iterative algorithm</vt:lpstr>
      <vt:lpstr>Experiment setup</vt:lpstr>
      <vt:lpstr>metrics</vt:lpstr>
      <vt:lpstr>Results: trigger</vt:lpstr>
      <vt:lpstr>Results: detection &amp; mitigation</vt:lpstr>
      <vt:lpstr>Results: detection &amp; mitigation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prompting techniques for safety</dc:title>
  <dc:creator>Dongzhuyuan Lu (SSE, 119010216)</dc:creator>
  <cp:lastModifiedBy>Dongzhuyuan Lu (SSE, 119010216)</cp:lastModifiedBy>
  <cp:revision>173</cp:revision>
  <dcterms:created xsi:type="dcterms:W3CDTF">2023-11-22T03:10:53Z</dcterms:created>
  <dcterms:modified xsi:type="dcterms:W3CDTF">2024-04-01T11:34:43Z</dcterms:modified>
</cp:coreProperties>
</file>