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3df21f3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e3df21f3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3e08e88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3e08e88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3e08e88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e3e08e88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3e08e881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e3e08e881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3e08e88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e3e08e88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e3e08e881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e3e08e88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3df21f3c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3df21f3c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06fab58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506fab58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17158c9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17158c9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3df21f3c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3df21f3c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17158c9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17158c9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3e08e88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3e08e88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06fab58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06fab58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17158c9d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17158c9d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17158c9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517158c9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06fab587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06fab587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Р</a:t>
            </a:r>
            <a:r>
              <a:rPr b="0" lang="ru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азработка бэкенда рекомендательной системы формирования заказов клиентов с помощью нейронных сетей</a:t>
            </a:r>
            <a:endParaRPr b="0"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5672300" y="3590100"/>
            <a:ext cx="3471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Выполнил студент: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Овсянов А. Б.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группа 19-ИСбо-2</a:t>
            </a:r>
            <a:b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Дипломный руководитель: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Панин И. Г., д. т. н, доцент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/>
        </p:nvSpPr>
        <p:spPr>
          <a:xfrm>
            <a:off x="1026450" y="104675"/>
            <a:ext cx="709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Составление матрицы предпочтений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99" y="1490838"/>
            <a:ext cx="4107875" cy="2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750" y="1559259"/>
            <a:ext cx="4649975" cy="20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/>
        </p:nvSpPr>
        <p:spPr>
          <a:xfrm>
            <a:off x="1884750" y="249100"/>
            <a:ext cx="537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Работа с моделью LightFM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50" y="1481688"/>
            <a:ext cx="6161125" cy="27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9200" y="916738"/>
            <a:ext cx="1790650" cy="38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/>
        </p:nvSpPr>
        <p:spPr>
          <a:xfrm>
            <a:off x="1343500" y="246450"/>
            <a:ext cx="636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Метрики качества обучаемой модели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56" name="Google Shape;3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100" y="1289350"/>
            <a:ext cx="40763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874" y="1332200"/>
            <a:ext cx="42481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6200" y="2571738"/>
            <a:ext cx="65151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/>
        </p:nvSpPr>
        <p:spPr>
          <a:xfrm>
            <a:off x="1996188" y="179675"/>
            <a:ext cx="515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Управление рекомендациями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64" name="Google Shape;3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912" y="874475"/>
            <a:ext cx="6736174" cy="40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/>
        </p:nvSpPr>
        <p:spPr>
          <a:xfrm>
            <a:off x="3330950" y="2504175"/>
            <a:ext cx="45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25" y="1306188"/>
            <a:ext cx="1874775" cy="27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6"/>
          <p:cNvSpPr txBox="1"/>
          <p:nvPr/>
        </p:nvSpPr>
        <p:spPr>
          <a:xfrm>
            <a:off x="1327600" y="174900"/>
            <a:ext cx="642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Проверка результатов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2" name="Google Shape;3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888" y="1403125"/>
            <a:ext cx="6811325" cy="260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/>
        </p:nvSpPr>
        <p:spPr>
          <a:xfrm>
            <a:off x="953400" y="1400900"/>
            <a:ext cx="723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Comic Sans MS"/>
                <a:ea typeface="Comic Sans MS"/>
                <a:cs typeface="Comic Sans MS"/>
                <a:sym typeface="Comic Sans MS"/>
              </a:rPr>
              <a:t>Спасибо за внимание!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/>
        </p:nvSpPr>
        <p:spPr>
          <a:xfrm>
            <a:off x="772350" y="179275"/>
            <a:ext cx="759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Ранжирование покупок пользователей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3" name="Google Shape;3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970925"/>
            <a:ext cx="576262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905400" y="159075"/>
            <a:ext cx="733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Актуальность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00" y="999850"/>
            <a:ext cx="58959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4294967295" type="title"/>
          </p:nvPr>
        </p:nvSpPr>
        <p:spPr>
          <a:xfrm>
            <a:off x="337200" y="1779750"/>
            <a:ext cx="8469600" cy="1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Цель работы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Улучшение пользовательского опыта и увеличение эффективности продаж в торговой сети путем разработки рекомендательной системы для покупки еды.</a:t>
            </a:r>
            <a:endParaRPr b="0"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/>
        </p:nvSpPr>
        <p:spPr>
          <a:xfrm>
            <a:off x="120400" y="901650"/>
            <a:ext cx="48213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AutoNum type="arabicPeriod"/>
            </a:pPr>
            <a:r>
              <a:rPr lang="ru" sz="1600">
                <a:latin typeface="Comic Sans MS"/>
                <a:ea typeface="Comic Sans MS"/>
                <a:cs typeface="Comic Sans MS"/>
                <a:sym typeface="Comic Sans MS"/>
              </a:rPr>
              <a:t>О</a:t>
            </a:r>
            <a:r>
              <a:rPr lang="ru" sz="1600">
                <a:latin typeface="Comic Sans MS"/>
                <a:ea typeface="Comic Sans MS"/>
                <a:cs typeface="Comic Sans MS"/>
                <a:sym typeface="Comic Sans MS"/>
              </a:rPr>
              <a:t>пределение требований к рекомендательной системе;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AutoNum type="arabicPeriod"/>
            </a:pPr>
            <a:r>
              <a:rPr lang="ru" sz="1600">
                <a:latin typeface="Comic Sans MS"/>
                <a:ea typeface="Comic Sans MS"/>
                <a:cs typeface="Comic Sans MS"/>
                <a:sym typeface="Comic Sans MS"/>
              </a:rPr>
              <a:t>Разработка архитектуры системы и выбор технологий ее реализации;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AutoNum type="arabicPeriod"/>
            </a:pPr>
            <a:r>
              <a:rPr lang="ru" sz="1600">
                <a:latin typeface="Comic Sans MS"/>
                <a:ea typeface="Comic Sans MS"/>
                <a:cs typeface="Comic Sans MS"/>
                <a:sym typeface="Comic Sans MS"/>
              </a:rPr>
              <a:t>Разработка алгоритма рекомендательной системы;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AutoNum type="arabicPeriod"/>
            </a:pPr>
            <a:r>
              <a:rPr lang="ru" sz="1600">
                <a:latin typeface="Comic Sans MS"/>
                <a:ea typeface="Comic Sans MS"/>
                <a:cs typeface="Comic Sans MS"/>
                <a:sym typeface="Comic Sans MS"/>
              </a:rPr>
              <a:t>Разработка программного кода всего сервиса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2661300" y="275000"/>
            <a:ext cx="38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Задачи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275" y="1334963"/>
            <a:ext cx="3703974" cy="293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/>
        </p:nvSpPr>
        <p:spPr>
          <a:xfrm>
            <a:off x="732300" y="373650"/>
            <a:ext cx="767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Инструменты разработки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75" y="959025"/>
            <a:ext cx="1767675" cy="17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25" y="2850375"/>
            <a:ext cx="2033775" cy="20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5075" y="1956576"/>
            <a:ext cx="1767675" cy="17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4738" y="1598525"/>
            <a:ext cx="3715674" cy="2492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/>
        </p:nvSpPr>
        <p:spPr>
          <a:xfrm>
            <a:off x="3065238" y="2340900"/>
            <a:ext cx="309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Рекомендательная система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1993063" y="540975"/>
            <a:ext cx="196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Предмет рекомендации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780288" y="1648550"/>
            <a:ext cx="171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Цель рекомендации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780288" y="2750075"/>
            <a:ext cx="171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Контекст рекомендации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2120263" y="3925425"/>
            <a:ext cx="171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Источник рекомендации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5008413" y="540975"/>
            <a:ext cx="196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Степень персонализации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6397213" y="1725300"/>
            <a:ext cx="19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Прозрачность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6397213" y="2857775"/>
            <a:ext cx="19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Формат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4882788" y="3925425"/>
            <a:ext cx="19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omic Sans MS"/>
                <a:ea typeface="Comic Sans MS"/>
                <a:cs typeface="Comic Sans MS"/>
                <a:sym typeface="Comic Sans MS"/>
              </a:rPr>
              <a:t>Алгоритмы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/>
        </p:nvSpPr>
        <p:spPr>
          <a:xfrm>
            <a:off x="1189500" y="303675"/>
            <a:ext cx="676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omic Sans MS"/>
                <a:ea typeface="Comic Sans MS"/>
                <a:cs typeface="Comic Sans MS"/>
                <a:sym typeface="Comic Sans MS"/>
              </a:rPr>
              <a:t>Схема базы данных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925" y="929550"/>
            <a:ext cx="6518150" cy="38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25" y="1117938"/>
            <a:ext cx="60198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0"/>
          <p:cNvSpPr txBox="1"/>
          <p:nvPr/>
        </p:nvSpPr>
        <p:spPr>
          <a:xfrm>
            <a:off x="2036750" y="231350"/>
            <a:ext cx="576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Архитектура системы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475" y="529275"/>
            <a:ext cx="594104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1"/>
          <p:cNvSpPr txBox="1"/>
          <p:nvPr/>
        </p:nvSpPr>
        <p:spPr>
          <a:xfrm>
            <a:off x="1075500" y="186550"/>
            <a:ext cx="699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ic Sans MS"/>
                <a:ea typeface="Comic Sans MS"/>
                <a:cs typeface="Comic Sans MS"/>
                <a:sym typeface="Comic Sans MS"/>
              </a:rPr>
              <a:t>Схема процесса работы системы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