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33C"/>
    <a:srgbClr val="F4814A"/>
    <a:srgbClr val="709FEB"/>
    <a:srgbClr val="FDAD13"/>
    <a:srgbClr val="AFBD00"/>
    <a:srgbClr val="CB7500"/>
    <a:srgbClr val="740EC4"/>
    <a:srgbClr val="8CC297"/>
    <a:srgbClr val="00C300"/>
    <a:srgbClr val="386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94"/>
  </p:normalViewPr>
  <p:slideViewPr>
    <p:cSldViewPr snapToGrid="0" snapToObjects="1">
      <p:cViewPr varScale="1">
        <p:scale>
          <a:sx n="70" d="100"/>
          <a:sy n="70" d="100"/>
        </p:scale>
        <p:origin x="19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imothysotirhos\Desktop\Test%20Req%20Data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[Test Req Data(AutoRecovered).xlsx]PIVOT Agg. Quarterly!PivotTable1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Filled Requisitions by Quarter (2014-2017)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Agg. Quarterly'!$B$2:$B$3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709FEB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'PIVOT Agg. Quarterly'!$A$4:$A$8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'PIVOT Agg. Quarterly'!$B$4:$B$8</c:f>
              <c:numCache>
                <c:formatCode>General</c:formatCode>
                <c:ptCount val="4"/>
                <c:pt idx="0">
                  <c:v>256</c:v>
                </c:pt>
                <c:pt idx="1">
                  <c:v>607</c:v>
                </c:pt>
                <c:pt idx="2">
                  <c:v>603</c:v>
                </c:pt>
                <c:pt idx="3">
                  <c:v>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C-8049-9D3B-79F63C2CBA14}"/>
            </c:ext>
          </c:extLst>
        </c:ser>
        <c:ser>
          <c:idx val="1"/>
          <c:order val="1"/>
          <c:tx>
            <c:strRef>
              <c:f>'PIVOT Agg. Quarterly'!$C$2:$C$3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F4814A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'PIVOT Agg. Quarterly'!$A$4:$A$8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'PIVOT Agg. Quarterly'!$C$4:$C$8</c:f>
              <c:numCache>
                <c:formatCode>General</c:formatCode>
                <c:ptCount val="4"/>
                <c:pt idx="0">
                  <c:v>567</c:v>
                </c:pt>
                <c:pt idx="1">
                  <c:v>776</c:v>
                </c:pt>
                <c:pt idx="2">
                  <c:v>408</c:v>
                </c:pt>
                <c:pt idx="3">
                  <c:v>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DC-8049-9D3B-79F63C2CBA14}"/>
            </c:ext>
          </c:extLst>
        </c:ser>
        <c:ser>
          <c:idx val="2"/>
          <c:order val="2"/>
          <c:tx>
            <c:strRef>
              <c:f>'PIVOT Agg. Quarterly'!$D$2:$D$3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'PIVOT Agg. Quarterly'!$A$4:$A$8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'PIVOT Agg. Quarterly'!$D$4:$D$8</c:f>
              <c:numCache>
                <c:formatCode>General</c:formatCode>
                <c:ptCount val="4"/>
                <c:pt idx="0">
                  <c:v>634</c:v>
                </c:pt>
                <c:pt idx="1">
                  <c:v>457</c:v>
                </c:pt>
                <c:pt idx="2">
                  <c:v>380</c:v>
                </c:pt>
                <c:pt idx="3">
                  <c:v>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DC-8049-9D3B-79F63C2CBA14}"/>
            </c:ext>
          </c:extLst>
        </c:ser>
        <c:ser>
          <c:idx val="3"/>
          <c:order val="3"/>
          <c:tx>
            <c:strRef>
              <c:f>'PIVOT Agg. Quarterly'!$E$2:$E$3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FDAD13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FC33C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F5-F94C-98A6-803ED9E6FA3D}"/>
              </c:ext>
            </c:extLst>
          </c:dPt>
          <c:dPt>
            <c:idx val="1"/>
            <c:invertIfNegative val="0"/>
            <c:bubble3D val="0"/>
            <c:spPr>
              <a:solidFill>
                <a:srgbClr val="2FC33C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BF5-F94C-98A6-803ED9E6FA3D}"/>
              </c:ext>
            </c:extLst>
          </c:dPt>
          <c:dPt>
            <c:idx val="2"/>
            <c:invertIfNegative val="0"/>
            <c:bubble3D val="0"/>
            <c:spPr>
              <a:solidFill>
                <a:srgbClr val="2FC33C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BF5-F94C-98A6-803ED9E6FA3D}"/>
              </c:ext>
            </c:extLst>
          </c:dPt>
          <c:cat>
            <c:strRef>
              <c:f>'PIVOT Agg. Quarterly'!$A$4:$A$8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'PIVOT Agg. Quarterly'!$E$4:$E$8</c:f>
              <c:numCache>
                <c:formatCode>General</c:formatCode>
                <c:ptCount val="4"/>
                <c:pt idx="0">
                  <c:v>289</c:v>
                </c:pt>
                <c:pt idx="1">
                  <c:v>440</c:v>
                </c:pt>
                <c:pt idx="2">
                  <c:v>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DC-8049-9D3B-79F63C2CB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7524367"/>
        <c:axId val="1477525999"/>
      </c:barChart>
      <c:catAx>
        <c:axId val="1477524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Grouped Quarterly</a:t>
                </a:r>
              </a:p>
            </c:rich>
          </c:tx>
          <c:layout>
            <c:manualLayout>
              <c:xMode val="edge"/>
              <c:yMode val="edge"/>
              <c:x val="0.44373339877080981"/>
              <c:y val="0.94871125202968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525999"/>
        <c:crosses val="autoZero"/>
        <c:auto val="1"/>
        <c:lblAlgn val="ctr"/>
        <c:lblOffset val="100"/>
        <c:noMultiLvlLbl val="0"/>
      </c:catAx>
      <c:valAx>
        <c:axId val="147752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Filled Reqs.</a:t>
                </a:r>
              </a:p>
            </c:rich>
          </c:tx>
          <c:layout>
            <c:manualLayout>
              <c:xMode val="edge"/>
              <c:yMode val="edge"/>
              <c:x val="3.7554360504034397E-3"/>
              <c:y val="0.331828414885050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52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85876701429223"/>
          <c:y val="0.37260176059662548"/>
          <c:w val="8.4424715878871431E-2"/>
          <c:h val="0.23810954671870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1136CB5-6817-3F4C-85FF-41941596837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029A5A8-1537-4D47-B5D2-BD114375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7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CB5-6817-3F4C-85FF-41941596837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A5A8-1537-4D47-B5D2-BD114375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136CB5-6817-3F4C-85FF-41941596837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029A5A8-1537-4D47-B5D2-BD114375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CB5-6817-3F4C-85FF-41941596837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A5A8-1537-4D47-B5D2-BD114375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3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136CB5-6817-3F4C-85FF-41941596837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029A5A8-1537-4D47-B5D2-BD114375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136CB5-6817-3F4C-85FF-419415968375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029A5A8-1537-4D47-B5D2-BD114375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136CB5-6817-3F4C-85FF-419415968375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029A5A8-1537-4D47-B5D2-BD114375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CB5-6817-3F4C-85FF-419415968375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A5A8-1537-4D47-B5D2-BD114375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136CB5-6817-3F4C-85FF-419415968375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029A5A8-1537-4D47-B5D2-BD114375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CB5-6817-3F4C-85FF-419415968375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A5A8-1537-4D47-B5D2-BD114375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5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136CB5-6817-3F4C-85FF-419415968375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029A5A8-1537-4D47-B5D2-BD114375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6CB5-6817-3F4C-85FF-41941596837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A5A8-1537-4D47-B5D2-BD114375B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92" y="-1"/>
            <a:ext cx="121732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2B9CCAD9-1D1C-44DB-9BC4-912C4B230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8157D96-27A9-4D8B-B0B0-DE56CBA53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4E3CD45D-8191-42E4-A784-B140BAC4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90F6E-EA2C-4B87-AB46-A113AD5F4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AB5722B-673A-44AA-8BB1-DDDCC401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2EA1CA7-8593-45AF-B093-57394C19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244AECB-5C98-493E-99B2-01E27C435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7F7FFBF-6D14-4896-93E3-FB0F19302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E088677-0DFA-42E7-8B64-ED276E5C7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13FA224-119E-41E9-858A-CA7B7FEE5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172ACE0-5D17-4F91-8E9A-A86FB5D4D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2B7CF33-95B1-432D-B125-80D234021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E3EEB73-0365-4E60-B10D-E58B06233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6A4E07-3D39-4DC9-A677-E6B0393C5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830D94D-8F55-45FA-B114-A127A03E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D73F6BF-3B13-4AFF-9F4B-E2C1030E0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74EBE4D-8A85-4E53-BD51-1A9E5DD7F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40D0EEA-DB4C-46C0-B1BD-2E162745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30A846E-43D7-4A97-A7D0-9B1C00F87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DD20401B-453B-42EE-A76C-23B1286E1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F930370-1105-EE4A-8BB7-C35E4268E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5051" y="5055476"/>
            <a:ext cx="1849228" cy="873424"/>
          </a:xfrm>
        </p:spPr>
        <p:txBody>
          <a:bodyPr anchor="b">
            <a:normAutofit/>
          </a:bodyPr>
          <a:lstStyle/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Tim Sotirhos</a:t>
            </a: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98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B5D78-185A-C942-87BC-4897BEA2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725" y="1923864"/>
            <a:ext cx="6600497" cy="2869713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Q4 2017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Recruiter Hiring Needs</a:t>
            </a:r>
          </a:p>
        </p:txBody>
      </p:sp>
    </p:spTree>
    <p:extLst>
      <p:ext uri="{BB962C8B-B14F-4D97-AF65-F5344CB8AC3E}">
        <p14:creationId xmlns:p14="http://schemas.microsoft.com/office/powerpoint/2010/main" val="12375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CED67-534E-314A-BAE1-BB46296C2EFF}"/>
              </a:ext>
            </a:extLst>
          </p:cNvPr>
          <p:cNvSpPr txBox="1"/>
          <p:nvPr/>
        </p:nvSpPr>
        <p:spPr>
          <a:xfrm>
            <a:off x="1544594" y="1136822"/>
            <a:ext cx="102861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Problem: 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additional recruiters should be hired in order to meet the demand for Q4 2017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additional recruiters should be hired for the upcoming Q4 2017 hiring needs</a:t>
            </a:r>
          </a:p>
        </p:txBody>
      </p:sp>
    </p:spTree>
    <p:extLst>
      <p:ext uri="{BB962C8B-B14F-4D97-AF65-F5344CB8AC3E}">
        <p14:creationId xmlns:p14="http://schemas.microsoft.com/office/powerpoint/2010/main" val="140401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EC8CB67-4460-6F49-A1B3-3D5880DB6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31666"/>
              </p:ext>
            </p:extLst>
          </p:nvPr>
        </p:nvGraphicFramePr>
        <p:xfrm>
          <a:off x="441435" y="643467"/>
          <a:ext cx="7876942" cy="5570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E92806-F202-2F4C-8908-0DF21A68EDE8}"/>
              </a:ext>
            </a:extLst>
          </p:cNvPr>
          <p:cNvSpPr txBox="1"/>
          <p:nvPr/>
        </p:nvSpPr>
        <p:spPr>
          <a:xfrm>
            <a:off x="8658688" y="1210287"/>
            <a:ext cx="353331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Takeaways:</a:t>
            </a:r>
          </a:p>
          <a:p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6900+ Filled Reqs.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408 Open Reqs.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Recruiters Q3 2017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Average Turnover Quarterly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Average Filled Reqs.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Total Recruiters Needed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New Recruiters Hired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0367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88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 Light</vt:lpstr>
      <vt:lpstr>Rockwell</vt:lpstr>
      <vt:lpstr>Wingdings</vt:lpstr>
      <vt:lpstr>Atlas</vt:lpstr>
      <vt:lpstr>Q4 2017  Recruiter Hiring Needs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Sotirhos</dc:creator>
  <cp:lastModifiedBy>Timothy Sotirhos</cp:lastModifiedBy>
  <cp:revision>10</cp:revision>
  <dcterms:created xsi:type="dcterms:W3CDTF">2020-03-02T19:56:48Z</dcterms:created>
  <dcterms:modified xsi:type="dcterms:W3CDTF">2020-03-02T22:23:26Z</dcterms:modified>
</cp:coreProperties>
</file>