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6"/>
  </p:notesMasterIdLst>
  <p:sldIdLst>
    <p:sldId id="306" r:id="rId5"/>
    <p:sldId id="308" r:id="rId6"/>
    <p:sldId id="309" r:id="rId7"/>
    <p:sldId id="294" r:id="rId8"/>
    <p:sldId id="313" r:id="rId9"/>
    <p:sldId id="314" r:id="rId10"/>
    <p:sldId id="315" r:id="rId11"/>
    <p:sldId id="316" r:id="rId12"/>
    <p:sldId id="317" r:id="rId13"/>
    <p:sldId id="311" r:id="rId14"/>
    <p:sldId id="31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4967" autoAdjust="0"/>
  </p:normalViewPr>
  <p:slideViewPr>
    <p:cSldViewPr snapToGrid="0">
      <p:cViewPr varScale="1">
        <p:scale>
          <a:sx n="86" d="100"/>
          <a:sy n="86" d="100"/>
        </p:scale>
        <p:origin x="514" y="48"/>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s://worldpopulationreview.com/states" TargetMode="External"/><Relationship Id="rId2" Type="http://schemas.openxmlformats.org/officeDocument/2006/relationships/hyperlink" Target="https://worldpopulationreview.com/states/state-abbreviations" TargetMode="Externa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normAutofit/>
          </a:bodyPr>
          <a:lstStyle/>
          <a:p>
            <a:r>
              <a:rPr lang="en-US" dirty="0"/>
              <a:t>USA Used vehicle Market analysis</a:t>
            </a:r>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7571232" y="3570354"/>
            <a:ext cx="3527319" cy="2693286"/>
          </a:xfrm>
        </p:spPr>
        <p:txBody>
          <a:bodyPr>
            <a:normAutofit/>
          </a:bodyPr>
          <a:lstStyle/>
          <a:p>
            <a:pPr algn="l"/>
            <a:r>
              <a:rPr lang="en-US" dirty="0"/>
              <a:t>Presenters: Project Team 7</a:t>
            </a:r>
          </a:p>
          <a:p>
            <a:pPr marL="342900" indent="-342900" algn="l">
              <a:buFontTx/>
              <a:buChar char="-"/>
            </a:pPr>
            <a:r>
              <a:rPr lang="en-US" dirty="0"/>
              <a:t>Anjana Sanjeev</a:t>
            </a:r>
          </a:p>
          <a:p>
            <a:pPr marL="342900" indent="-342900" algn="l">
              <a:buFontTx/>
              <a:buChar char="-"/>
            </a:pPr>
            <a:r>
              <a:rPr lang="en-US" dirty="0" err="1"/>
              <a:t>Yuoro</a:t>
            </a:r>
            <a:r>
              <a:rPr lang="en-US" dirty="0"/>
              <a:t> </a:t>
            </a:r>
            <a:r>
              <a:rPr lang="en-US" dirty="0" err="1"/>
              <a:t>Ghun</a:t>
            </a:r>
            <a:endParaRPr lang="en-US" dirty="0"/>
          </a:p>
          <a:p>
            <a:pPr marL="342900" indent="-342900" algn="l">
              <a:buFontTx/>
              <a:buChar char="-"/>
            </a:pPr>
            <a:r>
              <a:rPr lang="en-US" dirty="0" err="1"/>
              <a:t>Dhiraji</a:t>
            </a:r>
            <a:r>
              <a:rPr lang="en-US" dirty="0"/>
              <a:t> </a:t>
            </a:r>
            <a:r>
              <a:rPr lang="en-US" dirty="0" err="1"/>
              <a:t>Kappor</a:t>
            </a:r>
            <a:endParaRPr lang="en-US" dirty="0"/>
          </a:p>
          <a:p>
            <a:pPr marL="342900" indent="-342900" algn="l">
              <a:buFontTx/>
              <a:buChar char="-"/>
            </a:pPr>
            <a:r>
              <a:rPr lang="en-US" dirty="0"/>
              <a:t>Deon Joshua</a:t>
            </a:r>
          </a:p>
          <a:p>
            <a:pPr marL="342900" indent="-342900" algn="l">
              <a:buFontTx/>
              <a:buChar char="-"/>
            </a:pPr>
            <a:r>
              <a:rPr lang="en-US" dirty="0"/>
              <a:t>Ina Luo </a:t>
            </a:r>
            <a:endParaRPr lang="en-US" sz="2000" dirty="0">
              <a:solidFill>
                <a:schemeClr val="bg1"/>
              </a:solidFill>
            </a:endParaRP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B28F-C9D7-439B-B863-44B4E851A0B0}"/>
              </a:ext>
            </a:extLst>
          </p:cNvPr>
          <p:cNvSpPr>
            <a:spLocks noGrp="1"/>
          </p:cNvSpPr>
          <p:nvPr>
            <p:ph type="ctrTitle"/>
          </p:nvPr>
        </p:nvSpPr>
        <p:spPr>
          <a:xfrm>
            <a:off x="354841" y="227623"/>
            <a:ext cx="4434840" cy="886968"/>
          </a:xfrm>
        </p:spPr>
        <p:txBody>
          <a:bodyPr/>
          <a:lstStyle/>
          <a:p>
            <a:r>
              <a:rPr lang="en-US" dirty="0"/>
              <a:t>Summary</a:t>
            </a:r>
          </a:p>
        </p:txBody>
      </p:sp>
      <p:sp>
        <p:nvSpPr>
          <p:cNvPr id="8" name="Subtitle 7">
            <a:extLst>
              <a:ext uri="{FF2B5EF4-FFF2-40B4-BE49-F238E27FC236}">
                <a16:creationId xmlns:a16="http://schemas.microsoft.com/office/drawing/2014/main" id="{50061247-EA4F-4DFA-AFCE-648487762CF7}"/>
              </a:ext>
            </a:extLst>
          </p:cNvPr>
          <p:cNvSpPr>
            <a:spLocks noGrp="1"/>
          </p:cNvSpPr>
          <p:nvPr>
            <p:ph type="subTitle" idx="1"/>
          </p:nvPr>
        </p:nvSpPr>
        <p:spPr>
          <a:xfrm>
            <a:off x="283463" y="301751"/>
            <a:ext cx="11119421" cy="6328625"/>
          </a:xfrm>
        </p:spPr>
        <p:txBody>
          <a:bodyPr>
            <a:normAutofit lnSpcReduction="10000"/>
          </a:bodyPr>
          <a:lstStyle/>
          <a:p>
            <a:endParaRPr lang="en-US" dirty="0"/>
          </a:p>
          <a:p>
            <a:endParaRPr lang="en-US" dirty="0"/>
          </a:p>
          <a:p>
            <a:pPr>
              <a:lnSpc>
                <a:spcPct val="100000"/>
              </a:lnSpc>
            </a:pPr>
            <a:r>
              <a:rPr lang="en-US" sz="2000" b="1" dirty="0">
                <a:effectLst/>
                <a:latin typeface="Arial" panose="020B0604020202020204" pitchFamily="34" charset="0"/>
                <a:cs typeface="Arial" panose="020B0604020202020204" pitchFamily="34" charset="0"/>
              </a:rPr>
              <a:t>Based on the listed key information, UCO requests us to find out:</a:t>
            </a:r>
            <a:r>
              <a:rPr lang="en-US" sz="2000" dirty="0">
                <a:latin typeface="Arial" panose="020B0604020202020204" pitchFamily="34" charset="0"/>
                <a:cs typeface="Arial" panose="020B0604020202020204" pitchFamily="34" charset="0"/>
              </a:rPr>
              <a:t> </a:t>
            </a:r>
          </a:p>
          <a:p>
            <a:pPr>
              <a:lnSpc>
                <a:spcPct val="100000"/>
              </a:lnSpc>
            </a:pPr>
            <a:r>
              <a:rPr lang="en-US" sz="2000" b="0" dirty="0">
                <a:effectLst/>
                <a:latin typeface="Arial" panose="020B0604020202020204" pitchFamily="34" charset="0"/>
                <a:cs typeface="Arial" panose="020B0604020202020204" pitchFamily="34" charset="0"/>
              </a:rPr>
              <a:t>What is the most profitable way to sell cars online in USA market? This may include:</a:t>
            </a:r>
          </a:p>
          <a:p>
            <a:pPr marL="171450" indent="-171450">
              <a:lnSpc>
                <a:spcPct val="100000"/>
              </a:lnSpc>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 Saturation in the market</a:t>
            </a:r>
          </a:p>
          <a:p>
            <a:pPr>
              <a:lnSpc>
                <a:spcPct val="100000"/>
              </a:lnSpc>
            </a:pPr>
            <a:endParaRPr lang="en-US" sz="2000" b="0" dirty="0">
              <a:effectLst/>
              <a:latin typeface="Arial" panose="020B0604020202020204" pitchFamily="34" charset="0"/>
              <a:cs typeface="Arial" panose="020B0604020202020204" pitchFamily="34" charset="0"/>
            </a:endParaRPr>
          </a:p>
          <a:p>
            <a:pPr marL="171450" indent="-171450">
              <a:lnSpc>
                <a:spcPct val="100000"/>
              </a:lnSpc>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 What types of colors are popular</a:t>
            </a:r>
          </a:p>
          <a:p>
            <a:pPr>
              <a:lnSpc>
                <a:spcPct val="100000"/>
              </a:lnSpc>
            </a:pPr>
            <a:endParaRPr lang="en-US" sz="2000" b="0" dirty="0">
              <a:effectLst/>
              <a:latin typeface="Arial" panose="020B0604020202020204" pitchFamily="34" charset="0"/>
              <a:cs typeface="Arial" panose="020B0604020202020204" pitchFamily="34" charset="0"/>
            </a:endParaRPr>
          </a:p>
          <a:p>
            <a:pPr marL="171450" indent="-171450">
              <a:lnSpc>
                <a:spcPct val="100000"/>
              </a:lnSpc>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 Which type of cars are most listed</a:t>
            </a:r>
          </a:p>
          <a:p>
            <a:pPr>
              <a:lnSpc>
                <a:spcPct val="100000"/>
              </a:lnSpc>
            </a:pPr>
            <a:endParaRPr lang="en-US" sz="2000" b="0" dirty="0">
              <a:effectLst/>
              <a:latin typeface="Arial" panose="020B0604020202020204" pitchFamily="34" charset="0"/>
              <a:cs typeface="Arial" panose="020B0604020202020204" pitchFamily="34" charset="0"/>
            </a:endParaRPr>
          </a:p>
          <a:p>
            <a:pPr marL="171450" indent="-171450">
              <a:lnSpc>
                <a:spcPct val="100000"/>
              </a:lnSpc>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 Which state is the most potential marke</a:t>
            </a:r>
            <a:r>
              <a:rPr lang="en-US" altLang="zh-CN" sz="2000" b="0" dirty="0">
                <a:effectLst/>
                <a:latin typeface="Arial" panose="020B0604020202020204" pitchFamily="34" charset="0"/>
                <a:cs typeface="Arial" panose="020B0604020202020204" pitchFamily="34" charset="0"/>
              </a:rPr>
              <a:t>t?</a:t>
            </a:r>
          </a:p>
          <a:p>
            <a:pPr>
              <a:lnSpc>
                <a:spcPct val="100000"/>
              </a:lnSpc>
            </a:pPr>
            <a:r>
              <a:rPr lang="en-US" dirty="0">
                <a:latin typeface="Arial" panose="020B0604020202020204" pitchFamily="34" charset="0"/>
                <a:cs typeface="Arial" panose="020B0604020202020204" pitchFamily="34" charset="0"/>
              </a:rPr>
              <a:t>    The top 3 potential market is California, Florida, and New York State. These top 3 states are occupied one-third of the total listed vehicles. Geographically, the states located on the western and eastern coasts will be considered the better potential markets than inland areas. The Pearson correlation coefficient of 0.89 between the population in 2022 and the total listed vehicles tell us the strong relationship and the states with larger population may be better potential markets but it will not be necessary to consider the population density of states.</a:t>
            </a:r>
            <a:endParaRPr lang="en-US" dirty="0"/>
          </a:p>
        </p:txBody>
      </p: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11"/>
          </p:nvPr>
        </p:nvSpPr>
        <p:spPr/>
        <p:txBody>
          <a:bodyPr/>
          <a:lstStyle/>
          <a:p>
            <a:r>
              <a:rPr lang="en-US" dirty="0"/>
              <a:t>Presentation Title</a:t>
            </a:r>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p:txBody>
          <a:bodyPr/>
          <a:lstStyle/>
          <a:p>
            <a:fld id="{D8DA9DAA-006C-4F4B-980E-E3DF019B24E2}" type="slidenum">
              <a:rPr lang="en-US" smtClean="0"/>
              <a:pPr/>
              <a:t>10</a:t>
            </a:fld>
            <a:endParaRPr lang="en-US" dirty="0"/>
          </a:p>
        </p:txBody>
      </p:sp>
    </p:spTree>
    <p:extLst>
      <p:ext uri="{BB962C8B-B14F-4D97-AF65-F5344CB8AC3E}">
        <p14:creationId xmlns:p14="http://schemas.microsoft.com/office/powerpoint/2010/main" val="3584772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9/3/20XX</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11</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dirty="0"/>
              <a:t>USA USED VEHICLE MARKET ANALYSIS</a:t>
            </a:r>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a:xfrm>
            <a:off x="8592905" y="2966803"/>
            <a:ext cx="3702061" cy="2839018"/>
          </a:xfrm>
        </p:spPr>
        <p:txBody>
          <a:bodyPr>
            <a:normAutofit/>
          </a:bodyPr>
          <a:lstStyle/>
          <a:p>
            <a:pPr algn="l"/>
            <a:r>
              <a:rPr lang="en-US" dirty="0"/>
              <a:t>Presenters: Project Team 7</a:t>
            </a:r>
          </a:p>
          <a:p>
            <a:pPr marL="342900" indent="-342900" algn="l">
              <a:buFontTx/>
              <a:buChar char="-"/>
            </a:pPr>
            <a:r>
              <a:rPr lang="en-US" dirty="0"/>
              <a:t>Anjana Sanjeev</a:t>
            </a:r>
          </a:p>
          <a:p>
            <a:pPr marL="342900" indent="-342900" algn="l">
              <a:buFontTx/>
              <a:buChar char="-"/>
            </a:pPr>
            <a:r>
              <a:rPr lang="en-US" dirty="0" err="1"/>
              <a:t>Yuoro</a:t>
            </a:r>
            <a:r>
              <a:rPr lang="en-US" dirty="0"/>
              <a:t> </a:t>
            </a:r>
            <a:r>
              <a:rPr lang="en-US" dirty="0" err="1"/>
              <a:t>Ghun</a:t>
            </a:r>
            <a:endParaRPr lang="en-US" dirty="0"/>
          </a:p>
          <a:p>
            <a:pPr marL="342900" indent="-342900" algn="l">
              <a:buFontTx/>
              <a:buChar char="-"/>
            </a:pPr>
            <a:r>
              <a:rPr lang="en-US" dirty="0" err="1"/>
              <a:t>Dhiraji</a:t>
            </a:r>
            <a:r>
              <a:rPr lang="en-US" dirty="0"/>
              <a:t> </a:t>
            </a:r>
            <a:r>
              <a:rPr lang="en-US" dirty="0" err="1"/>
              <a:t>Kappor</a:t>
            </a:r>
            <a:endParaRPr lang="en-US" dirty="0"/>
          </a:p>
          <a:p>
            <a:pPr marL="342900" indent="-342900" algn="l">
              <a:buFontTx/>
              <a:buChar char="-"/>
            </a:pPr>
            <a:r>
              <a:rPr lang="en-US" dirty="0"/>
              <a:t>Deon Joshua</a:t>
            </a:r>
          </a:p>
          <a:p>
            <a:pPr marL="342900" indent="-342900" algn="l">
              <a:buFontTx/>
              <a:buChar char="-"/>
            </a:pPr>
            <a:r>
              <a:rPr lang="en-US" dirty="0"/>
              <a:t>Ina Luo </a:t>
            </a:r>
            <a:endParaRPr lang="en-US" sz="1800" dirty="0">
              <a:solidFill>
                <a:schemeClr val="bg1"/>
              </a:solidFill>
            </a:endParaRPr>
          </a:p>
          <a:p>
            <a:endParaRPr lang="en-US" dirty="0"/>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964057"/>
            <a:ext cx="6190488" cy="814409"/>
          </a:xfrm>
        </p:spPr>
        <p:txBody>
          <a:bodyPr>
            <a:normAutofit fontScale="90000"/>
          </a:bodyPr>
          <a:lstStyle/>
          <a:p>
            <a:r>
              <a:rPr lang="en-US" dirty="0"/>
              <a:t>Project Scenario</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1" y="1778466"/>
            <a:ext cx="7488265" cy="4457741"/>
          </a:xfrm>
        </p:spPr>
        <p:txBody>
          <a:bodyPr>
            <a:noAutofit/>
          </a:bodyPr>
          <a:lstStyle/>
          <a:p>
            <a:pPr>
              <a:lnSpc>
                <a:spcPct val="100000"/>
              </a:lnSpc>
            </a:pPr>
            <a:r>
              <a:rPr lang="en-US" sz="1100" b="1" i="0" dirty="0">
                <a:effectLst/>
                <a:latin typeface="Arial" panose="020B0604020202020204" pitchFamily="34" charset="0"/>
                <a:cs typeface="Arial" panose="020B0604020202020204" pitchFamily="34" charset="0"/>
              </a:rPr>
              <a:t>Our corporate client Used-Car Online Pty Ltd (UCO) is asking us to provide a comprehensive data analysis of the used car online market in the USA, according to the dataset file named ‘Vehicles.csv’. UCO requires us the following:</a:t>
            </a:r>
          </a:p>
          <a:p>
            <a:pPr marL="171450" indent="-171450">
              <a:lnSpc>
                <a:spcPct val="100000"/>
              </a:lnSpc>
              <a:buFont typeface="Arial" panose="020B0604020202020204" pitchFamily="34" charset="0"/>
              <a:buChar char="•"/>
            </a:pPr>
            <a:r>
              <a:rPr lang="en-US" sz="1100" dirty="0">
                <a:latin typeface="Arial" panose="020B0604020202020204" pitchFamily="34" charset="0"/>
                <a:cs typeface="Arial" panose="020B0604020202020204" pitchFamily="34" charset="0"/>
              </a:rPr>
              <a:t>Demonstrate a clear data frame to list ['id', 'region', 'price', 'year', 'manufacturer', 'model', 'condition', 'cylinders', 'fuel', 'odometer', '</a:t>
            </a:r>
            <a:r>
              <a:rPr lang="en-US" sz="1100" dirty="0" err="1">
                <a:latin typeface="Arial" panose="020B0604020202020204" pitchFamily="34" charset="0"/>
                <a:cs typeface="Arial" panose="020B0604020202020204" pitchFamily="34" charset="0"/>
              </a:rPr>
              <a:t>title_status</a:t>
            </a:r>
            <a:r>
              <a:rPr lang="en-US" sz="1100" dirty="0">
                <a:latin typeface="Arial" panose="020B0604020202020204" pitchFamily="34" charset="0"/>
                <a:cs typeface="Arial" panose="020B0604020202020204" pitchFamily="34" charset="0"/>
              </a:rPr>
              <a:t>', 'transmission', 'drive', 'size', 'type', '</a:t>
            </a:r>
            <a:r>
              <a:rPr lang="en-US" sz="1100" dirty="0" err="1">
                <a:latin typeface="Arial" panose="020B0604020202020204" pitchFamily="34" charset="0"/>
                <a:cs typeface="Arial" panose="020B0604020202020204" pitchFamily="34" charset="0"/>
              </a:rPr>
              <a:t>paint_color</a:t>
            </a:r>
            <a:r>
              <a:rPr lang="en-US" sz="1100" dirty="0">
                <a:latin typeface="Arial" panose="020B0604020202020204" pitchFamily="34" charset="0"/>
                <a:cs typeface="Arial" panose="020B0604020202020204" pitchFamily="34" charset="0"/>
              </a:rPr>
              <a:t>', 'description', 'county', 'state', '</a:t>
            </a:r>
            <a:r>
              <a:rPr lang="en-US" sz="1100" dirty="0" err="1">
                <a:latin typeface="Arial" panose="020B0604020202020204" pitchFamily="34" charset="0"/>
                <a:cs typeface="Arial" panose="020B0604020202020204" pitchFamily="34" charset="0"/>
              </a:rPr>
              <a:t>lat</a:t>
            </a:r>
            <a:r>
              <a:rPr lang="en-US" sz="1100" dirty="0">
                <a:latin typeface="Arial" panose="020B0604020202020204" pitchFamily="34" charset="0"/>
                <a:cs typeface="Arial" panose="020B0604020202020204" pitchFamily="34" charset="0"/>
              </a:rPr>
              <a:t>', 'long', '</a:t>
            </a:r>
            <a:r>
              <a:rPr lang="en-US" sz="1100" dirty="0" err="1">
                <a:latin typeface="Arial" panose="020B0604020202020204" pitchFamily="34" charset="0"/>
                <a:cs typeface="Arial" panose="020B0604020202020204" pitchFamily="34" charset="0"/>
              </a:rPr>
              <a:t>posting_date</a:t>
            </a:r>
            <a:r>
              <a:rPr lang="en-US" sz="1100" dirty="0">
                <a:latin typeface="Arial" panose="020B0604020202020204" pitchFamily="34" charset="0"/>
                <a:cs typeface="Arial" panose="020B0604020202020204" pitchFamily="34" charset="0"/>
              </a:rPr>
              <a:t>’]</a:t>
            </a:r>
          </a:p>
          <a:p>
            <a:pPr marL="171450" indent="-171450">
              <a:lnSpc>
                <a:spcPct val="100000"/>
              </a:lnSpc>
              <a:buFont typeface="Arial" panose="020B0604020202020204" pitchFamily="34" charset="0"/>
              <a:buChar char="•"/>
            </a:pPr>
            <a:r>
              <a:rPr lang="en-US" sz="1100" dirty="0">
                <a:latin typeface="Arial" panose="020B0604020202020204" pitchFamily="34" charset="0"/>
                <a:cs typeface="Arial" panose="020B0604020202020204" pitchFamily="34" charset="0"/>
              </a:rPr>
              <a:t>Summarize key information:</a:t>
            </a:r>
          </a:p>
          <a:p>
            <a:pPr marL="171450" indent="-171450">
              <a:lnSpc>
                <a:spcPct val="100000"/>
              </a:lnSpc>
              <a:buFont typeface="Arial" panose="020B0604020202020204" pitchFamily="34" charset="0"/>
              <a:buChar char="•"/>
            </a:pPr>
            <a:r>
              <a:rPr lang="en-US" sz="1100" b="0" dirty="0">
                <a:effectLst/>
                <a:latin typeface="Arial" panose="020B0604020202020204" pitchFamily="34" charset="0"/>
                <a:cs typeface="Arial" panose="020B0604020202020204" pitchFamily="34" charset="0"/>
              </a:rPr>
              <a:t>Which type of cars were mostly listed – Anjana</a:t>
            </a:r>
          </a:p>
          <a:p>
            <a:pPr marL="171450" indent="-171450">
              <a:lnSpc>
                <a:spcPct val="100000"/>
              </a:lnSpc>
              <a:buFont typeface="Arial" panose="020B0604020202020204" pitchFamily="34" charset="0"/>
              <a:buChar char="•"/>
            </a:pPr>
            <a:r>
              <a:rPr lang="en-US" sz="1100" b="0" dirty="0">
                <a:effectLst/>
                <a:latin typeface="Arial" panose="020B0604020202020204" pitchFamily="34" charset="0"/>
                <a:cs typeface="Arial" panose="020B0604020202020204" pitchFamily="34" charset="0"/>
              </a:rPr>
              <a:t>What is the most popular color listed – Deon</a:t>
            </a:r>
          </a:p>
          <a:p>
            <a:pPr marL="171450" indent="-171450">
              <a:lnSpc>
                <a:spcPct val="100000"/>
              </a:lnSpc>
              <a:buFont typeface="Arial" panose="020B0604020202020204" pitchFamily="34" charset="0"/>
              <a:buChar char="•"/>
            </a:pPr>
            <a:r>
              <a:rPr lang="en-US" sz="1100" b="0" dirty="0">
                <a:effectLst/>
                <a:latin typeface="Arial" panose="020B0604020202020204" pitchFamily="34" charset="0"/>
                <a:cs typeface="Arial" panose="020B0604020202020204" pitchFamily="34" charset="0"/>
              </a:rPr>
              <a:t>Correlation between odometer (kms run) and price of the car. – Dhiraj</a:t>
            </a:r>
          </a:p>
          <a:p>
            <a:pPr marL="171450" indent="-171450">
              <a:lnSpc>
                <a:spcPct val="100000"/>
              </a:lnSpc>
              <a:buFont typeface="Arial" panose="020B0604020202020204" pitchFamily="34" charset="0"/>
              <a:buChar char="•"/>
            </a:pPr>
            <a:r>
              <a:rPr lang="en-US" sz="1100" b="0" dirty="0">
                <a:effectLst/>
                <a:latin typeface="Arial" panose="020B0604020202020204" pitchFamily="34" charset="0"/>
                <a:cs typeface="Arial" panose="020B0604020202020204" pitchFamily="34" charset="0"/>
              </a:rPr>
              <a:t>The top 10 state ranking by the most cars listed – Ina</a:t>
            </a:r>
          </a:p>
          <a:p>
            <a:pPr>
              <a:lnSpc>
                <a:spcPct val="100000"/>
              </a:lnSpc>
            </a:pPr>
            <a:r>
              <a:rPr lang="en-US" sz="1100" b="1" dirty="0">
                <a:effectLst/>
                <a:latin typeface="Arial" panose="020B0604020202020204" pitchFamily="34" charset="0"/>
                <a:cs typeface="Arial" panose="020B0604020202020204" pitchFamily="34" charset="0"/>
              </a:rPr>
              <a:t>Based on the listed key information, UCO requests us to find out:</a:t>
            </a:r>
            <a:r>
              <a:rPr lang="en-US" sz="1100" dirty="0">
                <a:latin typeface="Arial" panose="020B0604020202020204" pitchFamily="34" charset="0"/>
                <a:cs typeface="Arial" panose="020B0604020202020204" pitchFamily="34" charset="0"/>
              </a:rPr>
              <a:t> </a:t>
            </a:r>
            <a:r>
              <a:rPr lang="en-US" sz="1100" b="0" dirty="0">
                <a:effectLst/>
                <a:latin typeface="Arial" panose="020B0604020202020204" pitchFamily="34" charset="0"/>
                <a:cs typeface="Arial" panose="020B0604020202020204" pitchFamily="34" charset="0"/>
              </a:rPr>
              <a:t>What is the most profitable way to sell cars online in USA market? This may include:</a:t>
            </a:r>
          </a:p>
          <a:p>
            <a:pPr marL="171450" indent="-171450">
              <a:lnSpc>
                <a:spcPct val="100000"/>
              </a:lnSpc>
              <a:buFont typeface="Arial" panose="020B0604020202020204" pitchFamily="34" charset="0"/>
              <a:buChar char="•"/>
            </a:pPr>
            <a:r>
              <a:rPr lang="en-US" sz="1100" b="0" dirty="0">
                <a:effectLst/>
                <a:latin typeface="Arial" panose="020B0604020202020204" pitchFamily="34" charset="0"/>
                <a:cs typeface="Arial" panose="020B0604020202020204" pitchFamily="34" charset="0"/>
              </a:rPr>
              <a:t> Saturation in the market</a:t>
            </a:r>
          </a:p>
          <a:p>
            <a:pPr marL="171450" indent="-171450">
              <a:lnSpc>
                <a:spcPct val="100000"/>
              </a:lnSpc>
              <a:buFont typeface="Arial" panose="020B0604020202020204" pitchFamily="34" charset="0"/>
              <a:buChar char="•"/>
            </a:pPr>
            <a:r>
              <a:rPr lang="en-US" sz="1100" b="0" dirty="0">
                <a:effectLst/>
                <a:latin typeface="Arial" panose="020B0604020202020204" pitchFamily="34" charset="0"/>
                <a:cs typeface="Arial" panose="020B0604020202020204" pitchFamily="34" charset="0"/>
              </a:rPr>
              <a:t> What types of colors are popular</a:t>
            </a:r>
          </a:p>
          <a:p>
            <a:pPr marL="171450" indent="-171450">
              <a:lnSpc>
                <a:spcPct val="100000"/>
              </a:lnSpc>
              <a:buFont typeface="Arial" panose="020B0604020202020204" pitchFamily="34" charset="0"/>
              <a:buChar char="•"/>
            </a:pPr>
            <a:r>
              <a:rPr lang="en-US" sz="1100" b="0" dirty="0">
                <a:effectLst/>
                <a:latin typeface="Arial" panose="020B0604020202020204" pitchFamily="34" charset="0"/>
                <a:cs typeface="Arial" panose="020B0604020202020204" pitchFamily="34" charset="0"/>
              </a:rPr>
              <a:t> Which type of cars are most listed</a:t>
            </a:r>
          </a:p>
          <a:p>
            <a:pPr marL="171450" indent="-171450">
              <a:lnSpc>
                <a:spcPct val="100000"/>
              </a:lnSpc>
              <a:buFont typeface="Arial" panose="020B0604020202020204" pitchFamily="34" charset="0"/>
              <a:buChar char="•"/>
            </a:pPr>
            <a:r>
              <a:rPr lang="en-US" sz="1100" b="0" dirty="0">
                <a:effectLst/>
                <a:latin typeface="Arial" panose="020B0604020202020204" pitchFamily="34" charset="0"/>
                <a:cs typeface="Arial" panose="020B0604020202020204" pitchFamily="34" charset="0"/>
              </a:rPr>
              <a:t> Which state is the most potential marke</a:t>
            </a:r>
            <a:r>
              <a:rPr lang="en-US" altLang="zh-CN" sz="1100" b="0" dirty="0">
                <a:effectLst/>
                <a:latin typeface="Arial" panose="020B0604020202020204" pitchFamily="34" charset="0"/>
                <a:cs typeface="Arial" panose="020B0604020202020204" pitchFamily="34" charset="0"/>
              </a:rPr>
              <a:t>t</a:t>
            </a:r>
            <a:endParaRPr lang="en-US" sz="1100" b="0" dirty="0">
              <a:effectLst/>
              <a:latin typeface="Arial" panose="020B0604020202020204" pitchFamily="34" charset="0"/>
              <a:cs typeface="Arial" panose="020B0604020202020204" pitchFamily="34" charset="0"/>
            </a:endParaRP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8338657" y="1556463"/>
            <a:ext cx="3564826" cy="3564833"/>
          </a:xfrm>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15/01/2023</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USA USED VEHICLE MARKET ANALYSIS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36533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altLang="zh-CN" dirty="0"/>
              <a:t>Dataset clean</a:t>
            </a: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r>
              <a:rPr lang="en-US" b="1" dirty="0">
                <a:solidFill>
                  <a:schemeClr val="tx1"/>
                </a:solidFill>
                <a:effectLst/>
                <a:latin typeface="Consolas" panose="020B0609020204030204" pitchFamily="49" charset="0"/>
              </a:rPr>
              <a:t>Dataset Source from:</a:t>
            </a:r>
            <a:r>
              <a:rPr lang="en-US" b="0" dirty="0">
                <a:solidFill>
                  <a:schemeClr val="tx1"/>
                </a:solidFill>
                <a:effectLst/>
                <a:latin typeface="Consolas" panose="020B0609020204030204" pitchFamily="49" charset="0"/>
              </a:rPr>
              <a:t> https://www.kaggle.com/datasets/austinreese/craigslist-carstrucks-data?resource=download</a:t>
            </a:r>
          </a:p>
        </p:txBody>
      </p:sp>
    </p:spTree>
    <p:extLst>
      <p:ext uri="{BB962C8B-B14F-4D97-AF65-F5344CB8AC3E}">
        <p14:creationId xmlns:p14="http://schemas.microsoft.com/office/powerpoint/2010/main" val="2227882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71103"/>
            <a:ext cx="10515600" cy="2118016"/>
          </a:xfrm>
        </p:spPr>
        <p:txBody>
          <a:bodyPr>
            <a:normAutofit/>
          </a:bodyPr>
          <a:lstStyle/>
          <a:p>
            <a:r>
              <a:rPr lang="en-US" sz="3100"/>
              <a:t>C</a:t>
            </a:r>
            <a:r>
              <a:rPr lang="en-US" altLang="zh-CN" sz="3100"/>
              <a:t>lean raw dataset by drop(),drupna(), duplicate(), unique(), find inform from 2000, reset index, then save into output_data folder</a:t>
            </a:r>
            <a:endParaRPr lang="en-US" sz="5400" dirty="0"/>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4</a:t>
            </a:fld>
            <a:endParaRPr lang="en-US" b="1" cap="all" spc="100" dirty="0">
              <a:solidFill>
                <a:schemeClr val="accent2"/>
              </a:solidFill>
            </a:endParaRPr>
          </a:p>
        </p:txBody>
      </p:sp>
      <p:pic>
        <p:nvPicPr>
          <p:cNvPr id="6" name="Content Placeholder 5" descr="Graphical user interface, text&#10;&#10;Description automatically generated with medium confidence">
            <a:extLst>
              <a:ext uri="{FF2B5EF4-FFF2-40B4-BE49-F238E27FC236}">
                <a16:creationId xmlns:a16="http://schemas.microsoft.com/office/drawing/2014/main" id="{9562A506-880B-5A52-62F0-2E9B1EE5ACC0}"/>
              </a:ext>
            </a:extLst>
          </p:cNvPr>
          <p:cNvPicPr>
            <a:picLocks noGrp="1" noChangeAspect="1"/>
          </p:cNvPicPr>
          <p:nvPr>
            <p:ph idx="1"/>
          </p:nvPr>
        </p:nvPicPr>
        <p:blipFill>
          <a:blip r:embed="rId2"/>
          <a:stretch>
            <a:fillRect/>
          </a:stretch>
        </p:blipFill>
        <p:spPr>
          <a:xfrm>
            <a:off x="930501" y="1766138"/>
            <a:ext cx="4883069" cy="5091862"/>
          </a:xfrm>
        </p:spPr>
      </p:pic>
      <p:pic>
        <p:nvPicPr>
          <p:cNvPr id="10" name="Picture 9" descr="Text&#10;&#10;Description automatically generated">
            <a:extLst>
              <a:ext uri="{FF2B5EF4-FFF2-40B4-BE49-F238E27FC236}">
                <a16:creationId xmlns:a16="http://schemas.microsoft.com/office/drawing/2014/main" id="{7CE7B163-CF89-0DAA-D9C7-A53B68DBF706}"/>
              </a:ext>
            </a:extLst>
          </p:cNvPr>
          <p:cNvPicPr>
            <a:picLocks noChangeAspect="1"/>
          </p:cNvPicPr>
          <p:nvPr/>
        </p:nvPicPr>
        <p:blipFill>
          <a:blip r:embed="rId3"/>
          <a:stretch>
            <a:fillRect/>
          </a:stretch>
        </p:blipFill>
        <p:spPr>
          <a:xfrm>
            <a:off x="5905871" y="1164142"/>
            <a:ext cx="5822709" cy="5693858"/>
          </a:xfrm>
          <a:prstGeom prst="rect">
            <a:avLst/>
          </a:prstGeom>
        </p:spPr>
      </p:pic>
    </p:spTree>
    <p:extLst>
      <p:ext uri="{BB962C8B-B14F-4D97-AF65-F5344CB8AC3E}">
        <p14:creationId xmlns:p14="http://schemas.microsoft.com/office/powerpoint/2010/main" val="783914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5A4602-5672-F061-23A5-A7292DF37504}"/>
              </a:ext>
            </a:extLst>
          </p:cNvPr>
          <p:cNvSpPr>
            <a:spLocks noGrp="1"/>
          </p:cNvSpPr>
          <p:nvPr>
            <p:ph type="title"/>
          </p:nvPr>
        </p:nvSpPr>
        <p:spPr>
          <a:xfrm>
            <a:off x="803775" y="1106007"/>
            <a:ext cx="10550025" cy="1182927"/>
          </a:xfrm>
        </p:spPr>
        <p:txBody>
          <a:bodyPr anchor="b">
            <a:normAutofit/>
          </a:bodyPr>
          <a:lstStyle/>
          <a:p>
            <a:r>
              <a:rPr lang="en-US" sz="2600" b="1" dirty="0"/>
              <a:t>EDA</a:t>
            </a:r>
            <a:r>
              <a:rPr lang="en-US" sz="2600" dirty="0"/>
              <a:t> – </a:t>
            </a:r>
            <a:r>
              <a:rPr lang="en-US" sz="2600" b="1" dirty="0"/>
              <a:t>USA USED VEHICLE MARKET ANALYSIS</a:t>
            </a:r>
            <a:br>
              <a:rPr lang="en-US" sz="2600" dirty="0"/>
            </a:br>
            <a:r>
              <a:rPr lang="en-US" sz="2600" b="0" dirty="0">
                <a:effectLst/>
                <a:latin typeface="Consolas" panose="020B0609020204030204" pitchFamily="49" charset="0"/>
              </a:rPr>
              <a:t>The top 10 state ranking by number of vehicle listed and their correlation with the population of each state</a:t>
            </a:r>
            <a:endParaRPr lang="en-US" sz="2600" dirty="0"/>
          </a:p>
        </p:txBody>
      </p:sp>
      <p:cxnSp>
        <p:nvCxnSpPr>
          <p:cNvPr id="11" name="Straight Connector 1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96237212-8658-7B4C-EF3A-415DCE67E107}"/>
              </a:ext>
            </a:extLst>
          </p:cNvPr>
          <p:cNvSpPr>
            <a:spLocks noGrp="1"/>
          </p:cNvSpPr>
          <p:nvPr>
            <p:ph idx="1"/>
          </p:nvPr>
        </p:nvSpPr>
        <p:spPr>
          <a:xfrm>
            <a:off x="803775" y="2598947"/>
            <a:ext cx="10550025" cy="3677348"/>
          </a:xfrm>
        </p:spPr>
        <p:txBody>
          <a:bodyPr anchor="t">
            <a:normAutofit/>
          </a:bodyPr>
          <a:lstStyle/>
          <a:p>
            <a:pPr marL="0" indent="0">
              <a:buNone/>
            </a:pPr>
            <a:r>
              <a:rPr lang="en-US" sz="1800" b="1" dirty="0">
                <a:latin typeface="+mj-lt"/>
                <a:ea typeface="+mj-ea"/>
                <a:cs typeface="+mj-cs"/>
              </a:rPr>
              <a:t>EDA Methodology:</a:t>
            </a:r>
          </a:p>
          <a:p>
            <a:pPr>
              <a:buFontTx/>
              <a:buChar char="-"/>
            </a:pPr>
            <a:r>
              <a:rPr lang="en-US" sz="1800" b="1" dirty="0">
                <a:latin typeface="Consolas" panose="020B0609020204030204" pitchFamily="49" charset="0"/>
                <a:ea typeface="+mj-ea"/>
                <a:cs typeface="+mj-cs"/>
              </a:rPr>
              <a:t>upper(): </a:t>
            </a:r>
            <a:r>
              <a:rPr lang="en-US" sz="1800" dirty="0">
                <a:latin typeface="Consolas" panose="020B0609020204030204" pitchFamily="49" charset="0"/>
                <a:ea typeface="+mj-ea"/>
                <a:cs typeface="+mj-cs"/>
              </a:rPr>
              <a:t>to capitalize the state abbreviation in the column of ‘state’ </a:t>
            </a:r>
          </a:p>
          <a:p>
            <a:pPr>
              <a:buFontTx/>
              <a:buChar char="-"/>
            </a:pPr>
            <a:r>
              <a:rPr lang="en-US" sz="1800" b="1" dirty="0" err="1">
                <a:latin typeface="Consolas" panose="020B0609020204030204" pitchFamily="49" charset="0"/>
                <a:ea typeface="+mj-ea"/>
                <a:cs typeface="+mj-cs"/>
              </a:rPr>
              <a:t>groupby</a:t>
            </a:r>
            <a:r>
              <a:rPr lang="en-US" sz="1800" b="1" dirty="0">
                <a:latin typeface="Consolas" panose="020B0609020204030204" pitchFamily="49" charset="0"/>
                <a:ea typeface="+mj-ea"/>
                <a:cs typeface="+mj-cs"/>
              </a:rPr>
              <a:t>(): </a:t>
            </a:r>
            <a:r>
              <a:rPr lang="en-US" sz="1800" dirty="0">
                <a:latin typeface="Consolas" panose="020B0609020204030204" pitchFamily="49" charset="0"/>
                <a:ea typeface="+mj-ea"/>
                <a:cs typeface="+mj-cs"/>
              </a:rPr>
              <a:t>to create a new data frame ‘</a:t>
            </a:r>
            <a:r>
              <a:rPr lang="en-US" sz="1800" dirty="0" err="1">
                <a:latin typeface="Consolas" panose="020B0609020204030204" pitchFamily="49" charset="0"/>
                <a:ea typeface="+mj-ea"/>
                <a:cs typeface="+mj-cs"/>
              </a:rPr>
              <a:t>geo_df</a:t>
            </a:r>
            <a:r>
              <a:rPr lang="en-US" sz="1800" dirty="0">
                <a:latin typeface="Consolas" panose="020B0609020204030204" pitchFamily="49" charset="0"/>
                <a:ea typeface="+mj-ea"/>
                <a:cs typeface="+mj-cs"/>
              </a:rPr>
              <a:t>’ with ‘state’ as an index and 3 columns ‘</a:t>
            </a:r>
            <a:r>
              <a:rPr lang="en-US" sz="1800" dirty="0" err="1">
                <a:latin typeface="Consolas" panose="020B0609020204030204" pitchFamily="49" charset="0"/>
                <a:ea typeface="+mj-ea"/>
                <a:cs typeface="+mj-cs"/>
              </a:rPr>
              <a:t>lat</a:t>
            </a:r>
            <a:r>
              <a:rPr lang="en-US" sz="1800" dirty="0">
                <a:latin typeface="Consolas" panose="020B0609020204030204" pitchFamily="49" charset="0"/>
                <a:ea typeface="+mj-ea"/>
                <a:cs typeface="+mj-cs"/>
              </a:rPr>
              <a:t>’, ‘long’ and ‘</a:t>
            </a:r>
            <a:r>
              <a:rPr lang="en-US" sz="1800" dirty="0" err="1">
                <a:latin typeface="Consolas" panose="020B0609020204030204" pitchFamily="49" charset="0"/>
                <a:ea typeface="+mj-ea"/>
                <a:cs typeface="+mj-cs"/>
              </a:rPr>
              <a:t>Total_Listed</a:t>
            </a:r>
            <a:r>
              <a:rPr lang="en-US" sz="1800" dirty="0">
                <a:latin typeface="Consolas" panose="020B0609020204030204" pitchFamily="49" charset="0"/>
                <a:ea typeface="+mj-ea"/>
                <a:cs typeface="+mj-cs"/>
              </a:rPr>
              <a:t>’</a:t>
            </a:r>
          </a:p>
          <a:p>
            <a:pPr>
              <a:buFontTx/>
              <a:buChar char="-"/>
            </a:pPr>
            <a:r>
              <a:rPr lang="en-US" sz="1800" b="1" dirty="0" err="1">
                <a:latin typeface="Consolas" panose="020B0609020204030204" pitchFamily="49" charset="0"/>
                <a:ea typeface="+mj-ea"/>
                <a:cs typeface="+mj-cs"/>
              </a:rPr>
              <a:t>sort_values</a:t>
            </a:r>
            <a:r>
              <a:rPr lang="en-US" sz="1800" b="1" dirty="0">
                <a:latin typeface="Consolas" panose="020B0609020204030204" pitchFamily="49" charset="0"/>
                <a:ea typeface="+mj-ea"/>
                <a:cs typeface="+mj-cs"/>
              </a:rPr>
              <a:t>(by=‘</a:t>
            </a:r>
            <a:r>
              <a:rPr lang="en-US" sz="1800" b="1" dirty="0" err="1">
                <a:latin typeface="Consolas" panose="020B0609020204030204" pitchFamily="49" charset="0"/>
                <a:ea typeface="+mj-ea"/>
                <a:cs typeface="+mj-cs"/>
              </a:rPr>
              <a:t>Total_Listed</a:t>
            </a:r>
            <a:r>
              <a:rPr lang="en-US" sz="1800" b="1" dirty="0">
                <a:latin typeface="Consolas" panose="020B0609020204030204" pitchFamily="49" charset="0"/>
                <a:ea typeface="+mj-ea"/>
                <a:cs typeface="+mj-cs"/>
              </a:rPr>
              <a:t>’) and head(10): </a:t>
            </a:r>
            <a:r>
              <a:rPr lang="en-US" sz="1800" dirty="0">
                <a:latin typeface="Consolas" panose="020B0609020204030204" pitchFamily="49" charset="0"/>
                <a:ea typeface="+mj-ea"/>
                <a:cs typeface="+mj-cs"/>
              </a:rPr>
              <a:t>to find the top 10 states ranking by the number of vehicles listed</a:t>
            </a:r>
          </a:p>
          <a:p>
            <a:pPr>
              <a:buFontTx/>
              <a:buChar char="-"/>
            </a:pPr>
            <a:r>
              <a:rPr lang="en-US" sz="1800" b="1" dirty="0">
                <a:latin typeface="Consolas" panose="020B0609020204030204" pitchFamily="49" charset="0"/>
                <a:ea typeface="+mj-ea"/>
                <a:cs typeface="+mj-cs"/>
              </a:rPr>
              <a:t>merge(), loc() &amp; for loop: </a:t>
            </a:r>
            <a:r>
              <a:rPr lang="en-US" sz="1800" dirty="0">
                <a:latin typeface="Consolas" panose="020B0609020204030204" pitchFamily="49" charset="0"/>
                <a:ea typeface="+mj-ea"/>
                <a:cs typeface="+mj-cs"/>
              </a:rPr>
              <a:t>to merge cleaned vehicle data with USA population &amp; state abbreviation datasets</a:t>
            </a:r>
          </a:p>
          <a:p>
            <a:pPr>
              <a:buFontTx/>
              <a:buChar char="-"/>
            </a:pPr>
            <a:r>
              <a:rPr lang="en-US" sz="1800" b="1" dirty="0" err="1">
                <a:latin typeface="Consolas" panose="020B0609020204030204" pitchFamily="49" charset="0"/>
                <a:ea typeface="+mj-ea"/>
                <a:cs typeface="+mj-cs"/>
              </a:rPr>
              <a:t>stats.pearsonr</a:t>
            </a:r>
            <a:r>
              <a:rPr lang="en-US" sz="1800" b="1" dirty="0">
                <a:latin typeface="Consolas" panose="020B0609020204030204" pitchFamily="49" charset="0"/>
                <a:ea typeface="+mj-ea"/>
                <a:cs typeface="+mj-cs"/>
              </a:rPr>
              <a:t>(),</a:t>
            </a:r>
            <a:r>
              <a:rPr lang="en-US" sz="1800" b="1" dirty="0" err="1">
                <a:latin typeface="Consolas" panose="020B0609020204030204" pitchFamily="49" charset="0"/>
                <a:ea typeface="+mj-ea"/>
                <a:cs typeface="+mj-cs"/>
              </a:rPr>
              <a:t>stats.linregress</a:t>
            </a:r>
            <a:r>
              <a:rPr lang="en-US" sz="1800" b="1" dirty="0">
                <a:latin typeface="Consolas" panose="020B0609020204030204" pitchFamily="49" charset="0"/>
                <a:ea typeface="+mj-ea"/>
                <a:cs typeface="+mj-cs"/>
              </a:rPr>
              <a:t>(): </a:t>
            </a:r>
            <a:r>
              <a:rPr lang="en-US" sz="1800" dirty="0">
                <a:latin typeface="Consolas" panose="020B0609020204030204" pitchFamily="49" charset="0"/>
                <a:ea typeface="+mj-ea"/>
                <a:cs typeface="+mj-cs"/>
              </a:rPr>
              <a:t>to calculate correlation coefficient and linear regression </a:t>
            </a:r>
          </a:p>
          <a:p>
            <a:pPr>
              <a:buFontTx/>
              <a:buChar char="-"/>
            </a:pPr>
            <a:endParaRPr lang="en-US" sz="1800" dirty="0">
              <a:latin typeface="Consolas" panose="020B0609020204030204" pitchFamily="49" charset="0"/>
              <a:ea typeface="+mj-ea"/>
              <a:cs typeface="+mj-cs"/>
            </a:endParaRPr>
          </a:p>
          <a:p>
            <a:pPr>
              <a:buFontTx/>
              <a:buChar char="-"/>
            </a:pPr>
            <a:endParaRPr lang="en-US" sz="1800" dirty="0">
              <a:latin typeface="Consolas" panose="020B0609020204030204" pitchFamily="49" charset="0"/>
              <a:ea typeface="+mj-ea"/>
              <a:cs typeface="+mj-cs"/>
            </a:endParaRPr>
          </a:p>
          <a:p>
            <a:pPr>
              <a:buFontTx/>
              <a:buChar char="-"/>
            </a:pPr>
            <a:endParaRPr lang="en-US" sz="1800" dirty="0"/>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4" name="Slide Number Placeholder 3">
            <a:extLst>
              <a:ext uri="{FF2B5EF4-FFF2-40B4-BE49-F238E27FC236}">
                <a16:creationId xmlns:a16="http://schemas.microsoft.com/office/drawing/2014/main" id="{89B9DA5B-5343-4931-4478-09E563C6ADA9}"/>
              </a:ext>
            </a:extLst>
          </p:cNvPr>
          <p:cNvSpPr>
            <a:spLocks noGrp="1"/>
          </p:cNvSpPr>
          <p:nvPr>
            <p:ph type="sldNum" sz="quarter" idx="12"/>
          </p:nvPr>
        </p:nvSpPr>
        <p:spPr>
          <a:xfrm>
            <a:off x="8610600" y="6356350"/>
            <a:ext cx="2743200" cy="365125"/>
          </a:xfrm>
        </p:spPr>
        <p:txBody>
          <a:bodyPr>
            <a:normAutofit/>
          </a:bodyPr>
          <a:lstStyle/>
          <a:p>
            <a:pPr>
              <a:spcAft>
                <a:spcPts val="600"/>
              </a:spcAft>
            </a:pPr>
            <a:fld id="{D8DA9DAA-006C-4F4B-980E-E3DF019B24E2}" type="slidenum">
              <a:rPr lang="en-US">
                <a:solidFill>
                  <a:schemeClr val="accent2"/>
                </a:solidFill>
              </a:rPr>
              <a:pPr>
                <a:spcAft>
                  <a:spcPts val="600"/>
                </a:spcAft>
              </a:pPr>
              <a:t>5</a:t>
            </a:fld>
            <a:endParaRPr lang="en-US">
              <a:solidFill>
                <a:schemeClr val="accent2"/>
              </a:solidFill>
            </a:endParaRPr>
          </a:p>
        </p:txBody>
      </p:sp>
    </p:spTree>
    <p:extLst>
      <p:ext uri="{BB962C8B-B14F-4D97-AF65-F5344CB8AC3E}">
        <p14:creationId xmlns:p14="http://schemas.microsoft.com/office/powerpoint/2010/main" val="722328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B9008-E03A-DE09-CFCC-DC4C6A9D1740}"/>
              </a:ext>
            </a:extLst>
          </p:cNvPr>
          <p:cNvSpPr>
            <a:spLocks noGrp="1"/>
          </p:cNvSpPr>
          <p:nvPr>
            <p:ph type="title"/>
          </p:nvPr>
        </p:nvSpPr>
        <p:spPr/>
        <p:txBody>
          <a:bodyPr>
            <a:normAutofit/>
          </a:bodyPr>
          <a:lstStyle/>
          <a:p>
            <a:r>
              <a:rPr lang="en-US" sz="2400" b="1" dirty="0"/>
              <a:t>USA USED VEHICLE MARKET ANALYSIS</a:t>
            </a:r>
            <a:br>
              <a:rPr lang="en-US" sz="2400" dirty="0"/>
            </a:br>
            <a:r>
              <a:rPr lang="en-US" sz="2400" b="0" dirty="0">
                <a:effectLst/>
                <a:highlight>
                  <a:srgbClr val="FFFF00"/>
                </a:highlight>
                <a:latin typeface="Consolas" panose="020B0609020204030204" pitchFamily="49" charset="0"/>
              </a:rPr>
              <a:t>The top 10 state ranking by the number of vehicles listed </a:t>
            </a:r>
            <a:r>
              <a:rPr lang="en-US" sz="2400" b="0" dirty="0">
                <a:effectLst/>
                <a:latin typeface="Consolas" panose="020B0609020204030204" pitchFamily="49" charset="0"/>
              </a:rPr>
              <a:t>and their correlation with the population of each state</a:t>
            </a:r>
            <a:endParaRPr lang="en-US" sz="2400" dirty="0"/>
          </a:p>
        </p:txBody>
      </p:sp>
      <p:sp>
        <p:nvSpPr>
          <p:cNvPr id="3" name="Content Placeholder 2">
            <a:extLst>
              <a:ext uri="{FF2B5EF4-FFF2-40B4-BE49-F238E27FC236}">
                <a16:creationId xmlns:a16="http://schemas.microsoft.com/office/drawing/2014/main" id="{1A3011E6-47FD-1EF5-A353-8CAAFC83B072}"/>
              </a:ext>
            </a:extLst>
          </p:cNvPr>
          <p:cNvSpPr>
            <a:spLocks noGrp="1"/>
          </p:cNvSpPr>
          <p:nvPr>
            <p:ph idx="1"/>
          </p:nvPr>
        </p:nvSpPr>
        <p:spPr>
          <a:xfrm>
            <a:off x="838200" y="1561240"/>
            <a:ext cx="5487099" cy="4351338"/>
          </a:xfrm>
        </p:spPr>
        <p:txBody>
          <a:bodyPr>
            <a:normAutofit/>
          </a:bodyPr>
          <a:lstStyle/>
          <a:p>
            <a:pPr marL="0" indent="0">
              <a:buNone/>
            </a:pPr>
            <a:r>
              <a:rPr lang="en-US" sz="2600" b="1" dirty="0">
                <a:latin typeface="+mj-lt"/>
                <a:ea typeface="+mj-ea"/>
                <a:cs typeface="+mj-cs"/>
              </a:rPr>
              <a:t>EDA &amp; Visualization:</a:t>
            </a:r>
          </a:p>
          <a:p>
            <a:pPr marL="0" indent="0">
              <a:buNone/>
            </a:pPr>
            <a:endParaRPr lang="en-US" sz="1600" b="0" dirty="0">
              <a:solidFill>
                <a:srgbClr val="00B050"/>
              </a:solidFill>
              <a:effectLst/>
              <a:latin typeface="Consolas" panose="020B0609020204030204" pitchFamily="49" charset="0"/>
            </a:endParaRPr>
          </a:p>
          <a:p>
            <a:pPr marL="0" indent="0">
              <a:buNone/>
            </a:pPr>
            <a:endParaRPr lang="en-US" sz="2600" b="1" dirty="0">
              <a:latin typeface="+mj-lt"/>
              <a:ea typeface="+mj-ea"/>
              <a:cs typeface="+mj-cs"/>
            </a:endParaRPr>
          </a:p>
        </p:txBody>
      </p:sp>
      <p:sp>
        <p:nvSpPr>
          <p:cNvPr id="4" name="Slide Number Placeholder 3">
            <a:extLst>
              <a:ext uri="{FF2B5EF4-FFF2-40B4-BE49-F238E27FC236}">
                <a16:creationId xmlns:a16="http://schemas.microsoft.com/office/drawing/2014/main" id="{7582ABDF-5CC9-51D8-8833-DA5150660E22}"/>
              </a:ext>
            </a:extLst>
          </p:cNvPr>
          <p:cNvSpPr>
            <a:spLocks noGrp="1"/>
          </p:cNvSpPr>
          <p:nvPr>
            <p:ph type="sldNum" sz="quarter" idx="12"/>
          </p:nvPr>
        </p:nvSpPr>
        <p:spPr/>
        <p:txBody>
          <a:bodyPr/>
          <a:lstStyle/>
          <a:p>
            <a:fld id="{D8DA9DAA-006C-4F4B-980E-E3DF019B24E2}" type="slidenum">
              <a:rPr lang="en-US" smtClean="0"/>
              <a:t>6</a:t>
            </a:fld>
            <a:endParaRPr lang="en-US" dirty="0"/>
          </a:p>
        </p:txBody>
      </p:sp>
      <p:sp>
        <p:nvSpPr>
          <p:cNvPr id="13" name="TextBox 12">
            <a:extLst>
              <a:ext uri="{FF2B5EF4-FFF2-40B4-BE49-F238E27FC236}">
                <a16:creationId xmlns:a16="http://schemas.microsoft.com/office/drawing/2014/main" id="{73A0D4E5-CD28-2D6F-C1C8-CCC183B9EB2A}"/>
              </a:ext>
            </a:extLst>
          </p:cNvPr>
          <p:cNvSpPr txBox="1"/>
          <p:nvPr/>
        </p:nvSpPr>
        <p:spPr>
          <a:xfrm>
            <a:off x="6640205" y="4213501"/>
            <a:ext cx="5129549" cy="2677656"/>
          </a:xfrm>
          <a:prstGeom prst="rect">
            <a:avLst/>
          </a:prstGeom>
          <a:noFill/>
        </p:spPr>
        <p:txBody>
          <a:bodyPr wrap="square" rtlCol="0">
            <a:spAutoFit/>
          </a:bodyPr>
          <a:lstStyle/>
          <a:p>
            <a:pPr algn="just"/>
            <a:r>
              <a:rPr lang="en-US" sz="2400" b="1" dirty="0"/>
              <a:t>Summary: </a:t>
            </a:r>
            <a:r>
              <a:rPr lang="en-US" sz="1600" dirty="0"/>
              <a:t>The top 10 states have occupied more than half of the total number of listed vehicles. Especially the top 3 states California, Florida &amp; New York State. The top 3 states share nearly one-third of listed vehicle numbers and generally consider California will be the biggest potential market followed by </a:t>
            </a:r>
            <a:r>
              <a:rPr lang="en-US" sz="1600" dirty="0" err="1"/>
              <a:t>Floria</a:t>
            </a:r>
            <a:r>
              <a:rPr lang="en-US" sz="1600" dirty="0"/>
              <a:t> &amp; New York States. And the other states in the top 10 could be covered in the 2</a:t>
            </a:r>
            <a:r>
              <a:rPr lang="en-US" sz="1600" baseline="30000" dirty="0"/>
              <a:t>nd</a:t>
            </a:r>
            <a:r>
              <a:rPr lang="en-US" sz="1600" dirty="0"/>
              <a:t> stage of marketing strategical development.</a:t>
            </a:r>
          </a:p>
        </p:txBody>
      </p:sp>
      <p:pic>
        <p:nvPicPr>
          <p:cNvPr id="15" name="Picture 14" descr="Text&#10;&#10;Description automatically generated with medium confidence">
            <a:extLst>
              <a:ext uri="{FF2B5EF4-FFF2-40B4-BE49-F238E27FC236}">
                <a16:creationId xmlns:a16="http://schemas.microsoft.com/office/drawing/2014/main" id="{6C707667-6C67-1B68-7926-2C3212D3ABFF}"/>
              </a:ext>
            </a:extLst>
          </p:cNvPr>
          <p:cNvPicPr>
            <a:picLocks noChangeAspect="1"/>
          </p:cNvPicPr>
          <p:nvPr/>
        </p:nvPicPr>
        <p:blipFill>
          <a:blip r:embed="rId2"/>
          <a:stretch>
            <a:fillRect/>
          </a:stretch>
        </p:blipFill>
        <p:spPr>
          <a:xfrm>
            <a:off x="928738" y="2082771"/>
            <a:ext cx="5711467" cy="4410104"/>
          </a:xfrm>
          <a:prstGeom prst="rect">
            <a:avLst/>
          </a:prstGeom>
        </p:spPr>
      </p:pic>
      <p:pic>
        <p:nvPicPr>
          <p:cNvPr id="19" name="Picture 18" descr="Chart, bar chart&#10;&#10;Description automatically generated">
            <a:extLst>
              <a:ext uri="{FF2B5EF4-FFF2-40B4-BE49-F238E27FC236}">
                <a16:creationId xmlns:a16="http://schemas.microsoft.com/office/drawing/2014/main" id="{317EFB79-2C43-FE35-7878-1D8BD46DB474}"/>
              </a:ext>
            </a:extLst>
          </p:cNvPr>
          <p:cNvPicPr>
            <a:picLocks noChangeAspect="1"/>
          </p:cNvPicPr>
          <p:nvPr/>
        </p:nvPicPr>
        <p:blipFill>
          <a:blip r:embed="rId3"/>
          <a:stretch>
            <a:fillRect/>
          </a:stretch>
        </p:blipFill>
        <p:spPr>
          <a:xfrm>
            <a:off x="6750293" y="1603238"/>
            <a:ext cx="3848433" cy="2697714"/>
          </a:xfrm>
          <a:prstGeom prst="rect">
            <a:avLst/>
          </a:prstGeom>
        </p:spPr>
      </p:pic>
    </p:spTree>
    <p:extLst>
      <p:ext uri="{BB962C8B-B14F-4D97-AF65-F5344CB8AC3E}">
        <p14:creationId xmlns:p14="http://schemas.microsoft.com/office/powerpoint/2010/main" val="906775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5F813-7F27-7892-3057-A6A00E480666}"/>
              </a:ext>
            </a:extLst>
          </p:cNvPr>
          <p:cNvSpPr>
            <a:spLocks noGrp="1"/>
          </p:cNvSpPr>
          <p:nvPr>
            <p:ph type="title"/>
          </p:nvPr>
        </p:nvSpPr>
        <p:spPr/>
        <p:txBody>
          <a:bodyPr>
            <a:normAutofit/>
          </a:bodyPr>
          <a:lstStyle/>
          <a:p>
            <a:r>
              <a:rPr lang="en-US" sz="2400" b="1" dirty="0"/>
              <a:t>USA USED VEHICLE MARKET ANALYSIS</a:t>
            </a:r>
            <a:br>
              <a:rPr lang="en-US" sz="2400" dirty="0"/>
            </a:br>
            <a:r>
              <a:rPr lang="en-US" sz="2400" b="0" dirty="0">
                <a:effectLst/>
                <a:highlight>
                  <a:srgbClr val="FFFF00"/>
                </a:highlight>
                <a:latin typeface="Consolas" panose="020B0609020204030204" pitchFamily="49" charset="0"/>
              </a:rPr>
              <a:t>The top 10 state ranking by the number of vehicles listed </a:t>
            </a:r>
            <a:r>
              <a:rPr lang="en-US" sz="2400" b="0" dirty="0">
                <a:effectLst/>
                <a:latin typeface="Consolas" panose="020B0609020204030204" pitchFamily="49" charset="0"/>
              </a:rPr>
              <a:t>and their correlation with the population of each state</a:t>
            </a:r>
            <a:endParaRPr lang="en-US" sz="2400" dirty="0"/>
          </a:p>
        </p:txBody>
      </p:sp>
      <p:pic>
        <p:nvPicPr>
          <p:cNvPr id="6" name="Content Placeholder 5" descr="Chart, map, bubble chart&#10;&#10;Description automatically generated">
            <a:extLst>
              <a:ext uri="{FF2B5EF4-FFF2-40B4-BE49-F238E27FC236}">
                <a16:creationId xmlns:a16="http://schemas.microsoft.com/office/drawing/2014/main" id="{0FA366F6-4F95-79FB-2144-1A4DCA5F6F7D}"/>
              </a:ext>
            </a:extLst>
          </p:cNvPr>
          <p:cNvPicPr>
            <a:picLocks noGrp="1" noChangeAspect="1"/>
          </p:cNvPicPr>
          <p:nvPr>
            <p:ph idx="1"/>
          </p:nvPr>
        </p:nvPicPr>
        <p:blipFill>
          <a:blip r:embed="rId2"/>
          <a:stretch>
            <a:fillRect/>
          </a:stretch>
        </p:blipFill>
        <p:spPr>
          <a:xfrm>
            <a:off x="838200" y="1690688"/>
            <a:ext cx="5328751" cy="3475987"/>
          </a:xfrm>
        </p:spPr>
      </p:pic>
      <p:sp>
        <p:nvSpPr>
          <p:cNvPr id="4" name="Slide Number Placeholder 3">
            <a:extLst>
              <a:ext uri="{FF2B5EF4-FFF2-40B4-BE49-F238E27FC236}">
                <a16:creationId xmlns:a16="http://schemas.microsoft.com/office/drawing/2014/main" id="{A0CEBEFF-0EC4-E325-A075-23FCA34A0F87}"/>
              </a:ext>
            </a:extLst>
          </p:cNvPr>
          <p:cNvSpPr>
            <a:spLocks noGrp="1"/>
          </p:cNvSpPr>
          <p:nvPr>
            <p:ph type="sldNum" sz="quarter" idx="12"/>
          </p:nvPr>
        </p:nvSpPr>
        <p:spPr/>
        <p:txBody>
          <a:bodyPr/>
          <a:lstStyle/>
          <a:p>
            <a:fld id="{D8DA9DAA-006C-4F4B-980E-E3DF019B24E2}" type="slidenum">
              <a:rPr lang="en-US" smtClean="0"/>
              <a:t>7</a:t>
            </a:fld>
            <a:endParaRPr lang="en-US" dirty="0"/>
          </a:p>
        </p:txBody>
      </p:sp>
      <p:pic>
        <p:nvPicPr>
          <p:cNvPr id="8" name="Picture 7" descr="Map&#10;&#10;Description automatically generated">
            <a:extLst>
              <a:ext uri="{FF2B5EF4-FFF2-40B4-BE49-F238E27FC236}">
                <a16:creationId xmlns:a16="http://schemas.microsoft.com/office/drawing/2014/main" id="{2C12953A-4E29-AE7A-A51A-F765D4D11A69}"/>
              </a:ext>
            </a:extLst>
          </p:cNvPr>
          <p:cNvPicPr>
            <a:picLocks noChangeAspect="1"/>
          </p:cNvPicPr>
          <p:nvPr/>
        </p:nvPicPr>
        <p:blipFill>
          <a:blip r:embed="rId3"/>
          <a:stretch>
            <a:fillRect/>
          </a:stretch>
        </p:blipFill>
        <p:spPr>
          <a:xfrm>
            <a:off x="6251510" y="1691326"/>
            <a:ext cx="5716319" cy="3611238"/>
          </a:xfrm>
          <a:prstGeom prst="rect">
            <a:avLst/>
          </a:prstGeom>
        </p:spPr>
      </p:pic>
      <p:pic>
        <p:nvPicPr>
          <p:cNvPr id="9" name="Picture 8">
            <a:extLst>
              <a:ext uri="{FF2B5EF4-FFF2-40B4-BE49-F238E27FC236}">
                <a16:creationId xmlns:a16="http://schemas.microsoft.com/office/drawing/2014/main" id="{FF89B7D1-702A-6FCE-B9E4-ECCF3F163037}"/>
              </a:ext>
            </a:extLst>
          </p:cNvPr>
          <p:cNvPicPr>
            <a:picLocks noChangeAspect="1"/>
          </p:cNvPicPr>
          <p:nvPr/>
        </p:nvPicPr>
        <p:blipFill>
          <a:blip r:embed="rId4"/>
          <a:stretch>
            <a:fillRect/>
          </a:stretch>
        </p:blipFill>
        <p:spPr>
          <a:xfrm>
            <a:off x="767249" y="5302563"/>
            <a:ext cx="5328751" cy="1189675"/>
          </a:xfrm>
          <a:prstGeom prst="rect">
            <a:avLst/>
          </a:prstGeom>
        </p:spPr>
      </p:pic>
      <p:sp>
        <p:nvSpPr>
          <p:cNvPr id="10" name="TextBox 9">
            <a:extLst>
              <a:ext uri="{FF2B5EF4-FFF2-40B4-BE49-F238E27FC236}">
                <a16:creationId xmlns:a16="http://schemas.microsoft.com/office/drawing/2014/main" id="{785EEDE9-E05D-2875-2515-3306D5EF93AB}"/>
              </a:ext>
            </a:extLst>
          </p:cNvPr>
          <p:cNvSpPr txBox="1"/>
          <p:nvPr/>
        </p:nvSpPr>
        <p:spPr>
          <a:xfrm>
            <a:off x="6466114" y="5302563"/>
            <a:ext cx="5586274" cy="1384995"/>
          </a:xfrm>
          <a:prstGeom prst="rect">
            <a:avLst/>
          </a:prstGeom>
          <a:noFill/>
        </p:spPr>
        <p:txBody>
          <a:bodyPr wrap="square" rtlCol="0">
            <a:spAutoFit/>
          </a:bodyPr>
          <a:lstStyle/>
          <a:p>
            <a:pPr algn="just"/>
            <a:r>
              <a:rPr lang="en-US" dirty="0"/>
              <a:t>Summary: </a:t>
            </a:r>
            <a:r>
              <a:rPr lang="en-US" sz="1100" dirty="0">
                <a:latin typeface="Consolas" panose="020B0609020204030204" pitchFamily="49" charset="0"/>
              </a:rPr>
              <a:t>The </a:t>
            </a:r>
            <a:r>
              <a:rPr lang="en-US" sz="1100" dirty="0" err="1">
                <a:latin typeface="Consolas" panose="020B0609020204030204" pitchFamily="49" charset="0"/>
              </a:rPr>
              <a:t>hvplot</a:t>
            </a:r>
            <a:r>
              <a:rPr lang="en-US" sz="1100" dirty="0">
                <a:latin typeface="Consolas" panose="020B0609020204030204" pitchFamily="49" charset="0"/>
              </a:rPr>
              <a:t> with the open map shows the geographical location of the top 10 states by their longitude and latitude. It is obvious to find out the top 10 states mainly located on the eastern or western coasts of USA. The size of the bubble reflects the total number of listed vehicles. This will be clearly identified that </a:t>
            </a:r>
            <a:r>
              <a:rPr lang="en-US" sz="1100" dirty="0" err="1">
                <a:latin typeface="Consolas" panose="020B0609020204030204" pitchFamily="49" charset="0"/>
              </a:rPr>
              <a:t>Califonia</a:t>
            </a:r>
            <a:r>
              <a:rPr lang="en-US" sz="1100" dirty="0">
                <a:latin typeface="Consolas" panose="020B0609020204030204" pitchFamily="49" charset="0"/>
              </a:rPr>
              <a:t> held the largest number of listed vehicles followed by Florida and New York State.</a:t>
            </a:r>
          </a:p>
        </p:txBody>
      </p:sp>
    </p:spTree>
    <p:extLst>
      <p:ext uri="{BB962C8B-B14F-4D97-AF65-F5344CB8AC3E}">
        <p14:creationId xmlns:p14="http://schemas.microsoft.com/office/powerpoint/2010/main" val="4080921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7700-501A-501C-0551-B9C0584FDDA3}"/>
              </a:ext>
            </a:extLst>
          </p:cNvPr>
          <p:cNvSpPr>
            <a:spLocks noGrp="1"/>
          </p:cNvSpPr>
          <p:nvPr>
            <p:ph type="title"/>
          </p:nvPr>
        </p:nvSpPr>
        <p:spPr/>
        <p:txBody>
          <a:bodyPr>
            <a:normAutofit/>
          </a:bodyPr>
          <a:lstStyle/>
          <a:p>
            <a:r>
              <a:rPr lang="en-US" sz="2400" b="1" dirty="0"/>
              <a:t>USA USED VEHICLE MARKET ANALYSIS</a:t>
            </a:r>
            <a:br>
              <a:rPr lang="en-US" sz="2400" dirty="0"/>
            </a:br>
            <a:r>
              <a:rPr lang="en-US" sz="2400" b="0" dirty="0">
                <a:effectLst/>
                <a:latin typeface="Consolas" panose="020B0609020204030204" pitchFamily="49" charset="0"/>
              </a:rPr>
              <a:t>The top 10 state ranking by the number of vehicles listed and </a:t>
            </a:r>
            <a:r>
              <a:rPr lang="en-US" sz="2400" b="0" dirty="0">
                <a:effectLst/>
                <a:highlight>
                  <a:srgbClr val="FFFF00"/>
                </a:highlight>
                <a:latin typeface="Consolas" panose="020B0609020204030204" pitchFamily="49" charset="0"/>
              </a:rPr>
              <a:t>their correlation with the population of each state</a:t>
            </a:r>
            <a:endParaRPr lang="en-US" sz="2400" dirty="0">
              <a:highlight>
                <a:srgbClr val="FFFF00"/>
              </a:highlight>
            </a:endParaRPr>
          </a:p>
        </p:txBody>
      </p:sp>
      <p:sp>
        <p:nvSpPr>
          <p:cNvPr id="3" name="Content Placeholder 2">
            <a:extLst>
              <a:ext uri="{FF2B5EF4-FFF2-40B4-BE49-F238E27FC236}">
                <a16:creationId xmlns:a16="http://schemas.microsoft.com/office/drawing/2014/main" id="{397986E7-F397-19E1-A753-0BB70A7F27AB}"/>
              </a:ext>
            </a:extLst>
          </p:cNvPr>
          <p:cNvSpPr>
            <a:spLocks noGrp="1"/>
          </p:cNvSpPr>
          <p:nvPr>
            <p:ph idx="1"/>
          </p:nvPr>
        </p:nvSpPr>
        <p:spPr>
          <a:xfrm>
            <a:off x="838200" y="1551963"/>
            <a:ext cx="10515600" cy="687898"/>
          </a:xfrm>
        </p:spPr>
        <p:txBody>
          <a:bodyPr/>
          <a:lstStyle/>
          <a:p>
            <a:pPr marL="0" indent="0">
              <a:buNone/>
            </a:pPr>
            <a:r>
              <a:rPr lang="en-US" sz="1400" b="1" dirty="0">
                <a:latin typeface="Consolas" panose="020B0609020204030204" pitchFamily="49" charset="0"/>
              </a:rPr>
              <a:t>I</a:t>
            </a:r>
            <a:r>
              <a:rPr lang="en-US" sz="1400" b="1" dirty="0">
                <a:effectLst/>
                <a:latin typeface="Consolas" panose="020B0609020204030204" pitchFamily="49" charset="0"/>
              </a:rPr>
              <a:t>mport a dataset regarding USA population names 'data.csv' for merging with '</a:t>
            </a:r>
            <a:r>
              <a:rPr lang="en-US" sz="1400" b="1" dirty="0" err="1">
                <a:effectLst/>
                <a:latin typeface="Consolas" panose="020B0609020204030204" pitchFamily="49" charset="0"/>
              </a:rPr>
              <a:t>Total_listed</a:t>
            </a:r>
            <a:r>
              <a:rPr lang="en-US" sz="1400" b="1" dirty="0">
                <a:effectLst/>
                <a:latin typeface="Consolas" panose="020B0609020204030204" pitchFamily="49" charset="0"/>
              </a:rPr>
              <a:t>' data and complete correlation analysis</a:t>
            </a:r>
            <a:r>
              <a:rPr lang="en-US" sz="1400" dirty="0">
                <a:latin typeface="Consolas" panose="020B0609020204030204" pitchFamily="49" charset="0"/>
              </a:rPr>
              <a:t> </a:t>
            </a:r>
            <a:r>
              <a:rPr lang="en-US" sz="1400" b="0" dirty="0">
                <a:effectLst/>
                <a:latin typeface="Consolas" panose="020B0609020204030204" pitchFamily="49" charset="0"/>
              </a:rPr>
              <a:t>Dataset Source from: </a:t>
            </a:r>
            <a:r>
              <a:rPr lang="en-US" sz="1400" dirty="0">
                <a:latin typeface="Consolas" panose="020B0609020204030204" pitchFamily="49" charset="0"/>
                <a:hlinkClick r:id="rId2"/>
              </a:rPr>
              <a:t>https://worldpopulationreview.com/states/state-abbreviations</a:t>
            </a:r>
            <a:r>
              <a:rPr lang="en-US" sz="1400" dirty="0">
                <a:latin typeface="Consolas" panose="020B0609020204030204" pitchFamily="49" charset="0"/>
              </a:rPr>
              <a:t> &amp; </a:t>
            </a:r>
            <a:r>
              <a:rPr lang="en-US" sz="1400" b="0" dirty="0">
                <a:effectLst/>
                <a:latin typeface="Consolas" panose="020B0609020204030204" pitchFamily="49" charset="0"/>
                <a:hlinkClick r:id="rId3"/>
              </a:rPr>
              <a:t>https://worldpopulationreview.com/states</a:t>
            </a:r>
            <a:endParaRPr lang="en-US" sz="1400" b="0" dirty="0">
              <a:effectLst/>
              <a:latin typeface="Consolas" panose="020B0609020204030204" pitchFamily="49" charset="0"/>
            </a:endParaRPr>
          </a:p>
          <a:p>
            <a:pPr marL="0" indent="0">
              <a:buNone/>
            </a:pPr>
            <a:endParaRPr lang="en-US" sz="1400" b="0" dirty="0">
              <a:effectLst/>
              <a:latin typeface="Consolas" panose="020B0609020204030204" pitchFamily="49" charset="0"/>
            </a:endParaRPr>
          </a:p>
          <a:p>
            <a:pPr marL="0" indent="0">
              <a:buNone/>
            </a:pPr>
            <a:endParaRPr lang="en-US" dirty="0"/>
          </a:p>
        </p:txBody>
      </p:sp>
      <p:sp>
        <p:nvSpPr>
          <p:cNvPr id="4" name="Slide Number Placeholder 3">
            <a:extLst>
              <a:ext uri="{FF2B5EF4-FFF2-40B4-BE49-F238E27FC236}">
                <a16:creationId xmlns:a16="http://schemas.microsoft.com/office/drawing/2014/main" id="{65752102-A5D2-DF39-15C7-A9A58C92BCA9}"/>
              </a:ext>
            </a:extLst>
          </p:cNvPr>
          <p:cNvSpPr>
            <a:spLocks noGrp="1"/>
          </p:cNvSpPr>
          <p:nvPr>
            <p:ph type="sldNum" sz="quarter" idx="12"/>
          </p:nvPr>
        </p:nvSpPr>
        <p:spPr/>
        <p:txBody>
          <a:bodyPr/>
          <a:lstStyle/>
          <a:p>
            <a:fld id="{D8DA9DAA-006C-4F4B-980E-E3DF019B24E2}" type="slidenum">
              <a:rPr lang="en-US" smtClean="0"/>
              <a:t>8</a:t>
            </a:fld>
            <a:endParaRPr lang="en-US" dirty="0"/>
          </a:p>
        </p:txBody>
      </p:sp>
      <p:pic>
        <p:nvPicPr>
          <p:cNvPr id="6" name="Picture 5" descr="Text&#10;&#10;Description automatically generated">
            <a:extLst>
              <a:ext uri="{FF2B5EF4-FFF2-40B4-BE49-F238E27FC236}">
                <a16:creationId xmlns:a16="http://schemas.microsoft.com/office/drawing/2014/main" id="{3411FF93-E21F-6830-FC7F-AB56F50DC424}"/>
              </a:ext>
            </a:extLst>
          </p:cNvPr>
          <p:cNvPicPr>
            <a:picLocks noChangeAspect="1"/>
          </p:cNvPicPr>
          <p:nvPr/>
        </p:nvPicPr>
        <p:blipFill>
          <a:blip r:embed="rId4"/>
          <a:stretch>
            <a:fillRect/>
          </a:stretch>
        </p:blipFill>
        <p:spPr>
          <a:xfrm>
            <a:off x="926009" y="2239861"/>
            <a:ext cx="5955340" cy="4481614"/>
          </a:xfrm>
          <a:prstGeom prst="rect">
            <a:avLst/>
          </a:prstGeom>
        </p:spPr>
      </p:pic>
      <p:pic>
        <p:nvPicPr>
          <p:cNvPr id="8" name="Picture 7" descr="Chart, scatter chart&#10;&#10;Description automatically generated">
            <a:extLst>
              <a:ext uri="{FF2B5EF4-FFF2-40B4-BE49-F238E27FC236}">
                <a16:creationId xmlns:a16="http://schemas.microsoft.com/office/drawing/2014/main" id="{B30F4A5A-F200-839F-007C-42A6752E7336}"/>
              </a:ext>
            </a:extLst>
          </p:cNvPr>
          <p:cNvPicPr>
            <a:picLocks noChangeAspect="1"/>
          </p:cNvPicPr>
          <p:nvPr/>
        </p:nvPicPr>
        <p:blipFill>
          <a:blip r:embed="rId5"/>
          <a:stretch>
            <a:fillRect/>
          </a:stretch>
        </p:blipFill>
        <p:spPr>
          <a:xfrm>
            <a:off x="7132328" y="1990138"/>
            <a:ext cx="3833192" cy="2659610"/>
          </a:xfrm>
          <a:prstGeom prst="rect">
            <a:avLst/>
          </a:prstGeom>
        </p:spPr>
      </p:pic>
      <p:sp>
        <p:nvSpPr>
          <p:cNvPr id="11" name="TextBox 10">
            <a:extLst>
              <a:ext uri="{FF2B5EF4-FFF2-40B4-BE49-F238E27FC236}">
                <a16:creationId xmlns:a16="http://schemas.microsoft.com/office/drawing/2014/main" id="{326DBF81-45BF-5F6F-5A50-FE3BE37B992A}"/>
              </a:ext>
            </a:extLst>
          </p:cNvPr>
          <p:cNvSpPr txBox="1"/>
          <p:nvPr/>
        </p:nvSpPr>
        <p:spPr>
          <a:xfrm>
            <a:off x="6996418" y="4649748"/>
            <a:ext cx="4357382" cy="2031325"/>
          </a:xfrm>
          <a:prstGeom prst="rect">
            <a:avLst/>
          </a:prstGeom>
          <a:noFill/>
        </p:spPr>
        <p:txBody>
          <a:bodyPr wrap="square" rtlCol="0">
            <a:spAutoFit/>
          </a:bodyPr>
          <a:lstStyle/>
          <a:p>
            <a:pPr algn="just"/>
            <a:r>
              <a:rPr lang="en-US" b="1" dirty="0"/>
              <a:t>Summary: </a:t>
            </a:r>
            <a:r>
              <a:rPr lang="en-US" dirty="0"/>
              <a:t>The Pearson’s r is 0.89 and means a fairly strong positive relationship between the population and the number of listed vehicles. This reminds us to focus on developing online sales markets in the states with a larger population.  </a:t>
            </a:r>
          </a:p>
        </p:txBody>
      </p:sp>
    </p:spTree>
    <p:extLst>
      <p:ext uri="{BB962C8B-B14F-4D97-AF65-F5344CB8AC3E}">
        <p14:creationId xmlns:p14="http://schemas.microsoft.com/office/powerpoint/2010/main" val="134251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0EF84-0356-477E-C3C6-D5356DDFFF7F}"/>
              </a:ext>
            </a:extLst>
          </p:cNvPr>
          <p:cNvSpPr>
            <a:spLocks noGrp="1"/>
          </p:cNvSpPr>
          <p:nvPr>
            <p:ph type="title"/>
          </p:nvPr>
        </p:nvSpPr>
        <p:spPr>
          <a:xfrm>
            <a:off x="838200" y="365125"/>
            <a:ext cx="10515600" cy="1195227"/>
          </a:xfrm>
        </p:spPr>
        <p:txBody>
          <a:bodyPr>
            <a:normAutofit/>
          </a:bodyPr>
          <a:lstStyle/>
          <a:p>
            <a:r>
              <a:rPr lang="en-US" sz="2400" b="1" dirty="0"/>
              <a:t>USA USED VEHICLE MARKET ANALYSIS</a:t>
            </a:r>
            <a:br>
              <a:rPr lang="en-US" sz="2400" dirty="0"/>
            </a:br>
            <a:r>
              <a:rPr lang="en-US" sz="2400" b="0" dirty="0">
                <a:effectLst/>
                <a:latin typeface="Consolas" panose="020B0609020204030204" pitchFamily="49" charset="0"/>
              </a:rPr>
              <a:t>The top 10 state ranking by the number of vehicles listed and </a:t>
            </a:r>
            <a:r>
              <a:rPr lang="en-US" sz="2400" b="0" dirty="0">
                <a:effectLst/>
                <a:highlight>
                  <a:srgbClr val="FFFF00"/>
                </a:highlight>
                <a:latin typeface="Consolas" panose="020B0609020204030204" pitchFamily="49" charset="0"/>
              </a:rPr>
              <a:t>their correlation with the population of each state</a:t>
            </a:r>
            <a:endParaRPr lang="en-US" sz="2400" dirty="0"/>
          </a:p>
        </p:txBody>
      </p:sp>
      <p:pic>
        <p:nvPicPr>
          <p:cNvPr id="6" name="Content Placeholder 5" descr="Text&#10;&#10;Description automatically generated">
            <a:extLst>
              <a:ext uri="{FF2B5EF4-FFF2-40B4-BE49-F238E27FC236}">
                <a16:creationId xmlns:a16="http://schemas.microsoft.com/office/drawing/2014/main" id="{BF9FDBB5-A513-5AE2-EB06-920CA342FDBC}"/>
              </a:ext>
            </a:extLst>
          </p:cNvPr>
          <p:cNvPicPr>
            <a:picLocks noGrp="1" noChangeAspect="1"/>
          </p:cNvPicPr>
          <p:nvPr>
            <p:ph idx="1"/>
          </p:nvPr>
        </p:nvPicPr>
        <p:blipFill>
          <a:blip r:embed="rId2"/>
          <a:stretch>
            <a:fillRect/>
          </a:stretch>
        </p:blipFill>
        <p:spPr>
          <a:xfrm>
            <a:off x="908755" y="1599792"/>
            <a:ext cx="5187245" cy="5195291"/>
          </a:xfrm>
        </p:spPr>
      </p:pic>
      <p:sp>
        <p:nvSpPr>
          <p:cNvPr id="4" name="Slide Number Placeholder 3">
            <a:extLst>
              <a:ext uri="{FF2B5EF4-FFF2-40B4-BE49-F238E27FC236}">
                <a16:creationId xmlns:a16="http://schemas.microsoft.com/office/drawing/2014/main" id="{78DB2DDA-96A5-4848-62A0-CBABB8224551}"/>
              </a:ext>
            </a:extLst>
          </p:cNvPr>
          <p:cNvSpPr>
            <a:spLocks noGrp="1"/>
          </p:cNvSpPr>
          <p:nvPr>
            <p:ph type="sldNum" sz="quarter" idx="12"/>
          </p:nvPr>
        </p:nvSpPr>
        <p:spPr/>
        <p:txBody>
          <a:bodyPr/>
          <a:lstStyle/>
          <a:p>
            <a:fld id="{D8DA9DAA-006C-4F4B-980E-E3DF019B24E2}" type="slidenum">
              <a:rPr lang="en-US" smtClean="0"/>
              <a:t>9</a:t>
            </a:fld>
            <a:endParaRPr lang="en-US" dirty="0"/>
          </a:p>
        </p:txBody>
      </p:sp>
      <p:pic>
        <p:nvPicPr>
          <p:cNvPr id="7" name="Picture 6">
            <a:extLst>
              <a:ext uri="{FF2B5EF4-FFF2-40B4-BE49-F238E27FC236}">
                <a16:creationId xmlns:a16="http://schemas.microsoft.com/office/drawing/2014/main" id="{38F64F82-B96C-71FC-588A-0B3E798850B6}"/>
              </a:ext>
            </a:extLst>
          </p:cNvPr>
          <p:cNvPicPr>
            <a:picLocks noChangeAspect="1"/>
          </p:cNvPicPr>
          <p:nvPr/>
        </p:nvPicPr>
        <p:blipFill>
          <a:blip r:embed="rId3"/>
          <a:stretch>
            <a:fillRect/>
          </a:stretch>
        </p:blipFill>
        <p:spPr>
          <a:xfrm>
            <a:off x="6276975" y="1599792"/>
            <a:ext cx="4667250" cy="3267075"/>
          </a:xfrm>
          <a:prstGeom prst="rect">
            <a:avLst/>
          </a:prstGeom>
        </p:spPr>
      </p:pic>
      <p:sp>
        <p:nvSpPr>
          <p:cNvPr id="9" name="TextBox 8">
            <a:extLst>
              <a:ext uri="{FF2B5EF4-FFF2-40B4-BE49-F238E27FC236}">
                <a16:creationId xmlns:a16="http://schemas.microsoft.com/office/drawing/2014/main" id="{6F30865C-9BFF-5866-82CB-4A29F32B0780}"/>
              </a:ext>
            </a:extLst>
          </p:cNvPr>
          <p:cNvSpPr txBox="1"/>
          <p:nvPr/>
        </p:nvSpPr>
        <p:spPr>
          <a:xfrm>
            <a:off x="6276975" y="4906307"/>
            <a:ext cx="5543113" cy="1754326"/>
          </a:xfrm>
          <a:prstGeom prst="rect">
            <a:avLst/>
          </a:prstGeom>
          <a:noFill/>
        </p:spPr>
        <p:txBody>
          <a:bodyPr wrap="square">
            <a:spAutoFit/>
          </a:bodyPr>
          <a:lstStyle/>
          <a:p>
            <a:pPr algn="just"/>
            <a:r>
              <a:rPr lang="en-US" b="1" dirty="0"/>
              <a:t>Summary: </a:t>
            </a:r>
            <a:r>
              <a:rPr lang="en-US" dirty="0"/>
              <a:t>The Pearson’s r is 0.17 only. The value is considered to be a weak correlation between the population density of the state and the total listed vehicles. The population density will not the factor to affect the used vehicle market in USA</a:t>
            </a:r>
          </a:p>
        </p:txBody>
      </p:sp>
    </p:spTree>
    <p:extLst>
      <p:ext uri="{BB962C8B-B14F-4D97-AF65-F5344CB8AC3E}">
        <p14:creationId xmlns:p14="http://schemas.microsoft.com/office/powerpoint/2010/main" val="801981422"/>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{404E7E2E-2BF8-4155-A810-29D407B6C85D}tf89338750_win32</Template>
  <TotalTime>345</TotalTime>
  <Words>1026</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Consolas</vt:lpstr>
      <vt:lpstr>Univers</vt:lpstr>
      <vt:lpstr>GradientUnivers</vt:lpstr>
      <vt:lpstr>USA Used vehicle Market analysis</vt:lpstr>
      <vt:lpstr>Project Scenario</vt:lpstr>
      <vt:lpstr>Dataset clean</vt:lpstr>
      <vt:lpstr>Clean raw dataset by drop(),drupna(), duplicate(), unique(), find inform from 2000, reset index, then save into output_data folder</vt:lpstr>
      <vt:lpstr>EDA – USA USED VEHICLE MARKET ANALYSIS The top 10 state ranking by number of vehicle listed and their correlation with the population of each state</vt:lpstr>
      <vt:lpstr>USA USED VEHICLE MARKET ANALYSIS The top 10 state ranking by the number of vehicles listed and their correlation with the population of each state</vt:lpstr>
      <vt:lpstr>USA USED VEHICLE MARKET ANALYSIS The top 10 state ranking by the number of vehicles listed and their correlation with the population of each state</vt:lpstr>
      <vt:lpstr>USA USED VEHICLE MARKET ANALYSIS The top 10 state ranking by the number of vehicles listed and their correlation with the population of each state</vt:lpstr>
      <vt:lpstr>USA USED VEHICLE MARKET ANALYSIS The top 10 state ranking by the number of vehicles listed and their correlation with the population of each state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 Used vehicle Market analysis</dc:title>
  <dc:creator>Ina</dc:creator>
  <cp:lastModifiedBy>Ina</cp:lastModifiedBy>
  <cp:revision>12</cp:revision>
  <dcterms:created xsi:type="dcterms:W3CDTF">2023-01-15T00:54:58Z</dcterms:created>
  <dcterms:modified xsi:type="dcterms:W3CDTF">2023-01-15T06:40:40Z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