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90" r:id="rId29"/>
    <p:sldId id="286" r:id="rId30"/>
    <p:sldId id="287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81051B-5F81-4EEB-A80A-BE2904C0C4CC}">
          <p14:sldIdLst>
            <p14:sldId id="256"/>
            <p14:sldId id="257"/>
            <p14:sldId id="259"/>
            <p14:sldId id="262"/>
            <p14:sldId id="263"/>
            <p14:sldId id="264"/>
            <p14:sldId id="260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0"/>
            <p14:sldId id="276"/>
            <p14:sldId id="277"/>
            <p14:sldId id="278"/>
            <p14:sldId id="279"/>
            <p14:sldId id="282"/>
            <p14:sldId id="283"/>
            <p14:sldId id="284"/>
            <p14:sldId id="285"/>
            <p14:sldId id="290"/>
            <p14:sldId id="286"/>
            <p14:sldId id="28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垠洁" initials="钟" lastIdx="1" clrIdx="0">
    <p:extLst>
      <p:ext uri="{19B8F6BF-5375-455C-9EA6-DF929625EA0E}">
        <p15:presenceInfo xmlns:p15="http://schemas.microsoft.com/office/powerpoint/2012/main" userId="ecc3a571edbf3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898995"/>
            <a:ext cx="8689976" cy="2509213"/>
          </a:xfrm>
        </p:spPr>
        <p:txBody>
          <a:bodyPr/>
          <a:lstStyle/>
          <a:p>
            <a:r>
              <a:rPr lang="zh-CN" altLang="en-US" dirty="0" smtClean="0"/>
              <a:t>计算机网络链路层编程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小组成员：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9754" y="5290457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2019.4.23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458956"/>
            <a:ext cx="751114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比特填充还原数据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 smtClean="0"/>
              <a:t>=‘’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还原后的数串</a:t>
            </a:r>
            <a:endParaRPr lang="en-US" altLang="zh-CN" sz="2000" dirty="0"/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]=='0'):  </a:t>
            </a:r>
          </a:p>
          <a:p>
            <a:r>
              <a:rPr lang="en-US" altLang="zh-CN" sz="2000" dirty="0"/>
              <a:t>        count=0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+='0'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count+=1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count==5:  </a:t>
            </a:r>
          </a:p>
          <a:p>
            <a:r>
              <a:rPr lang="en-US" altLang="zh-CN" sz="2000" dirty="0"/>
              <a:t>            count=0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[i+1</a:t>
            </a:r>
            <a:r>
              <a:rPr lang="en-US" altLang="zh-CN" sz="2000" dirty="0" smtClean="0"/>
              <a:t>]==‘0’):</a:t>
            </a:r>
            <a:r>
              <a:rPr lang="en-US" altLang="zh-CN" sz="2000" dirty="0"/>
              <a:t>  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连续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后的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剔除</a:t>
            </a:r>
            <a:endParaRPr lang="en-US" altLang="zh-CN" sz="2000" dirty="0"/>
          </a:p>
          <a:p>
            <a:r>
              <a:rPr lang="en-US" altLang="zh-CN" sz="2000" dirty="0"/>
              <a:t>                flag=1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2445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字节填充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字节填充：标志字节</a:t>
            </a:r>
            <a:r>
              <a:rPr lang="en-US" altLang="zh-CN" sz="2000" dirty="0"/>
              <a:t>7EH</a:t>
            </a:r>
            <a:r>
              <a:rPr lang="zh-CN" altLang="en-US" sz="2000" dirty="0"/>
              <a:t>、转移字节</a:t>
            </a:r>
            <a:r>
              <a:rPr lang="en-US" altLang="zh-CN" sz="2000" dirty="0"/>
              <a:t>5CH  </a:t>
            </a:r>
          </a:p>
          <a:p>
            <a:r>
              <a:rPr lang="en-US" altLang="zh-CN" sz="2000" dirty="0" err="1"/>
              <a:t>InfoStringAfterFillbyte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[0:1]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InfoStringAfterFill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InfoStringAfterFill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  </a:t>
            </a:r>
          </a:p>
        </p:txBody>
      </p:sp>
    </p:spTree>
    <p:extLst>
      <p:ext uri="{BB962C8B-B14F-4D97-AF65-F5344CB8AC3E}">
        <p14:creationId xmlns:p14="http://schemas.microsoft.com/office/powerpoint/2010/main" val="8248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字节</a:t>
            </a:r>
            <a:r>
              <a:rPr lang="zh-CN" altLang="en-US" b="1" dirty="0" smtClean="0"/>
              <a:t>填充复原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628234"/>
            <a:ext cx="751114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字节填充</a:t>
            </a:r>
            <a:r>
              <a:rPr lang="en-US" altLang="zh-CN" sz="2000" dirty="0"/>
              <a:t>:</a:t>
            </a:r>
            <a:r>
              <a:rPr lang="zh-CN" altLang="en-US" sz="2000" dirty="0"/>
              <a:t>去除标志字节和转义字节  </a:t>
            </a:r>
          </a:p>
          <a:p>
            <a:r>
              <a:rPr lang="en-US" altLang="zh-CN" sz="2000" dirty="0" err="1"/>
              <a:t>InfoStringbyte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()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flag==1:  </a:t>
            </a:r>
          </a:p>
          <a:p>
            <a:r>
              <a:rPr lang="en-US" altLang="zh-CN" sz="2000" dirty="0"/>
              <a:t>        flag=0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continue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escByte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[i+1:i+2]  </a:t>
            </a:r>
          </a:p>
          <a:p>
            <a:r>
              <a:rPr lang="en-US" altLang="zh-CN" sz="2000" dirty="0"/>
              <a:t>        flag=1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 err="1"/>
              <a:t>elif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</a:t>
            </a:r>
            <a:r>
              <a:rPr lang="en-US" altLang="zh-CN" sz="2000" dirty="0" err="1"/>
              <a:t>flagByte</a:t>
            </a:r>
            <a:r>
              <a:rPr lang="en-US" altLang="zh-CN" sz="2000" dirty="0"/>
              <a:t>[0]: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('error')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+=</a:t>
            </a:r>
            <a:r>
              <a:rPr lang="en-US" altLang="zh-CN" sz="2000" dirty="0" err="1"/>
              <a:t>InfoStringAfterFillbyte</a:t>
            </a:r>
            <a:r>
              <a:rPr lang="en-US" altLang="zh-CN" sz="2000" dirty="0"/>
              <a:t>[i:i+1]  </a:t>
            </a:r>
          </a:p>
          <a:p>
            <a:r>
              <a:rPr lang="en-US" altLang="zh-CN" sz="2000" dirty="0"/>
              <a:t>  </a:t>
            </a:r>
          </a:p>
          <a:p>
            <a:r>
              <a:rPr lang="en-US" altLang="zh-CN" sz="2000" dirty="0" err="1"/>
              <a:t>InfoString</a:t>
            </a:r>
            <a:r>
              <a:rPr lang="en-US" altLang="zh-CN" sz="2000" dirty="0"/>
              <a:t>=''  </a:t>
            </a:r>
          </a:p>
          <a:p>
            <a:r>
              <a:rPr lang="en-US" altLang="zh-CN" sz="2000" b="1" dirty="0"/>
              <a:t>for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i</a:t>
            </a:r>
            <a:r>
              <a:rPr lang="en-US" altLang="zh-CN" sz="2000" dirty="0"/>
              <a:t> </a:t>
            </a:r>
            <a:r>
              <a:rPr lang="en-US" altLang="zh-CN" sz="2000" b="1" dirty="0"/>
              <a:t>in</a:t>
            </a:r>
            <a:r>
              <a:rPr lang="en-US" altLang="zh-CN" sz="2000" dirty="0"/>
              <a:t> range(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)):  </a:t>
            </a:r>
          </a:p>
          <a:p>
            <a:r>
              <a:rPr lang="en-US" altLang="zh-CN" sz="2000" dirty="0"/>
              <a:t>    </a:t>
            </a:r>
            <a:r>
              <a:rPr lang="en-US" altLang="zh-CN" sz="2000" dirty="0" err="1"/>
              <a:t>InfoString</a:t>
            </a:r>
            <a:r>
              <a:rPr lang="en-US" altLang="zh-CN" sz="2000" dirty="0"/>
              <a:t>+='{:02X}'.format(</a:t>
            </a:r>
            <a:r>
              <a:rPr lang="en-US" altLang="zh-CN" sz="2000" dirty="0" err="1"/>
              <a:t>InfoStringbyte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])[::-1]</a:t>
            </a:r>
            <a:r>
              <a:rPr lang="en-US" altLang="zh-C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4993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72" y="555172"/>
            <a:ext cx="5885714" cy="57476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57954" y="1887584"/>
            <a:ext cx="1188720" cy="56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比特填充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7589520" y="2168435"/>
            <a:ext cx="2168434" cy="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653451" y="5139147"/>
            <a:ext cx="1188720" cy="56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字节</a:t>
            </a:r>
            <a:r>
              <a:rPr lang="zh-CN" altLang="en-US" b="1" dirty="0" smtClean="0"/>
              <a:t>填充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4193177" y="5408025"/>
            <a:ext cx="5460274" cy="1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发送帧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31219" y="2019685"/>
            <a:ext cx="12105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send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2812474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pack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5115" y="2767864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打包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665115" y="3533388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模拟出错、</a:t>
            </a:r>
            <a:r>
              <a:rPr lang="zh-CN" altLang="en-US" b="1" dirty="0"/>
              <a:t>丢帧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31219" y="3531041"/>
            <a:ext cx="207270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errorSimulation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23442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2997140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898863" y="3718054"/>
            <a:ext cx="1532356" cy="13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65115" y="432411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接收帧</a:t>
            </a:r>
            <a:endParaRPr lang="en-US" altLang="zh-CN" b="1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6441944" y="4368725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recv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20314" y="4545176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65115" y="513089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解包</a:t>
            </a:r>
            <a:endParaRPr lang="en-US" altLang="zh-CN" b="1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6441944" y="5170305"/>
            <a:ext cx="13304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unpack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20314" y="5270823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发送帧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628234"/>
            <a:ext cx="751114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/>
          </a:p>
          <a:p>
            <a:r>
              <a:rPr lang="en-US" altLang="zh-CN" sz="1200" dirty="0"/>
              <a:t>#</a:t>
            </a:r>
            <a:r>
              <a:rPr lang="zh-CN" altLang="en-US" sz="1200" dirty="0"/>
              <a:t>字节填充</a:t>
            </a:r>
            <a:r>
              <a:rPr lang="en-US" altLang="zh-CN" sz="1200" dirty="0"/>
              <a:t>:</a:t>
            </a:r>
            <a:r>
              <a:rPr lang="zh-CN" altLang="en-US" sz="1200" dirty="0"/>
              <a:t>去除标志字节和转义字节  </a:t>
            </a:r>
          </a:p>
          <a:p>
            <a:r>
              <a:rPr lang="en-US" altLang="zh-CN" sz="1200" b="1" dirty="0" err="1"/>
              <a:t>def</a:t>
            </a:r>
            <a:r>
              <a:rPr lang="en-US" altLang="zh-CN" sz="1200" dirty="0"/>
              <a:t> send(self):#</a:t>
            </a:r>
            <a:r>
              <a:rPr lang="zh-CN" altLang="en-US" sz="1200" dirty="0"/>
              <a:t>发送  </a:t>
            </a:r>
          </a:p>
          <a:p>
            <a:r>
              <a:rPr lang="zh-CN" altLang="en-US" sz="1200" dirty="0"/>
              <a:t>      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=0#</a:t>
            </a:r>
            <a:r>
              <a:rPr lang="zh-CN" altLang="en-US" sz="1200" dirty="0"/>
              <a:t>下一个要发送的帧的序号  </a:t>
            </a:r>
          </a:p>
          <a:p>
            <a:r>
              <a:rPr lang="zh-CN" altLang="en-US" sz="1200" dirty="0"/>
              <a:t>       </a:t>
            </a:r>
            <a:r>
              <a:rPr lang="en-US" altLang="zh-CN" sz="1200" b="1" dirty="0"/>
              <a:t>for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i,data</a:t>
            </a:r>
            <a:r>
              <a:rPr lang="en-US" altLang="zh-CN" sz="1200" dirty="0"/>
              <a:t> </a:t>
            </a:r>
            <a:r>
              <a:rPr lang="en-US" altLang="zh-CN" sz="1200" b="1" dirty="0"/>
              <a:t>in</a:t>
            </a:r>
            <a:r>
              <a:rPr lang="en-US" altLang="zh-CN" sz="1200" dirty="0"/>
              <a:t> enumerate([b'package1', b'package2', b'package3',b'package4',  </a:t>
            </a:r>
          </a:p>
          <a:p>
            <a:r>
              <a:rPr lang="en-US" altLang="zh-CN" sz="1200" dirty="0"/>
              <a:t>                               b'package1', b'package2', b'package3',b'package4']):  </a:t>
            </a:r>
          </a:p>
          <a:p>
            <a:r>
              <a:rPr lang="en-US" altLang="zh-CN" sz="1200" dirty="0"/>
              <a:t>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('---------------------------------------')  </a:t>
            </a:r>
          </a:p>
          <a:p>
            <a:r>
              <a:rPr lang="en-US" altLang="zh-CN" sz="1200" dirty="0"/>
              <a:t>           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 True:  </a:t>
            </a:r>
          </a:p>
          <a:p>
            <a:r>
              <a:rPr lang="en-US" altLang="zh-CN" sz="1200" dirty="0"/>
              <a:t>               </a:t>
            </a:r>
            <a:r>
              <a:rPr lang="en-US" altLang="zh-CN" sz="1200" b="1" dirty="0"/>
              <a:t>try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package=</a:t>
            </a:r>
            <a:r>
              <a:rPr lang="en-US" altLang="zh-CN" sz="1200" dirty="0" err="1"/>
              <a:t>self.pack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data,sn</a:t>
            </a:r>
            <a:r>
              <a:rPr lang="en-US" altLang="zh-CN" sz="1200" dirty="0"/>
              <a:t>)#</a:t>
            </a:r>
            <a:r>
              <a:rPr lang="zh-CN" altLang="en-US" sz="1200" dirty="0"/>
              <a:t>打包数据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to send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data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rand=</a:t>
            </a:r>
            <a:r>
              <a:rPr lang="en-US" altLang="zh-CN" sz="1200" dirty="0" err="1"/>
              <a:t>random.random</a:t>
            </a:r>
            <a:r>
              <a:rPr lang="en-US" altLang="zh-CN" sz="1200" dirty="0"/>
              <a:t>()#</a:t>
            </a:r>
            <a:r>
              <a:rPr lang="zh-CN" altLang="en-US" sz="1200" dirty="0"/>
              <a:t>模拟随机：帧丢失，帧出错，即发送过滤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 rand&lt;</a:t>
            </a:r>
            <a:r>
              <a:rPr lang="en-US" altLang="zh-CN" sz="1200" dirty="0" err="1"/>
              <a:t>lostRate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lose')                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 err="1"/>
              <a:t>elif</a:t>
            </a:r>
            <a:r>
              <a:rPr lang="en-US" altLang="zh-CN" sz="1200" dirty="0"/>
              <a:t> rand&lt;</a:t>
            </a:r>
            <a:r>
              <a:rPr lang="en-US" altLang="zh-CN" sz="1200" dirty="0" err="1"/>
              <a:t>lostRate+errorRate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('frame error')  </a:t>
            </a:r>
          </a:p>
          <a:p>
            <a:r>
              <a:rPr lang="en-US" altLang="zh-CN" sz="1200" dirty="0"/>
              <a:t>                       package=</a:t>
            </a:r>
            <a:r>
              <a:rPr lang="en-US" altLang="zh-CN" sz="1200" dirty="0" err="1"/>
              <a:t>self.errorSimulation</a:t>
            </a:r>
            <a:r>
              <a:rPr lang="en-US" altLang="zh-CN" sz="1200" dirty="0"/>
              <a:t>(package)#</a:t>
            </a:r>
            <a:r>
              <a:rPr lang="zh-CN" altLang="en-US" sz="1200" dirty="0"/>
              <a:t>损坏的帧  </a:t>
            </a:r>
          </a:p>
          <a:p>
            <a:r>
              <a:rPr lang="zh-CN" altLang="en-US" sz="1200" dirty="0"/>
              <a:t>                       </a:t>
            </a:r>
            <a:r>
              <a:rPr lang="en-US" altLang="zh-CN" sz="1200" dirty="0" err="1"/>
              <a:t>self.s.sendto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package,self.sendAddress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else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dirty="0" err="1"/>
              <a:t>self.s.sendto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package,self.sendAddress</a:t>
            </a:r>
            <a:r>
              <a:rPr lang="en-US" altLang="zh-CN" sz="1200" dirty="0"/>
              <a:t>)#</a:t>
            </a:r>
            <a:r>
              <a:rPr lang="zh-CN" altLang="en-US" sz="1200" dirty="0"/>
              <a:t>正确发送                 </a:t>
            </a:r>
          </a:p>
          <a:p>
            <a:r>
              <a:rPr lang="zh-CN" altLang="en-US" sz="1200" dirty="0"/>
              <a:t>                   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=</a:t>
            </a:r>
            <a:r>
              <a:rPr lang="en-US" altLang="zh-CN" sz="1200" dirty="0" err="1"/>
              <a:t>self.s.recv</a:t>
            </a:r>
            <a:r>
              <a:rPr lang="en-US" altLang="zh-CN" sz="1200" dirty="0"/>
              <a:t>(100)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if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self.isAck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ack,sn</a:t>
            </a:r>
            <a:r>
              <a:rPr lang="en-US" altLang="zh-CN" sz="1200" dirty="0"/>
              <a:t>):  </a:t>
            </a:r>
            <a:r>
              <a:rPr lang="en-US" altLang="zh-CN" sz="1200" dirty="0" smtClean="0"/>
              <a:t>#</a:t>
            </a:r>
            <a:r>
              <a:rPr lang="zh-CN" altLang="en-US" sz="1200" dirty="0" smtClean="0"/>
              <a:t>检查</a:t>
            </a:r>
            <a:r>
              <a:rPr lang="en-US" altLang="zh-CN" sz="1200" dirty="0" smtClean="0"/>
              <a:t>ACK</a:t>
            </a:r>
            <a:endParaRPr lang="en-US" altLang="zh-CN" sz="1200" dirty="0"/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=1-sn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ack</a:t>
            </a:r>
            <a:r>
              <a:rPr lang="en-US" altLang="zh-CN" sz="1200" dirty="0"/>
              <a:t> get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break</a:t>
            </a:r>
            <a:r>
              <a:rPr lang="en-US" altLang="zh-CN" sz="1200" dirty="0"/>
              <a:t>  </a:t>
            </a:r>
          </a:p>
          <a:p>
            <a:r>
              <a:rPr lang="en-US" altLang="zh-CN" sz="1200" dirty="0"/>
              <a:t>                   </a:t>
            </a:r>
            <a:r>
              <a:rPr lang="en-US" altLang="zh-CN" sz="1200" b="1" dirty="0"/>
              <a:t>else</a:t>
            </a:r>
            <a:r>
              <a:rPr lang="en-US" altLang="zh-CN" sz="1200" dirty="0"/>
              <a:t>:  </a:t>
            </a:r>
          </a:p>
          <a:p>
            <a:r>
              <a:rPr lang="en-US" altLang="zh-CN" sz="1200" dirty="0"/>
              <a:t>    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('wrong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 </a:t>
            </a:r>
          </a:p>
          <a:p>
            <a:r>
              <a:rPr lang="en-US" altLang="zh-CN" sz="1200" dirty="0"/>
              <a:t>               </a:t>
            </a:r>
            <a:r>
              <a:rPr lang="en-US" altLang="zh-CN" sz="1200" b="1" dirty="0"/>
              <a:t>except</a:t>
            </a:r>
            <a:r>
              <a:rPr lang="en-US" altLang="zh-CN" sz="1200" dirty="0"/>
              <a:t> </a:t>
            </a:r>
            <a:r>
              <a:rPr lang="en-US" altLang="zh-CN" sz="1200" dirty="0" err="1"/>
              <a:t>socket.timeout</a:t>
            </a:r>
            <a:r>
              <a:rPr lang="en-US" altLang="zh-CN" sz="1200" dirty="0"/>
              <a:t>:#</a:t>
            </a:r>
            <a:r>
              <a:rPr lang="zh-CN" altLang="en-US" sz="1200" dirty="0"/>
              <a:t>处理超时异常  </a:t>
            </a:r>
          </a:p>
          <a:p>
            <a:r>
              <a:rPr lang="zh-CN" altLang="en-US" sz="1200" dirty="0"/>
              <a:t>                   </a:t>
            </a:r>
            <a:r>
              <a:rPr lang="en-US" altLang="zh-CN" sz="1200" b="1" dirty="0"/>
              <a:t>print</a:t>
            </a:r>
            <a:r>
              <a:rPr lang="en-US" altLang="zh-CN" sz="1200" dirty="0"/>
              <a:t>('timeout 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 ',</a:t>
            </a:r>
            <a:r>
              <a:rPr lang="en-US" altLang="zh-CN" sz="1200" dirty="0" err="1"/>
              <a:t>sn</a:t>
            </a:r>
            <a:r>
              <a:rPr lang="en-US" altLang="zh-CN" sz="1200" dirty="0"/>
              <a:t>,' no ',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 </a:t>
            </a:r>
          </a:p>
          <a:p>
            <a:r>
              <a:rPr lang="en-US" altLang="zh-CN" sz="12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8405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打包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360" y="2305616"/>
            <a:ext cx="7511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pack(</a:t>
            </a:r>
            <a:r>
              <a:rPr lang="en-US" altLang="zh-CN" sz="2000" dirty="0" err="1"/>
              <a:t>self,data,sn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package=</a:t>
            </a:r>
            <a:r>
              <a:rPr lang="en-US" altLang="zh-CN" sz="2000" dirty="0" err="1"/>
              <a:t>bytearray</a:t>
            </a:r>
            <a:r>
              <a:rPr lang="en-US" altLang="zh-CN" sz="2000" dirty="0"/>
              <a:t>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])+data#</a:t>
            </a:r>
            <a:r>
              <a:rPr lang="zh-CN" altLang="en-US" sz="2000" dirty="0"/>
              <a:t>添加序列号  </a:t>
            </a:r>
          </a:p>
          <a:p>
            <a:r>
              <a:rPr lang="zh-CN" altLang="en-US" sz="2000" dirty="0"/>
              <a:t>        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int.from_bytes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package,'big</a:t>
            </a:r>
            <a:r>
              <a:rPr lang="en-US" altLang="zh-CN" sz="2000" dirty="0"/>
              <a:t>')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msg,msgl</a:t>
            </a:r>
            <a:r>
              <a:rPr lang="en-US" altLang="zh-CN" sz="2000" dirty="0"/>
              <a:t>,_=</a:t>
            </a:r>
            <a:r>
              <a:rPr lang="en-US" altLang="zh-CN" sz="2000" dirty="0" err="1"/>
              <a:t>getSendMassage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msg,len</a:t>
            </a:r>
            <a:r>
              <a:rPr lang="en-US" altLang="zh-CN" sz="2000" dirty="0"/>
              <a:t>(package)*8)#</a:t>
            </a:r>
            <a:r>
              <a:rPr lang="zh-CN" altLang="en-US" sz="2000" dirty="0"/>
              <a:t>数据</a:t>
            </a:r>
            <a:r>
              <a:rPr lang="en-US" altLang="zh-CN" sz="2000" dirty="0"/>
              <a:t>+CRC</a:t>
            </a:r>
            <a:r>
              <a:rPr lang="zh-CN" altLang="en-US" sz="2000" dirty="0"/>
              <a:t>校验  </a:t>
            </a:r>
          </a:p>
          <a:p>
            <a:r>
              <a:rPr lang="zh-CN" altLang="en-US" sz="2000" dirty="0"/>
              <a:t>        </a:t>
            </a:r>
            <a:r>
              <a:rPr lang="en-US" altLang="zh-CN" sz="2000" dirty="0"/>
              <a:t>package=</a:t>
            </a:r>
            <a:r>
              <a:rPr lang="en-US" altLang="zh-CN" sz="2000" dirty="0" err="1"/>
              <a:t>msg.to_bytes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msgl</a:t>
            </a:r>
            <a:r>
              <a:rPr lang="en-US" altLang="zh-CN" sz="2000" dirty="0"/>
              <a:t>//8,'big')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packag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50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模拟出错、丢帧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2921169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errorSimulation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self,package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 </a:t>
            </a:r>
          </a:p>
          <a:p>
            <a:r>
              <a:rPr lang="en-US" altLang="zh-CN" sz="2000" dirty="0"/>
              <a:t>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package+b'0' </a:t>
            </a:r>
          </a:p>
        </p:txBody>
      </p:sp>
    </p:spTree>
    <p:extLst>
      <p:ext uri="{BB962C8B-B14F-4D97-AF65-F5344CB8AC3E}">
        <p14:creationId xmlns:p14="http://schemas.microsoft.com/office/powerpoint/2010/main" val="2464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('frame expected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package,_=</a:t>
            </a:r>
            <a:r>
              <a:rPr lang="en-US" altLang="zh-CN" sz="2000" dirty="0" err="1"/>
              <a:t>self.s.recvfrom</a:t>
            </a:r>
            <a:r>
              <a:rPr lang="en-US" altLang="zh-CN" sz="2000" dirty="0"/>
              <a:t>(1024)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self.check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package,sn</a:t>
            </a:r>
            <a:r>
              <a:rPr lang="en-US" altLang="zh-CN" sz="2000" dirty="0"/>
              <a:t>):#</a:t>
            </a:r>
            <a:r>
              <a:rPr lang="zh-CN" altLang="en-US" sz="2000" dirty="0"/>
              <a:t>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('right frame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self.unpack</a:t>
            </a:r>
            <a:r>
              <a:rPr lang="en-US" altLang="zh-CN" sz="2000" dirty="0"/>
              <a:t>(package))#</a:t>
            </a:r>
            <a:r>
              <a:rPr lang="zh-CN" altLang="en-US" sz="2000" dirty="0"/>
              <a:t>解包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=1-sn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)#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   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('---------------------------------------')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:#</a:t>
            </a:r>
            <a:r>
              <a:rPr lang="zh-CN" altLang="en-US" sz="2000" dirty="0"/>
              <a:t>不是期望的帧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('wrong frame')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901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920621"/>
            <a:ext cx="7511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=0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('frame expected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package,_=</a:t>
            </a:r>
            <a:r>
              <a:rPr lang="en-US" altLang="zh-CN" sz="2000" dirty="0" err="1"/>
              <a:t>self.s.recvfrom</a:t>
            </a:r>
            <a:r>
              <a:rPr lang="en-US" altLang="zh-CN" sz="2000" dirty="0"/>
              <a:t>(1024)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self.check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package,sn</a:t>
            </a:r>
            <a:r>
              <a:rPr lang="en-US" altLang="zh-CN" sz="2000" dirty="0"/>
              <a:t>):#</a:t>
            </a:r>
            <a:r>
              <a:rPr lang="zh-CN" altLang="en-US" sz="2000" dirty="0"/>
              <a:t>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('right frame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self.unpack</a:t>
            </a:r>
            <a:r>
              <a:rPr lang="en-US" altLang="zh-CN" sz="2000" dirty="0"/>
              <a:t>(package))#</a:t>
            </a:r>
            <a:r>
              <a:rPr lang="zh-CN" altLang="en-US" sz="2000" dirty="0"/>
              <a:t>解包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=1-sn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)#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   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('---------------------------------------')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:#</a:t>
            </a:r>
            <a:r>
              <a:rPr lang="zh-CN" altLang="en-US" sz="2000" dirty="0"/>
              <a:t>不是期望的帧  </a:t>
            </a:r>
          </a:p>
          <a:p>
            <a:r>
              <a:rPr lang="zh-CN" altLang="en-US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('wrong frame')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dirty="0" err="1"/>
              <a:t>self.s.sendto</a:t>
            </a:r>
            <a:r>
              <a:rPr lang="en-US" altLang="zh-CN" sz="2000" dirty="0"/>
              <a:t>(bytes([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]),</a:t>
            </a:r>
            <a:r>
              <a:rPr lang="en-US" altLang="zh-CN" sz="2000" dirty="0" err="1"/>
              <a:t>self.sendAddress</a:t>
            </a:r>
            <a:r>
              <a:rPr lang="en-US" altLang="zh-CN" sz="2000" dirty="0"/>
              <a:t>)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print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 send ',</a:t>
            </a:r>
            <a:r>
              <a:rPr lang="en-US" altLang="zh-CN" sz="2000" dirty="0" err="1"/>
              <a:t>sn</a:t>
            </a:r>
            <a:r>
              <a:rPr lang="en-US" altLang="zh-CN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17570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79330" y="679257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9330" y="2164069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设计思路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9330" y="3648881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运行演示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9330" y="5133693"/>
            <a:ext cx="370985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演示内容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2116071" y="2914914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循环冗余校验</a:t>
            </a:r>
            <a:r>
              <a:rPr lang="en-US" altLang="zh-CN" dirty="0"/>
              <a:t>CRC</a:t>
            </a:r>
            <a:r>
              <a:rPr lang="zh-CN" altLang="zh-CN" dirty="0"/>
              <a:t>生成和校验程序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10185" y="2920480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基于停止等待协议的可靠通信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68236" y="2920480"/>
            <a:ext cx="966651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69659" y="2910217"/>
            <a:ext cx="94052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实现透明</a:t>
            </a:r>
            <a:r>
              <a:rPr lang="zh-CN" altLang="zh-CN" dirty="0" smtClean="0"/>
              <a:t>传输</a:t>
            </a:r>
            <a:endParaRPr lang="en-US" altLang="zh-CN" dirty="0"/>
          </a:p>
          <a:p>
            <a:r>
              <a:rPr lang="zh-CN" altLang="en-US" dirty="0" smtClean="0"/>
              <a:t>程序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11" idx="3"/>
            <a:endCxn id="3" idx="1"/>
          </p:cNvCxnSpPr>
          <p:nvPr/>
        </p:nvCxnSpPr>
        <p:spPr>
          <a:xfrm flipV="1">
            <a:off x="5934887" y="940867"/>
            <a:ext cx="644443" cy="271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4" idx="1"/>
          </p:cNvCxnSpPr>
          <p:nvPr/>
        </p:nvCxnSpPr>
        <p:spPr>
          <a:xfrm flipV="1">
            <a:off x="5934887" y="2425679"/>
            <a:ext cx="644443" cy="123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</p:cNvCxnSpPr>
          <p:nvPr/>
        </p:nvCxnSpPr>
        <p:spPr>
          <a:xfrm>
            <a:off x="5934887" y="3659144"/>
            <a:ext cx="544290" cy="37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</p:cNvCxnSpPr>
          <p:nvPr/>
        </p:nvCxnSpPr>
        <p:spPr>
          <a:xfrm>
            <a:off x="5934887" y="3659144"/>
            <a:ext cx="644443" cy="199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 smtClean="0"/>
              <a:t>解包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340429" y="2921169"/>
            <a:ext cx="751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unpack(</a:t>
            </a:r>
            <a:r>
              <a:rPr lang="en-US" altLang="zh-CN" sz="2000" dirty="0" err="1"/>
              <a:t>self,package</a:t>
            </a:r>
            <a:r>
              <a:rPr lang="en-US" altLang="zh-CN" sz="2000" dirty="0"/>
              <a:t>):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 package[1:-</a:t>
            </a:r>
            <a:r>
              <a:rPr lang="en-US" altLang="zh-CN" sz="2000" dirty="0" smtClean="0"/>
              <a:t>2]</a:t>
            </a:r>
            <a:r>
              <a:rPr lang="zh-CN" altLang="en-US" sz="2000" dirty="0">
                <a:solidFill>
                  <a:schemeClr val="bg1"/>
                </a:solidFill>
              </a:rPr>
              <a:t>帧</a:t>
            </a:r>
            <a:r>
              <a:rPr lang="en-US" altLang="zh-CN" sz="20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017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14" y="227312"/>
            <a:ext cx="3918376" cy="64033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81" y="548048"/>
            <a:ext cx="4752381" cy="5761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6" name="文本框 5"/>
          <p:cNvSpPr txBox="1"/>
          <p:nvPr/>
        </p:nvSpPr>
        <p:spPr>
          <a:xfrm>
            <a:off x="2952215" y="6397227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发送进程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73693" y="2828836"/>
            <a:ext cx="39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接收进程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5499944" y="3089365"/>
            <a:ext cx="1201301" cy="659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帧丢失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超时重传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99944" y="4369821"/>
            <a:ext cx="1201301" cy="659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帧出错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重传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39507" y="4039983"/>
            <a:ext cx="1201301" cy="6596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帧出错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重传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2402275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主线程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31219" y="2402275"/>
            <a:ext cx="2265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帧的发送及相应处理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09768" y="4777513"/>
            <a:ext cx="11998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接收帧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65115" y="4777513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子线程</a:t>
            </a:r>
            <a:endParaRPr lang="en-US" altLang="zh-CN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583107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20314" y="5003154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/>
              <a:t>基于连续</a:t>
            </a:r>
            <a:r>
              <a:rPr lang="en-US" altLang="zh-CN" b="1" dirty="0"/>
              <a:t>ARQ</a:t>
            </a:r>
            <a:r>
              <a:rPr lang="zh-CN" altLang="zh-CN" b="1" dirty="0"/>
              <a:t>协议的可靠通信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1239" y="1580871"/>
            <a:ext cx="6531429" cy="4180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64140" y="1676948"/>
            <a:ext cx="16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host</a:t>
            </a: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665116" y="3240043"/>
            <a:ext cx="1514998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recvEvent</a:t>
            </a:r>
            <a:endParaRPr lang="en-US" altLang="zh-CN" b="1" dirty="0"/>
          </a:p>
          <a:p>
            <a:r>
              <a:rPr lang="en-US" altLang="zh-CN" b="1" dirty="0" err="1" smtClean="0"/>
              <a:t>timeoutEvent</a:t>
            </a:r>
            <a:endParaRPr lang="en-US" altLang="zh-CN" b="1" dirty="0" smtClean="0"/>
          </a:p>
          <a:p>
            <a:r>
              <a:rPr lang="en-US" altLang="zh-CN" b="1" dirty="0" err="1" smtClean="0"/>
              <a:t>processEvent</a:t>
            </a:r>
            <a:endParaRPr lang="en-US" altLang="zh-CN" b="1" dirty="0" smtClean="0"/>
          </a:p>
        </p:txBody>
      </p:sp>
      <p:cxnSp>
        <p:nvCxnSpPr>
          <p:cNvPr id="6" name="直接箭头连接符 5"/>
          <p:cNvCxnSpPr>
            <a:stCxn id="27" idx="3"/>
          </p:cNvCxnSpPr>
          <p:nvPr/>
        </p:nvCxnSpPr>
        <p:spPr>
          <a:xfrm flipV="1">
            <a:off x="4180114" y="3670928"/>
            <a:ext cx="2261830" cy="3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09768" y="3468492"/>
            <a:ext cx="197658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有帧到达事件</a:t>
            </a:r>
            <a:endParaRPr lang="en-US" altLang="zh-CN" b="1" dirty="0" smtClean="0"/>
          </a:p>
          <a:p>
            <a:r>
              <a:rPr lang="zh-CN" altLang="en-US" b="1" dirty="0" smtClean="0"/>
              <a:t>超时事件</a:t>
            </a:r>
            <a:endParaRPr lang="en-US" altLang="zh-CN" b="1" dirty="0" smtClean="0"/>
          </a:p>
          <a:p>
            <a:r>
              <a:rPr lang="zh-CN" altLang="en-US" b="1" dirty="0" smtClean="0"/>
              <a:t>帧处理完毕事件</a:t>
            </a:r>
            <a:endParaRPr lang="en-US" altLang="zh-CN" b="1" dirty="0" smtClean="0"/>
          </a:p>
        </p:txBody>
      </p:sp>
      <p:cxnSp>
        <p:nvCxnSpPr>
          <p:cNvPr id="9" name="直接箭头连接符 8"/>
          <p:cNvCxnSpPr>
            <a:endCxn id="27" idx="0"/>
          </p:cNvCxnSpPr>
          <p:nvPr/>
        </p:nvCxnSpPr>
        <p:spPr>
          <a:xfrm flipH="1">
            <a:off x="3422615" y="2771607"/>
            <a:ext cx="13724" cy="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0"/>
          </p:cNvCxnSpPr>
          <p:nvPr/>
        </p:nvCxnSpPr>
        <p:spPr>
          <a:xfrm flipV="1">
            <a:off x="3422615" y="2771607"/>
            <a:ext cx="13724" cy="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2"/>
          </p:cNvCxnSpPr>
          <p:nvPr/>
        </p:nvCxnSpPr>
        <p:spPr>
          <a:xfrm>
            <a:off x="3422615" y="4163373"/>
            <a:ext cx="0" cy="6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7" idx="2"/>
          </p:cNvCxnSpPr>
          <p:nvPr/>
        </p:nvCxnSpPr>
        <p:spPr>
          <a:xfrm flipH="1" flipV="1">
            <a:off x="3422615" y="4163373"/>
            <a:ext cx="13724" cy="61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1115" y="1809211"/>
            <a:ext cx="923330" cy="323957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关键代码</a:t>
            </a: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3048000" y="172084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while True</a:t>
            </a:r>
            <a:r>
              <a:rPr lang="en-US" altLang="zh-CN" sz="2400" dirty="0" smtClean="0"/>
              <a:t>: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线程，处理以下情况： 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有帧（包含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ack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）到达，开始处理帧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发送方打开的窗口数未达规定限度，继续发送  </a:t>
            </a: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没有帧到达，触发帧处理完毕事件，子线程接收下一个帧</a:t>
            </a:r>
            <a:endParaRPr lang="zh-CN" altLang="en-US" sz="2400" b="1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7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有帧到达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366623"/>
            <a:ext cx="87107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 smtClean="0"/>
          </a:p>
          <a:p>
            <a:r>
              <a:rPr lang="en-US" altLang="zh-CN" sz="1400" b="1" dirty="0" err="1"/>
              <a:t>elif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self.recvEvent.is_set</a:t>
            </a:r>
            <a:r>
              <a:rPr lang="en-US" altLang="zh-CN" sz="1400" dirty="0"/>
              <a:t>():#</a:t>
            </a:r>
            <a:r>
              <a:rPr lang="zh-CN" altLang="en-US" sz="1400" dirty="0"/>
              <a:t>有帧到达，开始处理帧  </a:t>
            </a:r>
          </a:p>
          <a:p>
            <a:r>
              <a:rPr lang="zh-CN" altLang="en-US" sz="1400" dirty="0"/>
              <a:t>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('---------------------------------------')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dirty="0" err="1"/>
              <a:t>self.recvEvent.clear</a:t>
            </a:r>
            <a:r>
              <a:rPr lang="en-US" altLang="zh-CN" sz="1400" dirty="0"/>
              <a:t>()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self.check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):#</a:t>
            </a:r>
            <a:r>
              <a:rPr lang="zh-CN" altLang="en-US" sz="1400" dirty="0"/>
              <a:t>情况</a:t>
            </a:r>
            <a:r>
              <a:rPr lang="en-US" altLang="zh-CN" sz="1400" dirty="0"/>
              <a:t>1</a:t>
            </a:r>
            <a:r>
              <a:rPr lang="zh-CN" altLang="en-US" sz="1400" dirty="0"/>
              <a:t>：是期望的帧并且</a:t>
            </a:r>
            <a:r>
              <a:rPr lang="en-US" altLang="zh-CN" sz="1400" dirty="0"/>
              <a:t>CRC</a:t>
            </a:r>
            <a:r>
              <a:rPr lang="zh-CN" altLang="en-US" sz="1400" dirty="0"/>
              <a:t>检验为正确的帧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self.timer.cancel</a:t>
            </a:r>
            <a:r>
              <a:rPr lang="en-US" altLang="zh-CN" sz="1400" dirty="0"/>
              <a:t>()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self.timer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threading.Timer</a:t>
            </a:r>
            <a:r>
              <a:rPr lang="en-US" altLang="zh-CN" sz="1400" dirty="0"/>
              <a:t>(timeout, </a:t>
            </a:r>
            <a:r>
              <a:rPr lang="en-US" altLang="zh-CN" sz="1400" dirty="0" err="1"/>
              <a:t>self.reportTimeout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self.timer.start</a:t>
            </a:r>
            <a:r>
              <a:rPr lang="en-US" altLang="zh-CN" sz="1400" dirty="0"/>
              <a:t>()#</a:t>
            </a:r>
            <a:r>
              <a:rPr lang="zh-CN" altLang="en-US" sz="1400" dirty="0"/>
              <a:t>重置计时器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 smtClean="0"/>
              <a:t>(‘right</a:t>
            </a:r>
            <a:r>
              <a:rPr lang="en-US" altLang="zh-CN" sz="1400" dirty="0"/>
              <a:t> frame </a:t>
            </a:r>
            <a:r>
              <a:rPr lang="en-US" altLang="zh-CN" sz="1400" dirty="0" err="1"/>
              <a:t>sn</a:t>
            </a:r>
            <a:r>
              <a:rPr lang="en-US" altLang="zh-CN" sz="1400" dirty="0"/>
              <a:t> </a:t>
            </a:r>
            <a:r>
              <a:rPr lang="en-US" altLang="zh-CN" sz="1400" dirty="0" smtClean="0"/>
              <a:t>’,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)  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作为接收方，当前期望的帧的序号</a:t>
            </a:r>
            <a:endParaRPr lang="en-US" altLang="zh-CN" sz="1400" dirty="0"/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self.unpack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))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self.sendCount</a:t>
            </a:r>
            <a:r>
              <a:rPr lang="en-US" altLang="zh-CN" sz="1400" dirty="0"/>
              <a:t> += 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-  </a:t>
            </a:r>
          </a:p>
          <a:p>
            <a:r>
              <a:rPr lang="en-US" altLang="zh-CN" sz="1400" dirty="0"/>
              <a:t>                                       ack+MAX_SEQ+1) % (MAX_SEQ+1</a:t>
            </a:r>
            <a:r>
              <a:rPr lang="en-US" altLang="zh-CN" sz="1400" dirty="0" smtClean="0"/>
              <a:t>)</a:t>
            </a:r>
            <a:r>
              <a:rPr lang="zh-CN" altLang="en-US" sz="1400" dirty="0"/>
              <a:t>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bufferSize</a:t>
            </a:r>
            <a:r>
              <a:rPr lang="en-US" altLang="zh-CN" sz="1400" dirty="0"/>
              <a:t> = (sn-ack+MAX_SEQ+1)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get ',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frameExpextedToRecv</a:t>
            </a:r>
            <a:r>
              <a:rPr lang="en-US" altLang="zh-CN" sz="1400" dirty="0"/>
              <a:t> = (frameExpextedToRecv+1) % (MAX_SEQ+1)#</a:t>
            </a:r>
            <a:r>
              <a:rPr lang="zh-CN" altLang="en-US" sz="1400" dirty="0"/>
              <a:t>更新期望接收的</a:t>
            </a:r>
            <a:r>
              <a:rPr lang="zh-CN" altLang="en-US" sz="1400" dirty="0" smtClean="0"/>
              <a:t>帧的序号</a:t>
            </a:r>
            <a:endParaRPr lang="zh-CN" altLang="en-US" sz="1400" dirty="0"/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dirty="0" err="1"/>
              <a:t>self.recvCount</a:t>
            </a:r>
            <a:r>
              <a:rPr lang="en-US" altLang="zh-CN" sz="1400" dirty="0"/>
              <a:t> += 1  </a:t>
            </a:r>
          </a:p>
          <a:p>
            <a:r>
              <a:rPr lang="en-US" altLang="zh-CN" sz="1400" dirty="0"/>
              <a:t>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 err="1"/>
              <a:t>elif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self.checkCRC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):#</a:t>
            </a:r>
            <a:r>
              <a:rPr lang="zh-CN" altLang="en-US" sz="1400" dirty="0"/>
              <a:t>情况</a:t>
            </a:r>
            <a:r>
              <a:rPr lang="en-US" altLang="zh-CN" sz="1400" dirty="0"/>
              <a:t>2</a:t>
            </a:r>
            <a:r>
              <a:rPr lang="zh-CN" altLang="en-US" sz="1400" dirty="0"/>
              <a:t>：</a:t>
            </a:r>
            <a:r>
              <a:rPr lang="en-US" altLang="zh-CN" sz="1400" dirty="0"/>
              <a:t>CRC</a:t>
            </a:r>
            <a:r>
              <a:rPr lang="zh-CN" altLang="en-US" sz="1400" dirty="0"/>
              <a:t>校验为正确的帧，但不是期望的帧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('wrong </a:t>
            </a:r>
            <a:r>
              <a:rPr lang="en-US" altLang="zh-CN" sz="1400" dirty="0" err="1"/>
              <a:t>sn</a:t>
            </a:r>
            <a:r>
              <a:rPr lang="en-US" altLang="zh-CN" sz="1400" dirty="0"/>
              <a:t>')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self.sendCount</a:t>
            </a:r>
            <a:r>
              <a:rPr lang="en-US" altLang="zh-CN" sz="1400" dirty="0"/>
              <a:t> += (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-  </a:t>
            </a:r>
          </a:p>
          <a:p>
            <a:r>
              <a:rPr lang="en-US" altLang="zh-CN" sz="1400" dirty="0"/>
              <a:t>                                       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= </a:t>
            </a:r>
            <a:r>
              <a:rPr lang="en-US" altLang="zh-CN" sz="1400" dirty="0" err="1"/>
              <a:t>self.recvBuf</a:t>
            </a:r>
            <a:r>
              <a:rPr lang="en-US" altLang="zh-CN" sz="1400" dirty="0"/>
              <a:t>[-3]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dirty="0" err="1"/>
              <a:t>bufferSize</a:t>
            </a:r>
            <a:r>
              <a:rPr lang="en-US" altLang="zh-CN" sz="1400" dirty="0"/>
              <a:t> = (sn-ack+MAX_SEQ+1) % (MAX_SEQ+1)  </a:t>
            </a:r>
          </a:p>
          <a:p>
            <a:r>
              <a:rPr lang="en-US" altLang="zh-CN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 get ', </a:t>
            </a:r>
            <a:r>
              <a:rPr lang="en-US" altLang="zh-CN" sz="1400" dirty="0" err="1"/>
              <a:t>ack</a:t>
            </a:r>
            <a:r>
              <a:rPr lang="en-US" altLang="zh-CN" sz="1400" dirty="0"/>
              <a:t>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b="1" dirty="0"/>
              <a:t>else</a:t>
            </a:r>
            <a:r>
              <a:rPr lang="en-US" altLang="zh-CN" sz="1400" dirty="0"/>
              <a:t>:#</a:t>
            </a:r>
            <a:r>
              <a:rPr lang="zh-CN" altLang="en-US" sz="1400" dirty="0"/>
              <a:t>情况</a:t>
            </a:r>
            <a:r>
              <a:rPr lang="en-US" altLang="zh-CN" sz="1400" dirty="0"/>
              <a:t>3</a:t>
            </a:r>
            <a:r>
              <a:rPr lang="zh-CN" altLang="en-US" sz="1400" dirty="0"/>
              <a:t>：错误的帧  </a:t>
            </a:r>
          </a:p>
          <a:p>
            <a:r>
              <a:rPr lang="zh-CN" altLang="en-US" sz="1400" dirty="0"/>
              <a:t>                    </a:t>
            </a:r>
            <a:r>
              <a:rPr lang="en-US" altLang="zh-CN" sz="1400" b="1" dirty="0"/>
              <a:t>print</a:t>
            </a:r>
            <a:r>
              <a:rPr lang="en-US" altLang="zh-CN" sz="1400" dirty="0"/>
              <a:t>('wrong frame')  </a:t>
            </a:r>
          </a:p>
          <a:p>
            <a:r>
              <a:rPr lang="en-US" altLang="zh-CN" sz="1400" dirty="0"/>
              <a:t>                </a:t>
            </a:r>
            <a:r>
              <a:rPr lang="en-US" altLang="zh-CN" sz="1400" dirty="0" err="1"/>
              <a:t>self.processEvent.set</a:t>
            </a:r>
            <a:r>
              <a:rPr lang="en-US" altLang="zh-CN" sz="1400" dirty="0"/>
              <a:t>()#</a:t>
            </a:r>
            <a:r>
              <a:rPr lang="zh-CN" altLang="en-US" sz="1400" dirty="0"/>
              <a:t>触发帧处理完毕事件 </a:t>
            </a:r>
          </a:p>
        </p:txBody>
      </p:sp>
    </p:spTree>
    <p:extLst>
      <p:ext uri="{BB962C8B-B14F-4D97-AF65-F5344CB8AC3E}">
        <p14:creationId xmlns:p14="http://schemas.microsoft.com/office/powerpoint/2010/main" val="7176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等待超时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612845"/>
            <a:ext cx="7378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self.timeoutEvent.is_set</a:t>
            </a:r>
            <a:r>
              <a:rPr lang="en-US" altLang="zh-CN" dirty="0"/>
              <a:t>():#</a:t>
            </a:r>
            <a:r>
              <a:rPr lang="zh-CN" altLang="en-US" dirty="0"/>
              <a:t>等待超时，重发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('---------------------------------------')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self.timeoutEvent.clear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self.timer.cancel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</a:t>
            </a:r>
            <a:r>
              <a:rPr lang="en-US" altLang="zh-CN" dirty="0"/>
              <a:t> = </a:t>
            </a:r>
            <a:r>
              <a:rPr lang="en-US" altLang="zh-CN" dirty="0" err="1"/>
              <a:t>threading.Timer</a:t>
            </a:r>
            <a:r>
              <a:rPr lang="en-US" altLang="zh-CN" dirty="0"/>
              <a:t>(timeout, </a:t>
            </a:r>
            <a:r>
              <a:rPr lang="en-US" altLang="zh-CN" dirty="0" err="1"/>
              <a:t>self.reportTimeout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self.timer.start</a:t>
            </a:r>
            <a:r>
              <a:rPr lang="en-US" altLang="zh-CN" dirty="0"/>
              <a:t>()#</a:t>
            </a:r>
            <a:r>
              <a:rPr lang="zh-CN" altLang="en-US" dirty="0"/>
              <a:t>重置计时器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for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en-US" altLang="zh-CN" b="1" dirty="0"/>
              <a:t>in</a:t>
            </a:r>
            <a:r>
              <a:rPr lang="en-US" altLang="zh-CN" dirty="0"/>
              <a:t> range(</a:t>
            </a:r>
            <a:r>
              <a:rPr lang="en-US" altLang="zh-CN" dirty="0" err="1"/>
              <a:t>bufferSize</a:t>
            </a:r>
            <a:r>
              <a:rPr lang="en-US" altLang="zh-CN" dirty="0"/>
              <a:t>):  </a:t>
            </a:r>
          </a:p>
          <a:p>
            <a:r>
              <a:rPr lang="en-US" altLang="zh-CN" dirty="0"/>
              <a:t>                    package = </a:t>
            </a:r>
            <a:r>
              <a:rPr lang="en-US" altLang="zh-CN" dirty="0" err="1"/>
              <a:t>self.pack</a:t>
            </a:r>
            <a:r>
              <a:rPr lang="en-US" altLang="zh-CN" dirty="0"/>
              <a:t>(  </a:t>
            </a:r>
          </a:p>
          <a:p>
            <a:r>
              <a:rPr lang="en-US" altLang="zh-CN" dirty="0"/>
              <a:t>                        data[buffer[</a:t>
            </a:r>
            <a:r>
              <a:rPr lang="en-US" altLang="zh-CN" dirty="0" err="1"/>
              <a:t>ack+i</a:t>
            </a:r>
            <a:r>
              <a:rPr lang="en-US" altLang="zh-CN" dirty="0"/>
              <a:t>]], </a:t>
            </a:r>
            <a:r>
              <a:rPr lang="en-US" altLang="zh-CN" dirty="0" err="1"/>
              <a:t>ack+i</a:t>
            </a:r>
            <a:r>
              <a:rPr lang="en-US" altLang="zh-CN" dirty="0"/>
              <a:t>, </a:t>
            </a:r>
            <a:r>
              <a:rPr lang="en-US" altLang="zh-CN" dirty="0" err="1"/>
              <a:t>frameExpextedToRecv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to send ', </a:t>
            </a:r>
            <a:r>
              <a:rPr lang="en-US" altLang="zh-CN" dirty="0" err="1"/>
              <a:t>ack+i</a:t>
            </a:r>
            <a:r>
              <a:rPr lang="en-US" altLang="zh-CN" dirty="0"/>
              <a:t>, ' data no ', buffer[</a:t>
            </a:r>
            <a:r>
              <a:rPr lang="en-US" altLang="zh-CN" dirty="0" err="1"/>
              <a:t>ack+i</a:t>
            </a:r>
            <a:r>
              <a:rPr lang="en-US" altLang="zh-CN" dirty="0"/>
              <a:t>])  </a:t>
            </a:r>
          </a:p>
          <a:p>
            <a:r>
              <a:rPr lang="en-US" altLang="zh-CN" dirty="0"/>
              <a:t>                    rand = </a:t>
            </a:r>
            <a:r>
              <a:rPr lang="en-US" altLang="zh-CN" dirty="0" err="1"/>
              <a:t>random.random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lose')#</a:t>
            </a:r>
            <a:r>
              <a:rPr lang="zh-CN" altLang="en-US" dirty="0"/>
              <a:t>失帧模拟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b="1" dirty="0" err="1"/>
              <a:t>elif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lostRate+errorRate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error')#</a:t>
            </a:r>
            <a:r>
              <a:rPr lang="zh-CN" altLang="en-US" dirty="0"/>
              <a:t>错帧模拟  </a:t>
            </a:r>
          </a:p>
          <a:p>
            <a:r>
              <a:rPr lang="zh-CN" altLang="en-US" dirty="0"/>
              <a:t>                        </a:t>
            </a:r>
            <a:r>
              <a:rPr lang="en-US" altLang="zh-CN" dirty="0"/>
              <a:t>package = </a:t>
            </a:r>
            <a:r>
              <a:rPr lang="en-US" altLang="zh-CN" dirty="0" err="1"/>
              <a:t>self.errorSimulation</a:t>
            </a:r>
            <a:r>
              <a:rPr lang="en-US" altLang="zh-CN" dirty="0"/>
              <a:t>(package)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)#</a:t>
            </a:r>
            <a:r>
              <a:rPr lang="zh-CN" altLang="en-US" dirty="0"/>
              <a:t>发送错帧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b="1" dirty="0"/>
              <a:t>else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)#</a:t>
            </a:r>
            <a:r>
              <a:rPr lang="zh-CN" altLang="en-US" dirty="0"/>
              <a:t>发送帧  </a:t>
            </a:r>
          </a:p>
          <a:p>
            <a:r>
              <a:rPr lang="zh-CN" altLang="en-US" dirty="0"/>
              <a:t>                    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timeForSend</a:t>
            </a:r>
            <a:r>
              <a:rPr lang="en-US" altLang="zh-CN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36591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dirty="0"/>
              <a:t>发送方打开的窗口数未达规定限度，继续发送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474345"/>
            <a:ext cx="73783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b="1" dirty="0" err="1"/>
              <a:t>elif</a:t>
            </a:r>
            <a:r>
              <a:rPr lang="en-US" altLang="zh-CN" dirty="0"/>
              <a:t> </a:t>
            </a:r>
            <a:r>
              <a:rPr lang="en-US" altLang="zh-CN" dirty="0" err="1"/>
              <a:t>bufferSize</a:t>
            </a:r>
            <a:r>
              <a:rPr lang="en-US" altLang="zh-CN" dirty="0"/>
              <a:t> &lt; MAX_BUFSIZE </a:t>
            </a:r>
            <a:r>
              <a:rPr lang="en-US" altLang="zh-CN" b="1" dirty="0"/>
              <a:t>and</a:t>
            </a:r>
            <a:r>
              <a:rPr lang="en-US" altLang="zh-CN" dirty="0"/>
              <a:t> </a:t>
            </a:r>
            <a:r>
              <a:rPr lang="en-US" altLang="zh-CN" dirty="0" err="1"/>
              <a:t>i_data</a:t>
            </a:r>
            <a:r>
              <a:rPr lang="en-US" altLang="zh-CN" dirty="0"/>
              <a:t> &lt; </a:t>
            </a:r>
            <a:r>
              <a:rPr lang="en-US" altLang="zh-CN" dirty="0" err="1"/>
              <a:t>len</a:t>
            </a:r>
            <a:r>
              <a:rPr lang="en-US" altLang="zh-CN" dirty="0"/>
              <a:t>(data):#</a:t>
            </a:r>
            <a:r>
              <a:rPr lang="zh-CN" altLang="en-US" dirty="0"/>
              <a:t>发送方打开的窗口数未达规定限度，继续发送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('---------------------------------------')  </a:t>
            </a:r>
          </a:p>
          <a:p>
            <a:r>
              <a:rPr lang="en-US" altLang="zh-CN" dirty="0"/>
              <a:t>                package = </a:t>
            </a:r>
            <a:r>
              <a:rPr lang="en-US" altLang="zh-CN" dirty="0" err="1"/>
              <a:t>self.pack</a:t>
            </a:r>
            <a:r>
              <a:rPr lang="en-US" altLang="zh-CN" dirty="0"/>
              <a:t>(data[</a:t>
            </a:r>
            <a:r>
              <a:rPr lang="en-US" altLang="zh-CN" dirty="0" err="1"/>
              <a:t>i_data</a:t>
            </a:r>
            <a:r>
              <a:rPr lang="en-US" altLang="zh-CN" dirty="0"/>
              <a:t>], </a:t>
            </a:r>
            <a:r>
              <a:rPr lang="en-US" altLang="zh-CN" dirty="0" err="1"/>
              <a:t>sn</a:t>
            </a:r>
            <a:r>
              <a:rPr lang="en-US" altLang="zh-CN" dirty="0"/>
              <a:t>, </a:t>
            </a:r>
            <a:r>
              <a:rPr lang="en-US" altLang="zh-CN" dirty="0" err="1"/>
              <a:t>frameExpextedToRecv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print</a:t>
            </a:r>
            <a:r>
              <a:rPr lang="en-US" altLang="zh-CN" dirty="0"/>
              <a:t>('frame to send ', </a:t>
            </a:r>
            <a:r>
              <a:rPr lang="en-US" altLang="zh-CN" dirty="0" err="1"/>
              <a:t>sn</a:t>
            </a:r>
            <a:r>
              <a:rPr lang="en-US" altLang="zh-CN" dirty="0"/>
              <a:t>, ' data no ', </a:t>
            </a:r>
            <a:r>
              <a:rPr lang="en-US" altLang="zh-CN" dirty="0" err="1"/>
              <a:t>i_data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buffer[</a:t>
            </a:r>
            <a:r>
              <a:rPr lang="en-US" altLang="zh-CN" dirty="0" err="1"/>
              <a:t>sn</a:t>
            </a:r>
            <a:r>
              <a:rPr lang="en-US" altLang="zh-CN" dirty="0"/>
              <a:t>] = </a:t>
            </a:r>
            <a:r>
              <a:rPr lang="en-US" altLang="zh-CN" dirty="0" err="1"/>
              <a:t>i_data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sn</a:t>
            </a:r>
            <a:r>
              <a:rPr lang="en-US" altLang="zh-CN" dirty="0"/>
              <a:t> = (sn+1) % (MAX_SEQ+1)#</a:t>
            </a:r>
            <a:r>
              <a:rPr lang="zh-CN" altLang="en-US" dirty="0"/>
              <a:t>更新下一</a:t>
            </a:r>
            <a:r>
              <a:rPr lang="zh-CN" altLang="en-US" dirty="0" smtClean="0"/>
              <a:t>个待发送</a:t>
            </a:r>
            <a:r>
              <a:rPr lang="zh-CN" altLang="en-US" dirty="0"/>
              <a:t>的帧  </a:t>
            </a:r>
          </a:p>
          <a:p>
            <a:r>
              <a:rPr lang="zh-CN" altLang="en-US" dirty="0"/>
              <a:t>                </a:t>
            </a:r>
            <a:r>
              <a:rPr lang="en-US" altLang="zh-CN" dirty="0" err="1"/>
              <a:t>bufferSize</a:t>
            </a:r>
            <a:r>
              <a:rPr lang="en-US" altLang="zh-CN" dirty="0"/>
              <a:t> += 1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i_data</a:t>
            </a:r>
            <a:r>
              <a:rPr lang="en-US" altLang="zh-CN" dirty="0"/>
              <a:t> += 1  </a:t>
            </a:r>
          </a:p>
          <a:p>
            <a:r>
              <a:rPr lang="en-US" altLang="zh-CN" dirty="0"/>
              <a:t>                rand = </a:t>
            </a:r>
            <a:r>
              <a:rPr lang="en-US" altLang="zh-CN" dirty="0" err="1"/>
              <a:t>random.random</a:t>
            </a:r>
            <a:r>
              <a:rPr lang="en-US" altLang="zh-CN" dirty="0"/>
              <a:t>()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 smtClean="0"/>
              <a:t>(‘frame</a:t>
            </a:r>
            <a:r>
              <a:rPr lang="en-US" altLang="zh-CN" dirty="0"/>
              <a:t> </a:t>
            </a:r>
            <a:r>
              <a:rPr lang="en-US" altLang="zh-CN" dirty="0" smtClean="0"/>
              <a:t>lose’)</a:t>
            </a:r>
            <a:r>
              <a:rPr lang="en-US" altLang="zh-CN" dirty="0"/>
              <a:t>  </a:t>
            </a:r>
            <a:r>
              <a:rPr lang="en-US" altLang="zh-CN" dirty="0" smtClean="0"/>
              <a:t>#</a:t>
            </a:r>
            <a:r>
              <a:rPr lang="zh-CN" altLang="en-US" dirty="0" smtClean="0"/>
              <a:t>失帧模拟</a:t>
            </a:r>
            <a:endParaRPr lang="en-US" altLang="zh-CN" dirty="0"/>
          </a:p>
          <a:p>
            <a:r>
              <a:rPr lang="en-US" altLang="zh-CN" dirty="0"/>
              <a:t>                </a:t>
            </a:r>
            <a:r>
              <a:rPr lang="en-US" altLang="zh-CN" b="1" dirty="0" err="1"/>
              <a:t>elif</a:t>
            </a:r>
            <a:r>
              <a:rPr lang="en-US" altLang="zh-CN" dirty="0"/>
              <a:t> rand &lt; </a:t>
            </a:r>
            <a:r>
              <a:rPr lang="en-US" altLang="zh-CN" dirty="0" err="1"/>
              <a:t>lostRate+errorRate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b="1" dirty="0"/>
              <a:t>print</a:t>
            </a:r>
            <a:r>
              <a:rPr lang="en-US" altLang="zh-CN" dirty="0" smtClean="0"/>
              <a:t>(‘frame</a:t>
            </a:r>
            <a:r>
              <a:rPr lang="en-US" altLang="zh-CN" dirty="0"/>
              <a:t> </a:t>
            </a:r>
            <a:r>
              <a:rPr lang="en-US" altLang="zh-CN" dirty="0" smtClean="0"/>
              <a:t>error’)</a:t>
            </a:r>
            <a:r>
              <a:rPr lang="en-US" altLang="zh-CN" dirty="0"/>
              <a:t>  </a:t>
            </a:r>
            <a:r>
              <a:rPr lang="en-US" altLang="zh-CN" dirty="0" smtClean="0"/>
              <a:t>#</a:t>
            </a:r>
            <a:r>
              <a:rPr lang="zh-CN" altLang="en-US" dirty="0" smtClean="0"/>
              <a:t>错帧模拟</a:t>
            </a:r>
            <a:endParaRPr lang="en-US" altLang="zh-CN" dirty="0"/>
          </a:p>
          <a:p>
            <a:r>
              <a:rPr lang="en-US" altLang="zh-CN" dirty="0"/>
              <a:t>                    package = </a:t>
            </a:r>
            <a:r>
              <a:rPr lang="en-US" altLang="zh-CN" dirty="0" err="1"/>
              <a:t>self.errorSimulation</a:t>
            </a:r>
            <a:r>
              <a:rPr lang="en-US" altLang="zh-CN" dirty="0"/>
              <a:t>(package)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b="1" dirty="0"/>
              <a:t>else</a:t>
            </a:r>
            <a:r>
              <a:rPr lang="en-US" altLang="zh-CN" dirty="0"/>
              <a:t>:  </a:t>
            </a:r>
          </a:p>
          <a:p>
            <a:r>
              <a:rPr lang="en-US" altLang="zh-CN" dirty="0"/>
              <a:t>                    </a:t>
            </a:r>
            <a:r>
              <a:rPr lang="en-US" altLang="zh-CN" dirty="0" err="1"/>
              <a:t>self.sForSend.sendto</a:t>
            </a:r>
            <a:r>
              <a:rPr lang="en-US" altLang="zh-CN" dirty="0"/>
              <a:t>(package, </a:t>
            </a:r>
            <a:r>
              <a:rPr lang="en-US" altLang="zh-CN" dirty="0" err="1"/>
              <a:t>self.sendAddress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               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timeForSend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043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dirty="0"/>
              <a:t>没有数据到达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2644170"/>
            <a:ext cx="7378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b="1" dirty="0"/>
              <a:t>if</a:t>
            </a:r>
            <a:r>
              <a:rPr lang="en-US" altLang="zh-CN" sz="2400" dirty="0"/>
              <a:t> </a:t>
            </a:r>
            <a:r>
              <a:rPr lang="en-US" altLang="zh-CN" sz="2400" b="1" dirty="0"/>
              <a:t>not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self.recvEvent.is_set</a:t>
            </a:r>
            <a:r>
              <a:rPr lang="en-US" altLang="zh-CN" sz="2400" dirty="0"/>
              <a:t>():#</a:t>
            </a:r>
            <a:r>
              <a:rPr lang="zh-CN" altLang="en-US" sz="2400" dirty="0"/>
              <a:t>没有数据到达  </a:t>
            </a:r>
          </a:p>
          <a:p>
            <a:r>
              <a:rPr lang="zh-CN" altLang="en-US" sz="2400" dirty="0"/>
              <a:t>                </a:t>
            </a:r>
            <a:r>
              <a:rPr lang="en-US" altLang="zh-CN" sz="2400" dirty="0" err="1"/>
              <a:t>self.processEvent.set</a:t>
            </a:r>
            <a:r>
              <a:rPr lang="en-US" altLang="zh-CN" sz="2400" dirty="0"/>
              <a:t>()#</a:t>
            </a:r>
            <a:r>
              <a:rPr lang="zh-CN" altLang="en-US" sz="2400" dirty="0"/>
              <a:t>触发数据处理完毕事件  </a:t>
            </a:r>
          </a:p>
        </p:txBody>
      </p:sp>
    </p:spTree>
    <p:extLst>
      <p:ext uri="{BB962C8B-B14F-4D97-AF65-F5344CB8AC3E}">
        <p14:creationId xmlns:p14="http://schemas.microsoft.com/office/powerpoint/2010/main" val="18617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467" y="838201"/>
            <a:ext cx="2553326" cy="5181599"/>
          </a:xfrm>
        </p:spPr>
        <p:txBody>
          <a:bodyPr/>
          <a:lstStyle/>
          <a:p>
            <a:pPr algn="ctr"/>
            <a:r>
              <a:rPr lang="zh-CN" altLang="en-US" b="1" dirty="0" smtClean="0"/>
              <a:t>子线程接收帧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26473" y="1690063"/>
            <a:ext cx="7678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b="1" dirty="0" err="1"/>
              <a:t>def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(self):   </a:t>
            </a:r>
          </a:p>
          <a:p>
            <a:r>
              <a:rPr lang="en-US" altLang="zh-CN" sz="2000" dirty="0"/>
              <a:t>        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 True:  </a:t>
            </a:r>
          </a:p>
          <a:p>
            <a:r>
              <a:rPr lang="en-US" altLang="zh-CN" sz="2000" dirty="0"/>
              <a:t>            # print('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')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b="1" dirty="0"/>
              <a:t>if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self.recvCount</a:t>
            </a:r>
            <a:r>
              <a:rPr lang="en-US" altLang="zh-CN" sz="2000" dirty="0"/>
              <a:t> == </a:t>
            </a:r>
            <a:r>
              <a:rPr lang="en-US" altLang="zh-CN" sz="2000" dirty="0" err="1"/>
              <a:t>dataLen</a:t>
            </a:r>
            <a:r>
              <a:rPr lang="en-US" altLang="zh-CN" sz="2000" dirty="0"/>
              <a:t> </a:t>
            </a:r>
            <a:r>
              <a:rPr lang="en-US" altLang="zh-CN" sz="2000" b="1" dirty="0"/>
              <a:t>and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self.sendCount</a:t>
            </a:r>
            <a:r>
              <a:rPr lang="en-US" altLang="zh-CN" sz="2000" dirty="0"/>
              <a:t> == </a:t>
            </a:r>
            <a:r>
              <a:rPr lang="en-US" altLang="zh-CN" sz="2000" dirty="0" err="1"/>
              <a:t>dataLen</a:t>
            </a:r>
            <a:r>
              <a:rPr lang="en-US" altLang="zh-CN" sz="2000" dirty="0"/>
              <a:t>:  </a:t>
            </a:r>
          </a:p>
          <a:p>
            <a:r>
              <a:rPr lang="en-US" altLang="zh-CN" sz="2000" dirty="0"/>
              <a:t>                </a:t>
            </a:r>
            <a:r>
              <a:rPr lang="en-US" altLang="zh-CN" sz="2000" b="1" dirty="0"/>
              <a:t>break</a:t>
            </a:r>
            <a:r>
              <a:rPr lang="en-US" altLang="zh-CN" sz="2000" dirty="0"/>
              <a:t>  </a:t>
            </a:r>
          </a:p>
          <a:p>
            <a:r>
              <a:rPr lang="en-US" altLang="zh-CN" sz="2000" dirty="0"/>
              <a:t>            </a:t>
            </a:r>
            <a:r>
              <a:rPr lang="en-US" altLang="zh-CN" sz="2000" dirty="0" err="1"/>
              <a:t>self.recvBuf</a:t>
            </a:r>
            <a:r>
              <a:rPr lang="en-US" altLang="zh-CN" sz="2000" dirty="0"/>
              <a:t>, _ = </a:t>
            </a:r>
            <a:r>
              <a:rPr lang="en-US" altLang="zh-CN" sz="2000" dirty="0" err="1"/>
              <a:t>self.sForRecv.recvfrom</a:t>
            </a:r>
            <a:r>
              <a:rPr lang="en-US" altLang="zh-CN" sz="2000" dirty="0"/>
              <a:t>(1024)#</a:t>
            </a:r>
            <a:r>
              <a:rPr lang="zh-CN" altLang="en-US" sz="2000" dirty="0"/>
              <a:t>缓存接收到的帧  </a:t>
            </a:r>
          </a:p>
          <a:p>
            <a:r>
              <a:rPr lang="zh-CN" altLang="en-US" sz="2000" dirty="0"/>
              <a:t>            </a:t>
            </a:r>
            <a:r>
              <a:rPr lang="en-US" altLang="zh-CN" sz="2000" dirty="0" err="1"/>
              <a:t>self.recvEvent.set</a:t>
            </a:r>
            <a:r>
              <a:rPr lang="en-US" altLang="zh-CN" sz="2000" dirty="0"/>
              <a:t>()#</a:t>
            </a:r>
            <a:r>
              <a:rPr lang="zh-CN" altLang="en-US" sz="2000" dirty="0"/>
              <a:t>触发帧到达事件  </a:t>
            </a:r>
          </a:p>
          <a:p>
            <a:r>
              <a:rPr lang="zh-CN" altLang="en-US" sz="2000" dirty="0"/>
              <a:t>  </a:t>
            </a:r>
          </a:p>
          <a:p>
            <a:r>
              <a:rPr lang="zh-CN" altLang="en-US" sz="2000" dirty="0"/>
              <a:t>            </a:t>
            </a:r>
            <a:r>
              <a:rPr lang="en-US" altLang="zh-CN" sz="2000" dirty="0" err="1"/>
              <a:t>self.processEvent.wait</a:t>
            </a:r>
            <a:r>
              <a:rPr lang="en-US" altLang="zh-CN" sz="2000" dirty="0"/>
              <a:t>()#</a:t>
            </a:r>
            <a:r>
              <a:rPr lang="zh-CN" altLang="en-US" sz="2000" dirty="0"/>
              <a:t>等待数据处理完毕（检错，解包）  </a:t>
            </a:r>
          </a:p>
          <a:p>
            <a:r>
              <a:rPr lang="zh-CN" altLang="en-US" sz="2000" dirty="0"/>
              <a:t>            </a:t>
            </a:r>
            <a:r>
              <a:rPr lang="en-US" altLang="zh-CN" sz="2000" dirty="0" err="1"/>
              <a:t>self.processEvent.clear</a:t>
            </a:r>
            <a:r>
              <a:rPr lang="en-US" altLang="zh-CN" sz="2000" dirty="0"/>
              <a:t>()  </a:t>
            </a:r>
          </a:p>
        </p:txBody>
      </p:sp>
    </p:spTree>
    <p:extLst>
      <p:ext uri="{BB962C8B-B14F-4D97-AF65-F5344CB8AC3E}">
        <p14:creationId xmlns:p14="http://schemas.microsoft.com/office/powerpoint/2010/main" val="18124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67" y="4009733"/>
            <a:ext cx="3002540" cy="1660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</a:t>
            </a:r>
            <a:r>
              <a:rPr lang="zh-CN" altLang="en-US" sz="4800" dirty="0" smtClean="0"/>
              <a:t>结果</a:t>
            </a:r>
            <a:endParaRPr lang="zh-CN" alt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6754"/>
            <a:ext cx="3189825" cy="65575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14754" y="796834"/>
            <a:ext cx="2090057" cy="53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frame1</a:t>
            </a:r>
            <a:r>
              <a:rPr lang="zh-CN" altLang="en-US" b="1" dirty="0" smtClean="0"/>
              <a:t>丢失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7014753" y="1998334"/>
            <a:ext cx="2090057" cy="53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回退到</a:t>
            </a:r>
            <a:r>
              <a:rPr lang="en-US" altLang="zh-CN" b="1" dirty="0" smtClean="0"/>
              <a:t>frame1</a:t>
            </a:r>
            <a:r>
              <a:rPr lang="zh-CN" altLang="en-US" b="1" dirty="0" smtClean="0"/>
              <a:t>并开始重传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6" idx="1"/>
          </p:cNvCxnSpPr>
          <p:nvPr/>
        </p:nvCxnSpPr>
        <p:spPr>
          <a:xfrm flipH="1" flipV="1">
            <a:off x="5933026" y="992635"/>
            <a:ext cx="1081728" cy="7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33025" y="2233396"/>
            <a:ext cx="108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993086" y="310583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host1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20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计算并添加</a:t>
            </a:r>
            <a:r>
              <a:rPr lang="en-US" altLang="zh-CN" b="1" dirty="0" smtClean="0"/>
              <a:t>CRC</a:t>
            </a:r>
            <a:r>
              <a:rPr lang="zh-CN" altLang="en-US" b="1" dirty="0" smtClean="0"/>
              <a:t>校验</a:t>
            </a:r>
            <a:endParaRPr lang="en-US" altLang="zh-CN" b="1" dirty="0" smtClean="0"/>
          </a:p>
          <a:p>
            <a:r>
              <a:rPr lang="zh-CN" altLang="en-US" b="1" dirty="0" smtClean="0"/>
              <a:t>和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41944" y="2138245"/>
            <a:ext cx="22337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getSendMassage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4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getRemainde</a:t>
            </a:r>
            <a:r>
              <a:rPr lang="en-US" altLang="zh-CN" b="1" dirty="0" err="1"/>
              <a:t>r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计算余数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检查接收到的帧是否正确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checkReceiveMassage</a:t>
            </a:r>
            <a:r>
              <a:rPr lang="zh-CN" altLang="en-US" b="1" dirty="0" smtClean="0"/>
              <a:t>函数</a:t>
            </a:r>
            <a:endParaRPr lang="en-US" altLang="zh-CN" b="1" dirty="0"/>
          </a:p>
        </p:txBody>
      </p:sp>
      <p:cxnSp>
        <p:nvCxnSpPr>
          <p:cNvPr id="21" name="直接箭头连接符 20"/>
          <p:cNvCxnSpPr>
            <a:stCxn id="7" idx="3"/>
            <a:endCxn id="14" idx="1"/>
          </p:cNvCxnSpPr>
          <p:nvPr/>
        </p:nvCxnSpPr>
        <p:spPr>
          <a:xfrm>
            <a:off x="4920314" y="2315243"/>
            <a:ext cx="1521630" cy="14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  <a:endCxn id="19" idx="1"/>
          </p:cNvCxnSpPr>
          <p:nvPr/>
        </p:nvCxnSpPr>
        <p:spPr>
          <a:xfrm>
            <a:off x="4922463" y="43494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mtClean="0"/>
              <a:t>循环冗余校验</a:t>
            </a:r>
            <a:r>
              <a:rPr lang="en-US" altLang="zh-CN" smtClean="0"/>
              <a:t>CRC</a:t>
            </a:r>
            <a:r>
              <a:rPr lang="zh-CN" altLang="zh-CN" smtClean="0"/>
              <a:t>生成和校验程序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2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86" y="4049487"/>
            <a:ext cx="2979678" cy="18147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120" y="1809210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101942" y="310583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host2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7323296" y="2338251"/>
            <a:ext cx="2778646" cy="535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期望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，但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已经丢失后续到达的为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被丢弃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 flipV="1">
            <a:off x="6241568" y="2534052"/>
            <a:ext cx="1081728" cy="7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9" y="209005"/>
            <a:ext cx="3550619" cy="64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2537" y="744581"/>
            <a:ext cx="642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总结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0166" y="2181497"/>
            <a:ext cx="8451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在数据链路层，我们把关注点放在一个完整的信息块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帧上，随之而来的一系列问题及解决方案：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成帧：字节填充、比特填充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处理传输错误：循环冗余校验（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CRC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基本的数据链路层协议：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停止等待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连续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ARQ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/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通过小组合作，完成了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循环冗余校验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CRC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生成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和校验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透明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传输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基于停止等待协议的可靠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通信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基于连续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ARQ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协议的可靠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通信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，对于数据链路层有了更深一步的理解。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4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 smtClean="0"/>
              <a:t>检验和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</a:t>
            </a:r>
            <a:r>
              <a:rPr lang="zh-CN" altLang="en-US" sz="2400" dirty="0"/>
              <a:t>得到发送的数据：数据</a:t>
            </a:r>
            <a:r>
              <a:rPr lang="en-US" altLang="zh-CN" sz="2400" dirty="0"/>
              <a:t>+CRC</a:t>
            </a:r>
            <a:r>
              <a:rPr lang="zh-CN" altLang="en-US" sz="2400" dirty="0" smtClean="0"/>
              <a:t>校验和</a:t>
            </a:r>
            <a:endParaRPr lang="zh-CN" altLang="en-US" sz="2400" dirty="0"/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getSendMassage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info,infoL,gen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massage=</a:t>
            </a:r>
            <a:r>
              <a:rPr lang="en-US" altLang="zh-CN" sz="2400" dirty="0" err="1"/>
              <a:t>addTail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info,genL</a:t>
            </a:r>
            <a:r>
              <a:rPr lang="en-US" altLang="zh-CN" sz="2400" dirty="0"/>
              <a:t>)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尾部添加零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dirty="0" err="1"/>
              <a:t>massageL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infoL</a:t>
            </a:r>
            <a:r>
              <a:rPr lang="en-US" altLang="zh-CN" sz="2400" dirty="0"/>
              <a:t>+(genL-1)  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求余数</a:t>
            </a:r>
            <a:endParaRPr lang="en-US" altLang="zh-CN" sz="2400" dirty="0"/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massage^=remainder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减去余数</a:t>
            </a:r>
            <a:endParaRPr lang="en-US" altLang="zh-CN" sz="2400" dirty="0"/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massage,massageL,remainder</a:t>
            </a:r>
            <a:r>
              <a:rPr lang="en-US" altLang="zh-CN" sz="2400" dirty="0"/>
              <a:t>  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54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计算</a:t>
            </a:r>
            <a:r>
              <a:rPr lang="en-US" altLang="zh-CN" b="1" dirty="0" smtClean="0"/>
              <a:t>CRC</a:t>
            </a:r>
            <a:r>
              <a:rPr lang="zh-CN" altLang="en-US" b="1" dirty="0"/>
              <a:t>余数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7360" y="797511"/>
            <a:ext cx="7511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 smtClean="0"/>
          </a:p>
          <a:p>
            <a:r>
              <a:rPr lang="en-US" altLang="zh-CN" sz="2400" dirty="0" smtClean="0"/>
              <a:t>#</a:t>
            </a:r>
            <a:r>
              <a:rPr lang="zh-CN" altLang="en-US" sz="2400" dirty="0" smtClean="0"/>
              <a:t>求余数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def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getRemainder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value,valueL,gen,genL</a:t>
            </a:r>
            <a:r>
              <a:rPr lang="en-US" altLang="zh-CN" sz="2400" dirty="0" smtClean="0"/>
              <a:t>):  </a:t>
            </a:r>
          </a:p>
          <a:p>
            <a:r>
              <a:rPr lang="en-US" altLang="zh-CN" sz="2400" b="1" dirty="0" smtClean="0"/>
              <a:t>pass</a:t>
            </a:r>
            <a:r>
              <a:rPr lang="en-US" altLang="zh-CN" sz="2400" dirty="0" smtClean="0"/>
              <a:t>  </a:t>
            </a:r>
          </a:p>
          <a:p>
            <a:r>
              <a:rPr lang="en-US" altLang="zh-CN" sz="2400" dirty="0" smtClean="0"/>
              <a:t>res=value&gt;&gt;(</a:t>
            </a:r>
            <a:r>
              <a:rPr lang="en-US" altLang="zh-CN" sz="2400" dirty="0" err="1" smtClean="0"/>
              <a:t>valueL-genL</a:t>
            </a:r>
            <a:r>
              <a:rPr lang="en-US" altLang="zh-CN" sz="2400" dirty="0" smtClean="0"/>
              <a:t>)  </a:t>
            </a:r>
          </a:p>
          <a:p>
            <a:r>
              <a:rPr lang="en-US" altLang="zh-CN" sz="2400" b="1" dirty="0" smtClean="0"/>
              <a:t>for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 </a:t>
            </a:r>
            <a:r>
              <a:rPr lang="en-US" altLang="zh-CN" sz="2400" b="1" dirty="0" smtClean="0"/>
              <a:t>in</a:t>
            </a:r>
            <a:r>
              <a:rPr lang="en-US" altLang="zh-CN" sz="2400" dirty="0" smtClean="0"/>
              <a:t> range(valueL-genL+1):  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(res&gt;&gt;(genL-1)):  </a:t>
            </a:r>
          </a:p>
          <a:p>
            <a:r>
              <a:rPr lang="en-US" altLang="zh-CN" sz="2400" dirty="0" smtClean="0"/>
              <a:t>res^=gen  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dirty="0" smtClean="0"/>
              <a:t> 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</a:t>
            </a:r>
            <a:r>
              <a:rPr lang="en-US" altLang="zh-CN" sz="2400" dirty="0" err="1" smtClean="0"/>
              <a:t>valueL-genL</a:t>
            </a:r>
            <a:r>
              <a:rPr lang="en-US" altLang="zh-CN" sz="2400" dirty="0" smtClean="0"/>
              <a:t>:  </a:t>
            </a:r>
          </a:p>
          <a:p>
            <a:r>
              <a:rPr lang="en-US" altLang="zh-CN" sz="2400" dirty="0" smtClean="0"/>
              <a:t>res&lt;&lt;=1  </a:t>
            </a:r>
          </a:p>
          <a:p>
            <a:r>
              <a:rPr lang="en-US" altLang="zh-CN" sz="2400" dirty="0" smtClean="0"/>
              <a:t>res&amp;=(~(1&lt;&lt;17))  </a:t>
            </a:r>
          </a:p>
          <a:p>
            <a:r>
              <a:rPr lang="en-US" altLang="zh-CN" sz="2400" dirty="0" smtClean="0"/>
              <a:t>res|=((value&amp;(1&lt;&lt;(valueL-genL-1-i)))&gt;&gt;(valueL-genL-1-i))  </a:t>
            </a:r>
          </a:p>
          <a:p>
            <a:r>
              <a:rPr lang="en-US" altLang="zh-CN" sz="2400" b="1" dirty="0" smtClean="0"/>
              <a:t>return</a:t>
            </a:r>
            <a:r>
              <a:rPr lang="en-US" altLang="zh-CN" sz="2400" dirty="0" smtClean="0"/>
              <a:t> res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16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检查接收到的帧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1536174"/>
            <a:ext cx="7511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检查接收到的数据：余数是否为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en-US" altLang="zh-CN" sz="2400" b="1" dirty="0" err="1"/>
              <a:t>def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checkReceiveMassage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genValue,genL</a:t>
            </a:r>
            <a:r>
              <a:rPr lang="en-US" altLang="zh-CN" sz="2400" dirty="0"/>
              <a:t>=</a:t>
            </a:r>
            <a:r>
              <a:rPr lang="en-US" altLang="zh-CN" sz="2400" dirty="0" err="1"/>
              <a:t>genLen</a:t>
            </a:r>
            <a:r>
              <a:rPr lang="en-US" altLang="zh-CN" sz="2400" dirty="0"/>
              <a:t>):  </a:t>
            </a:r>
          </a:p>
          <a:p>
            <a:r>
              <a:rPr lang="en-US" altLang="zh-CN" sz="2400" dirty="0"/>
              <a:t>    remainder=</a:t>
            </a:r>
            <a:r>
              <a:rPr lang="en-US" altLang="zh-CN" sz="2400" dirty="0" err="1"/>
              <a:t>getRemainder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massage,massageL,gen,genL</a:t>
            </a:r>
            <a:r>
              <a:rPr lang="en-US" altLang="zh-CN" sz="2400" dirty="0"/>
              <a:t>)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remainder==0: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余数为零，正确</a:t>
            </a:r>
            <a:endParaRPr lang="en-US" altLang="zh-CN" sz="2400" dirty="0"/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True,remainder</a:t>
            </a:r>
            <a:r>
              <a:rPr lang="en-US" altLang="zh-CN" sz="2400" dirty="0"/>
              <a:t>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False,remainder</a:t>
            </a:r>
            <a:r>
              <a:rPr lang="en-US" altLang="zh-CN" sz="2400" dirty="0"/>
              <a:t>  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233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运行结果</a:t>
            </a:r>
            <a:endParaRPr lang="zh-CN" altLang="en-US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95" y="436418"/>
            <a:ext cx="5799281" cy="598516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4180114" y="1201783"/>
            <a:ext cx="4728755" cy="1136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08869" y="849086"/>
            <a:ext cx="1227908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计算得到的余数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231086" y="2756263"/>
            <a:ext cx="1227908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发送帧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7367451" y="3030583"/>
            <a:ext cx="1863635" cy="13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31086" y="3831276"/>
            <a:ext cx="1227908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接收的数串</a:t>
            </a:r>
            <a:endParaRPr lang="zh-CN" altLang="en-US" b="1" dirty="0"/>
          </a:p>
        </p:txBody>
      </p:sp>
      <p:cxnSp>
        <p:nvCxnSpPr>
          <p:cNvPr id="16" name="直接箭头连接符 15"/>
          <p:cNvCxnSpPr>
            <a:stCxn id="15" idx="1"/>
          </p:cNvCxnSpPr>
          <p:nvPr/>
        </p:nvCxnSpPr>
        <p:spPr>
          <a:xfrm flipH="1">
            <a:off x="5760720" y="4105596"/>
            <a:ext cx="34703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231086" y="5277394"/>
            <a:ext cx="1227908" cy="5355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余数不为</a:t>
            </a:r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3905794" y="5441866"/>
            <a:ext cx="5325292" cy="103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5545" y="1887584"/>
            <a:ext cx="923330" cy="32395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dirty="0" smtClean="0"/>
              <a:t>设计思路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65115" y="1992077"/>
            <a:ext cx="2255199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比特填充</a:t>
            </a:r>
            <a:endParaRPr lang="en-US" altLang="zh-CN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63395" y="1992077"/>
            <a:ext cx="27498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数据遇到连续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，添</a:t>
            </a:r>
            <a:r>
              <a:rPr lang="en-US" altLang="zh-CN" b="1" dirty="0" smtClean="0"/>
              <a:t>0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441943" y="3075086"/>
            <a:ext cx="27713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数据遇到连续</a:t>
            </a:r>
            <a:r>
              <a:rPr lang="en-US" altLang="zh-CN" b="1" dirty="0"/>
              <a:t>5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 smtClean="0"/>
              <a:t>，剔除</a:t>
            </a:r>
            <a:r>
              <a:rPr lang="en-US" altLang="zh-CN" b="1" dirty="0" smtClean="0"/>
              <a:t>0</a:t>
            </a:r>
            <a:endParaRPr lang="en-US" altLang="zh-CN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6566" y="3075086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比特</a:t>
            </a:r>
            <a:r>
              <a:rPr lang="zh-CN" altLang="en-US" b="1" dirty="0" smtClean="0"/>
              <a:t>填充复原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688715" y="4026320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字节填充</a:t>
            </a:r>
            <a:endParaRPr lang="en-US" altLang="zh-CN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41944" y="4026320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添加转义字和标志字</a:t>
            </a:r>
            <a:endParaRPr lang="en-US" altLang="zh-CN" b="1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20314" y="2187014"/>
            <a:ext cx="1521630" cy="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5" idx="1"/>
          </p:cNvCxnSpPr>
          <p:nvPr/>
        </p:nvCxnSpPr>
        <p:spPr>
          <a:xfrm>
            <a:off x="4920314" y="3259752"/>
            <a:ext cx="152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22463" y="421098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dirty="0"/>
              <a:t>透明传输程序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88715" y="5049957"/>
            <a:ext cx="2233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字节填充复原</a:t>
            </a:r>
            <a:endParaRPr lang="en-US" altLang="zh-CN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455007" y="5049957"/>
            <a:ext cx="25647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剔除</a:t>
            </a:r>
            <a:r>
              <a:rPr lang="zh-CN" altLang="en-US" b="1" dirty="0" smtClean="0"/>
              <a:t>转义</a:t>
            </a:r>
            <a:r>
              <a:rPr lang="zh-CN" altLang="en-US" b="1" dirty="0"/>
              <a:t>字和标志字</a:t>
            </a:r>
            <a:endParaRPr lang="en-US" altLang="zh-CN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22463" y="5273746"/>
            <a:ext cx="151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比特填充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37360" y="243513"/>
            <a:ext cx="75111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err="1"/>
              <a:t>InfoStringAfterFill</a:t>
            </a:r>
            <a:r>
              <a:rPr lang="en-US" altLang="zh-CN" sz="2400" dirty="0" smtClean="0"/>
              <a:t>=‘’</a:t>
            </a:r>
            <a:r>
              <a:rPr lang="en-US" altLang="zh-CN" sz="2400" dirty="0"/>
              <a:t>  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填充后的数串</a:t>
            </a:r>
            <a:r>
              <a:rPr lang="en-US" altLang="zh-CN" sz="2400" dirty="0"/>
              <a:t> </a:t>
            </a:r>
          </a:p>
          <a:p>
            <a:r>
              <a:rPr lang="en-US" altLang="zh-CN" sz="2400" dirty="0"/>
              <a:t>#</a:t>
            </a:r>
            <a:r>
              <a:rPr lang="zh-CN" altLang="en-US" sz="2400" dirty="0"/>
              <a:t>比特填充  </a:t>
            </a:r>
          </a:p>
          <a:p>
            <a:r>
              <a:rPr lang="en-US" altLang="zh-CN" sz="2400" dirty="0"/>
              <a:t>count=0  </a:t>
            </a:r>
          </a:p>
          <a:p>
            <a:r>
              <a:rPr lang="en-US" altLang="zh-CN" sz="2400" b="1" dirty="0"/>
              <a:t>for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i</a:t>
            </a:r>
            <a:r>
              <a:rPr lang="en-US" altLang="zh-CN" sz="2400" dirty="0"/>
              <a:t> </a:t>
            </a:r>
            <a:r>
              <a:rPr lang="en-US" altLang="zh-CN" sz="2400" b="1" dirty="0"/>
              <a:t>in</a:t>
            </a:r>
            <a:r>
              <a:rPr lang="en-US" altLang="zh-CN" sz="2400" dirty="0"/>
              <a:t> InfoString1: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=='0'):  </a:t>
            </a:r>
          </a:p>
          <a:p>
            <a:r>
              <a:rPr lang="en-US" altLang="zh-CN" sz="2400" dirty="0"/>
              <a:t>        count=0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count+=1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if</a:t>
            </a:r>
            <a:r>
              <a:rPr lang="en-US" altLang="zh-CN" sz="2400" dirty="0"/>
              <a:t> count==5:#</a:t>
            </a:r>
            <a:r>
              <a:rPr lang="zh-CN" altLang="en-US" sz="2400" dirty="0"/>
              <a:t>连续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后填充</a:t>
            </a:r>
            <a:r>
              <a:rPr lang="en-US" altLang="zh-CN" sz="2400" dirty="0"/>
              <a:t>0</a:t>
            </a:r>
            <a:r>
              <a:rPr lang="zh-CN" altLang="en-US" sz="2400" dirty="0"/>
              <a:t>  </a:t>
            </a:r>
          </a:p>
          <a:p>
            <a:r>
              <a:rPr lang="zh-CN" altLang="en-US" sz="2400" dirty="0"/>
              <a:t>            </a:t>
            </a:r>
            <a:r>
              <a:rPr lang="en-US" altLang="zh-CN" sz="2400" dirty="0"/>
              <a:t>count=0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+='0'  </a:t>
            </a:r>
          </a:p>
          <a:p>
            <a:r>
              <a:rPr lang="en-US" altLang="zh-CN" sz="2400" dirty="0"/>
              <a:t>        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:  </a:t>
            </a:r>
          </a:p>
          <a:p>
            <a:r>
              <a:rPr lang="en-US" altLang="zh-CN" sz="2400" dirty="0"/>
              <a:t>            </a:t>
            </a:r>
            <a:r>
              <a:rPr lang="en-US" altLang="zh-CN" sz="2400" dirty="0" err="1"/>
              <a:t>InfoStringAfterFill</a:t>
            </a:r>
            <a:r>
              <a:rPr lang="en-US" altLang="zh-CN" sz="2400" dirty="0"/>
              <a:t>+='1'  </a:t>
            </a:r>
          </a:p>
        </p:txBody>
      </p:sp>
    </p:spTree>
    <p:extLst>
      <p:ext uri="{BB962C8B-B14F-4D97-AF65-F5344CB8AC3E}">
        <p14:creationId xmlns:p14="http://schemas.microsoft.com/office/powerpoint/2010/main" val="1195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708</TotalTime>
  <Words>498</Words>
  <Application>Microsoft Office PowerPoint</Application>
  <PresentationFormat>宽屏</PresentationFormat>
  <Paragraphs>366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仿宋</vt:lpstr>
      <vt:lpstr>宋体</vt:lpstr>
      <vt:lpstr>Arial</vt:lpstr>
      <vt:lpstr>Tw Cen MT</vt:lpstr>
      <vt:lpstr>水滴</vt:lpstr>
      <vt:lpstr>计算机网络链路层编程</vt:lpstr>
      <vt:lpstr>PowerPoint 演示文稿</vt:lpstr>
      <vt:lpstr>PowerPoint 演示文稿</vt:lpstr>
      <vt:lpstr>计算CRC检验和</vt:lpstr>
      <vt:lpstr>计算CRC余数</vt:lpstr>
      <vt:lpstr>检查接收到的帧</vt:lpstr>
      <vt:lpstr>PowerPoint 演示文稿</vt:lpstr>
      <vt:lpstr>PowerPoint 演示文稿</vt:lpstr>
      <vt:lpstr>比特填充</vt:lpstr>
      <vt:lpstr>比特填充复原</vt:lpstr>
      <vt:lpstr>字节填充</vt:lpstr>
      <vt:lpstr>字节填充复原</vt:lpstr>
      <vt:lpstr>PowerPoint 演示文稿</vt:lpstr>
      <vt:lpstr>PowerPoint 演示文稿</vt:lpstr>
      <vt:lpstr>发送帧</vt:lpstr>
      <vt:lpstr>打包</vt:lpstr>
      <vt:lpstr>模拟出错、丢帧</vt:lpstr>
      <vt:lpstr>接收帧</vt:lpstr>
      <vt:lpstr>接收帧</vt:lpstr>
      <vt:lpstr>解包</vt:lpstr>
      <vt:lpstr>PowerPoint 演示文稿</vt:lpstr>
      <vt:lpstr>PowerPoint 演示文稿</vt:lpstr>
      <vt:lpstr>PowerPoint 演示文稿</vt:lpstr>
      <vt:lpstr>有帧到达</vt:lpstr>
      <vt:lpstr>等待超时</vt:lpstr>
      <vt:lpstr>发送方打开的窗口数未达规定限度，继续发送</vt:lpstr>
      <vt:lpstr>没有数据到达</vt:lpstr>
      <vt:lpstr>子线程接收帧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计算机网络链路层编程</dc:title>
  <dc:creator>钟 垠洁</dc:creator>
  <cp:lastModifiedBy>钟 垠洁</cp:lastModifiedBy>
  <cp:revision>54</cp:revision>
  <dcterms:created xsi:type="dcterms:W3CDTF">2019-04-23T07:39:59Z</dcterms:created>
  <dcterms:modified xsi:type="dcterms:W3CDTF">2019-04-28T16:00:18Z</dcterms:modified>
</cp:coreProperties>
</file>