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4"/>
  </p:notesMasterIdLst>
  <p:sldIdLst>
    <p:sldId id="259" r:id="rId2"/>
    <p:sldId id="260" r:id="rId3"/>
  </p:sldIdLst>
  <p:sldSz cx="10691813" cy="7559675"/>
  <p:notesSz cx="7559675" cy="10691813"/>
  <p:embeddedFontLst>
    <p:embeddedFont>
      <p:font typeface="Abel" panose="02000506030000020004" pitchFamily="2" charset="0"/>
      <p:regular r:id="rId5"/>
    </p:embeddedFont>
    <p:embeddedFont>
      <p:font typeface="Montserrat Alternates" panose="020B0604020202020204" charset="0"/>
      <p:regular r:id="rId6"/>
    </p:embeddedFont>
    <p:embeddedFont>
      <p:font typeface="Playfair Display" panose="000005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888A36-B3E5-4FA5-B0FB-8DF47972CB0C}">
  <a:tblStyle styleId="{F3888A36-B3E5-4FA5-B0FB-8DF47972CB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73ee06d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585788"/>
            <a:ext cx="4148137" cy="293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73ee06da_0_65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773ee06d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585788"/>
            <a:ext cx="4148137" cy="293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773ee06da_0_85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7499200" y="852050"/>
            <a:ext cx="2832900" cy="1524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sz="3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2"/>
          </p:nvPr>
        </p:nvSpPr>
        <p:spPr>
          <a:xfrm>
            <a:off x="3940750" y="685800"/>
            <a:ext cx="2832900" cy="1161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sz="29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/>
          <p:nvPr/>
        </p:nvSpPr>
        <p:spPr>
          <a:xfrm>
            <a:off x="3927800" y="6589800"/>
            <a:ext cx="28515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This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376750" y="685800"/>
            <a:ext cx="2832900" cy="1161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sz="29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0" y="1268425"/>
            <a:ext cx="2516700" cy="5930700"/>
          </a:xfrm>
          <a:prstGeom prst="rect">
            <a:avLst/>
          </a:prstGeom>
          <a:solidFill>
            <a:srgbClr val="BBD4C9">
              <a:alpha val="7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4"/>
          <p:cNvSpPr/>
          <p:nvPr/>
        </p:nvSpPr>
        <p:spPr>
          <a:xfrm>
            <a:off x="4780750" y="360525"/>
            <a:ext cx="2359800" cy="5884500"/>
          </a:xfrm>
          <a:prstGeom prst="rect">
            <a:avLst/>
          </a:prstGeom>
          <a:solidFill>
            <a:srgbClr val="F1D2B9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4"/>
          <p:cNvSpPr/>
          <p:nvPr/>
        </p:nvSpPr>
        <p:spPr>
          <a:xfrm>
            <a:off x="7876275" y="2110650"/>
            <a:ext cx="2832900" cy="3763200"/>
          </a:xfrm>
          <a:prstGeom prst="rect">
            <a:avLst/>
          </a:prstGeom>
          <a:solidFill>
            <a:srgbClr val="BBD4C9">
              <a:alpha val="7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8975" y="654100"/>
            <a:ext cx="96741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509028" y="2042450"/>
            <a:ext cx="45372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508975" y="654100"/>
            <a:ext cx="96741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9809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9809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1838850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3940750" y="685800"/>
            <a:ext cx="2832900" cy="1161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sz="29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2"/>
          </p:nvPr>
        </p:nvSpPr>
        <p:spPr>
          <a:xfrm>
            <a:off x="7446700" y="685800"/>
            <a:ext cx="2892900" cy="1161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sz="29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/>
          <p:nvPr/>
        </p:nvSpPr>
        <p:spPr>
          <a:xfrm>
            <a:off x="7118950" y="2538100"/>
            <a:ext cx="3220800" cy="5022000"/>
          </a:xfrm>
          <a:prstGeom prst="rect">
            <a:avLst/>
          </a:prstGeom>
          <a:solidFill>
            <a:srgbClr val="BBD4C9">
              <a:alpha val="7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3"/>
          <p:cNvSpPr/>
          <p:nvPr/>
        </p:nvSpPr>
        <p:spPr>
          <a:xfrm>
            <a:off x="3552700" y="360525"/>
            <a:ext cx="2359800" cy="6305400"/>
          </a:xfrm>
          <a:prstGeom prst="rect">
            <a:avLst/>
          </a:prstGeom>
          <a:solidFill>
            <a:srgbClr val="F1D2B9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-78050" y="-63850"/>
            <a:ext cx="2832900" cy="3932100"/>
          </a:xfrm>
          <a:prstGeom prst="rect">
            <a:avLst/>
          </a:prstGeom>
          <a:solidFill>
            <a:srgbClr val="BBD4C9">
              <a:alpha val="7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8975" y="654100"/>
            <a:ext cx="9674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8975" y="1693922"/>
            <a:ext cx="96741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.ppmg-vratsa.com/appgalle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>
            <a:spLocks noGrp="1"/>
          </p:cNvSpPr>
          <p:nvPr>
            <p:ph type="subTitle" idx="4294967295"/>
          </p:nvPr>
        </p:nvSpPr>
        <p:spPr>
          <a:xfrm>
            <a:off x="3940749" y="5344267"/>
            <a:ext cx="2922471" cy="81017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indent="0" algn="ctr">
              <a:spcAft>
                <a:spcPts val="1500"/>
              </a:spcAft>
              <a:buNone/>
            </a:pPr>
            <a:r>
              <a:rPr lang="en-US" sz="1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http://it.ppmg-vratsa.com/appgallery/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Google Shape;120;p29"/>
          <p:cNvSpPr txBox="1">
            <a:spLocks noGrp="1"/>
          </p:cNvSpPr>
          <p:nvPr>
            <p:ph type="subTitle" idx="2"/>
          </p:nvPr>
        </p:nvSpPr>
        <p:spPr>
          <a:xfrm>
            <a:off x="7250658" y="495050"/>
            <a:ext cx="3570807" cy="1161299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3600" dirty="0"/>
              <a:t>Auto Guard</a:t>
            </a:r>
            <a:endParaRPr sz="3600" dirty="0"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4294967295"/>
          </p:nvPr>
        </p:nvSpPr>
        <p:spPr>
          <a:xfrm>
            <a:off x="7476613" y="5359563"/>
            <a:ext cx="2601455" cy="810177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>
              <a:spcAft>
                <a:spcPts val="1500"/>
              </a:spcAft>
              <a:buNone/>
            </a:pPr>
            <a:r>
              <a:rPr lang="bg-BG" sz="1800" b="1" dirty="0">
                <a:solidFill>
                  <a:schemeClr val="accent1"/>
                </a:solidFill>
                <a:latin typeface="Montserrat Alternates" panose="00000500000000000000" pitchFamily="2" charset="-52"/>
                <a:ea typeface="Playfair Display"/>
                <a:cs typeface="Playfair Display"/>
                <a:sym typeface="Playfair Display"/>
              </a:rPr>
              <a:t>Двигателят в безопасност</a:t>
            </a:r>
            <a:endParaRPr sz="1800" b="1" dirty="0">
              <a:solidFill>
                <a:schemeClr val="accent1"/>
              </a:solidFill>
              <a:latin typeface="Montserrat Alternates" panose="00000500000000000000" pitchFamily="2" charset="-52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27" name="Google Shape;127;p29"/>
          <p:cNvCxnSpPr/>
          <p:nvPr/>
        </p:nvCxnSpPr>
        <p:spPr>
          <a:xfrm rot="10800000">
            <a:off x="3940750" y="5230650"/>
            <a:ext cx="31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" name="Google Shape;128;p29"/>
          <p:cNvCxnSpPr/>
          <p:nvPr/>
        </p:nvCxnSpPr>
        <p:spPr>
          <a:xfrm>
            <a:off x="6537050" y="-63850"/>
            <a:ext cx="0" cy="111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" name="Google Shape;129;p29"/>
          <p:cNvCxnSpPr/>
          <p:nvPr/>
        </p:nvCxnSpPr>
        <p:spPr>
          <a:xfrm rot="10800000">
            <a:off x="7499200" y="-108825"/>
            <a:ext cx="0" cy="190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0" name="Google Shape;130;p29"/>
          <p:cNvCxnSpPr/>
          <p:nvPr/>
        </p:nvCxnSpPr>
        <p:spPr>
          <a:xfrm rot="10800000">
            <a:off x="7492013" y="5243841"/>
            <a:ext cx="319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" name="Google Shape;154;p29"/>
          <p:cNvCxnSpPr/>
          <p:nvPr/>
        </p:nvCxnSpPr>
        <p:spPr>
          <a:xfrm>
            <a:off x="646925" y="-63850"/>
            <a:ext cx="0" cy="111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" name="Google Shape;126;p29">
            <a:extLst>
              <a:ext uri="{FF2B5EF4-FFF2-40B4-BE49-F238E27FC236}">
                <a16:creationId xmlns:a16="http://schemas.microsoft.com/office/drawing/2014/main" id="{D0B7A833-5BE0-5D62-9C46-4744224A9E39}"/>
              </a:ext>
            </a:extLst>
          </p:cNvPr>
          <p:cNvSpPr txBox="1">
            <a:spLocks/>
          </p:cNvSpPr>
          <p:nvPr/>
        </p:nvSpPr>
        <p:spPr>
          <a:xfrm>
            <a:off x="403905" y="1475483"/>
            <a:ext cx="2832900" cy="46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500"/>
              </a:spcAft>
              <a:buFont typeface="Abel"/>
              <a:buNone/>
            </a:pPr>
            <a:r>
              <a:rPr lang="bg-BG" b="1" dirty="0">
                <a:solidFill>
                  <a:schemeClr val="accent1"/>
                </a:solidFill>
                <a:latin typeface="Montserrat Alternates" panose="00000500000000000000" pitchFamily="2" charset="-52"/>
                <a:ea typeface="Playfair Display"/>
                <a:cs typeface="Playfair Display"/>
                <a:sym typeface="Playfair Display"/>
              </a:rPr>
              <a:t>Следени параметъра</a:t>
            </a:r>
            <a:endParaRPr lang="en-US" b="1" dirty="0">
              <a:solidFill>
                <a:schemeClr val="accent1"/>
              </a:solidFill>
              <a:latin typeface="Montserrat Alternates" panose="00000500000000000000" pitchFamily="2" charset="-52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" name="Google Shape;149;p29">
            <a:extLst>
              <a:ext uri="{FF2B5EF4-FFF2-40B4-BE49-F238E27FC236}">
                <a16:creationId xmlns:a16="http://schemas.microsoft.com/office/drawing/2014/main" id="{65517DF0-EFC5-DA78-A0FC-46D42D990670}"/>
              </a:ext>
            </a:extLst>
          </p:cNvPr>
          <p:cNvSpPr txBox="1">
            <a:spLocks/>
          </p:cNvSpPr>
          <p:nvPr/>
        </p:nvSpPr>
        <p:spPr>
          <a:xfrm>
            <a:off x="392475" y="1885908"/>
            <a:ext cx="2832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500"/>
              </a:spcAft>
              <a:buFont typeface="Abel"/>
              <a:buNone/>
            </a:pPr>
            <a:r>
              <a:rPr lang="bg-BG" dirty="0">
                <a:latin typeface="Montserrat Alternates" panose="00000500000000000000" pitchFamily="2" charset="-52"/>
                <a:cs typeface="Times New Roman" panose="02020603050405020304" pitchFamily="18" charset="0"/>
              </a:rPr>
              <a:t>Скорост, температура, колектор, кислород, налягане и др.</a:t>
            </a:r>
            <a:endParaRPr lang="en-GB" dirty="0">
              <a:latin typeface="Montserrat Alternates" panose="000005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10" name="Google Shape;150;p29">
            <a:extLst>
              <a:ext uri="{FF2B5EF4-FFF2-40B4-BE49-F238E27FC236}">
                <a16:creationId xmlns:a16="http://schemas.microsoft.com/office/drawing/2014/main" id="{52734087-97AB-8952-C08F-A2D3F71001B2}"/>
              </a:ext>
            </a:extLst>
          </p:cNvPr>
          <p:cNvSpPr txBox="1">
            <a:spLocks/>
          </p:cNvSpPr>
          <p:nvPr/>
        </p:nvSpPr>
        <p:spPr>
          <a:xfrm>
            <a:off x="382300" y="850471"/>
            <a:ext cx="28329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bg-BG" sz="3000" dirty="0"/>
              <a:t>10</a:t>
            </a:r>
            <a:endParaRPr lang="en-US" sz="3000" dirty="0"/>
          </a:p>
        </p:txBody>
      </p:sp>
      <p:sp>
        <p:nvSpPr>
          <p:cNvPr id="11" name="Google Shape;151;p29">
            <a:extLst>
              <a:ext uri="{FF2B5EF4-FFF2-40B4-BE49-F238E27FC236}">
                <a16:creationId xmlns:a16="http://schemas.microsoft.com/office/drawing/2014/main" id="{05D8AF5A-21AD-B531-33F2-1C3E8A4767D0}"/>
              </a:ext>
            </a:extLst>
          </p:cNvPr>
          <p:cNvSpPr txBox="1">
            <a:spLocks/>
          </p:cNvSpPr>
          <p:nvPr/>
        </p:nvSpPr>
        <p:spPr>
          <a:xfrm>
            <a:off x="382300" y="3656372"/>
            <a:ext cx="2832900" cy="63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500"/>
              </a:spcAft>
              <a:buFont typeface="Abel"/>
              <a:buNone/>
            </a:pPr>
            <a:r>
              <a:rPr lang="bg-BG" b="1" dirty="0">
                <a:solidFill>
                  <a:schemeClr val="accent1"/>
                </a:solidFill>
                <a:latin typeface="Montserrat Alternates" panose="00000500000000000000" pitchFamily="2" charset="-52"/>
                <a:ea typeface="Playfair Display"/>
                <a:cs typeface="Playfair Display"/>
                <a:sym typeface="Playfair Display"/>
              </a:rPr>
              <a:t>Опции на персонализиране</a:t>
            </a:r>
            <a:endParaRPr lang="en-US" b="1" dirty="0">
              <a:solidFill>
                <a:schemeClr val="accent1"/>
              </a:solidFill>
              <a:latin typeface="Montserrat Alternates" panose="00000500000000000000" pitchFamily="2" charset="-52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Google Shape;152;p29">
            <a:extLst>
              <a:ext uri="{FF2B5EF4-FFF2-40B4-BE49-F238E27FC236}">
                <a16:creationId xmlns:a16="http://schemas.microsoft.com/office/drawing/2014/main" id="{CF2E5A4C-716D-EF9B-0894-E02C89886E33}"/>
              </a:ext>
            </a:extLst>
          </p:cNvPr>
          <p:cNvSpPr txBox="1">
            <a:spLocks/>
          </p:cNvSpPr>
          <p:nvPr/>
        </p:nvSpPr>
        <p:spPr>
          <a:xfrm>
            <a:off x="382300" y="4295057"/>
            <a:ext cx="2832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500"/>
              </a:spcAft>
              <a:buFont typeface="Abel"/>
              <a:buNone/>
            </a:pPr>
            <a:r>
              <a:rPr lang="bg-BG" dirty="0">
                <a:latin typeface="Montserrat Alternates" panose="00000500000000000000" pitchFamily="2" charset="-52"/>
                <a:cs typeface="Times New Roman" panose="02020603050405020304" pitchFamily="18" charset="0"/>
              </a:rPr>
              <a:t>Избор на параметри, размер на модел, праг на аномалия</a:t>
            </a:r>
            <a:endParaRPr lang="en-GB" dirty="0">
              <a:latin typeface="Montserrat Alternates" panose="000005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13" name="Google Shape;153;p29">
            <a:extLst>
              <a:ext uri="{FF2B5EF4-FFF2-40B4-BE49-F238E27FC236}">
                <a16:creationId xmlns:a16="http://schemas.microsoft.com/office/drawing/2014/main" id="{E8D0E73F-AD8D-99A6-0175-70809BCCCDAF}"/>
              </a:ext>
            </a:extLst>
          </p:cNvPr>
          <p:cNvSpPr txBox="1">
            <a:spLocks/>
          </p:cNvSpPr>
          <p:nvPr/>
        </p:nvSpPr>
        <p:spPr>
          <a:xfrm>
            <a:off x="268000" y="2963768"/>
            <a:ext cx="28329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bg-BG" sz="3000" dirty="0"/>
              <a:t>3</a:t>
            </a:r>
            <a:endParaRPr lang="en" sz="3000" dirty="0"/>
          </a:p>
        </p:txBody>
      </p:sp>
      <p:sp>
        <p:nvSpPr>
          <p:cNvPr id="15" name="Google Shape;155;p29">
            <a:extLst>
              <a:ext uri="{FF2B5EF4-FFF2-40B4-BE49-F238E27FC236}">
                <a16:creationId xmlns:a16="http://schemas.microsoft.com/office/drawing/2014/main" id="{E146A3F3-6F30-E0E4-E889-59DF07B3C05D}"/>
              </a:ext>
            </a:extLst>
          </p:cNvPr>
          <p:cNvSpPr txBox="1">
            <a:spLocks/>
          </p:cNvSpPr>
          <p:nvPr/>
        </p:nvSpPr>
        <p:spPr>
          <a:xfrm>
            <a:off x="348010" y="5853027"/>
            <a:ext cx="2832900" cy="63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500"/>
              </a:spcAft>
              <a:buFont typeface="Abel"/>
              <a:buNone/>
            </a:pPr>
            <a:r>
              <a:rPr lang="bg-BG" b="1" dirty="0">
                <a:solidFill>
                  <a:schemeClr val="accent1"/>
                </a:solidFill>
                <a:latin typeface="Montserrat Alternates" panose="00000500000000000000" pitchFamily="2" charset="-52"/>
                <a:ea typeface="Playfair Display"/>
                <a:cs typeface="Playfair Display"/>
                <a:sym typeface="Playfair Display"/>
              </a:rPr>
              <a:t>Поддържани устройства</a:t>
            </a:r>
            <a:endParaRPr lang="en-US" b="1" dirty="0">
              <a:solidFill>
                <a:schemeClr val="accent1"/>
              </a:solidFill>
              <a:latin typeface="Montserrat Alternates" panose="00000500000000000000" pitchFamily="2" charset="-52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" name="Google Shape;157;p29">
            <a:extLst>
              <a:ext uri="{FF2B5EF4-FFF2-40B4-BE49-F238E27FC236}">
                <a16:creationId xmlns:a16="http://schemas.microsoft.com/office/drawing/2014/main" id="{CE6365A3-D940-7852-1F04-AF2F2128F073}"/>
              </a:ext>
            </a:extLst>
          </p:cNvPr>
          <p:cNvSpPr txBox="1">
            <a:spLocks/>
          </p:cNvSpPr>
          <p:nvPr/>
        </p:nvSpPr>
        <p:spPr>
          <a:xfrm>
            <a:off x="348010" y="5131984"/>
            <a:ext cx="28329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bg-BG" sz="3000" dirty="0"/>
              <a:t>99%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A6FC2-502D-AC34-E872-85F78DE08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958" y="2240759"/>
            <a:ext cx="3949169" cy="2555797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92216-F1C1-A3C9-EDCE-0E22E58860B2}"/>
              </a:ext>
            </a:extLst>
          </p:cNvPr>
          <p:cNvSpPr/>
          <p:nvPr/>
        </p:nvSpPr>
        <p:spPr>
          <a:xfrm>
            <a:off x="4446270" y="6625027"/>
            <a:ext cx="2662600" cy="39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ABD4C-A633-10B2-5F5B-935924D32C33}"/>
              </a:ext>
            </a:extLst>
          </p:cNvPr>
          <p:cNvSpPr txBox="1"/>
          <p:nvPr/>
        </p:nvSpPr>
        <p:spPr>
          <a:xfrm>
            <a:off x="-307704" y="6709204"/>
            <a:ext cx="5657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Aft>
                <a:spcPts val="1500"/>
              </a:spcAft>
              <a:buFont typeface="Abel"/>
              <a:buNone/>
            </a:pPr>
            <a:r>
              <a:rPr lang="bg-BG" dirty="0">
                <a:latin typeface="Montserrat Alternates" panose="00000500000000000000" pitchFamily="2" charset="-52"/>
                <a:cs typeface="Times New Roman" panose="02020603050405020304" pitchFamily="18" charset="0"/>
              </a:rPr>
              <a:t>Поддръжка на почти всички </a:t>
            </a:r>
            <a:r>
              <a:rPr lang="en-US" dirty="0">
                <a:latin typeface="Montserrat Alternates" panose="00000500000000000000" pitchFamily="2" charset="-52"/>
                <a:cs typeface="Times New Roman" panose="02020603050405020304" pitchFamily="18" charset="0"/>
              </a:rPr>
              <a:t>OBD2 </a:t>
            </a:r>
            <a:r>
              <a:rPr lang="bg-BG" dirty="0">
                <a:latin typeface="Montserrat Alternates" panose="00000500000000000000" pitchFamily="2" charset="-52"/>
                <a:cs typeface="Times New Roman" panose="02020603050405020304" pitchFamily="18" charset="0"/>
              </a:rPr>
              <a:t>устройства</a:t>
            </a:r>
            <a:endParaRPr lang="en-GB" dirty="0">
              <a:latin typeface="Montserrat Alternates" panose="00000500000000000000" pitchFamily="2" charset="-5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30"/>
          <p:cNvCxnSpPr/>
          <p:nvPr/>
        </p:nvCxnSpPr>
        <p:spPr>
          <a:xfrm>
            <a:off x="4163400" y="-63850"/>
            <a:ext cx="0" cy="111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3" name="Google Shape;163;p30"/>
          <p:cNvSpPr/>
          <p:nvPr/>
        </p:nvSpPr>
        <p:spPr>
          <a:xfrm>
            <a:off x="2426450" y="6448650"/>
            <a:ext cx="715200" cy="71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30"/>
          <p:cNvCxnSpPr/>
          <p:nvPr/>
        </p:nvCxnSpPr>
        <p:spPr>
          <a:xfrm>
            <a:off x="509025" y="0"/>
            <a:ext cx="0" cy="4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0" name="Google Shape;170;p30"/>
          <p:cNvCxnSpPr>
            <a:endCxn id="163" idx="2"/>
          </p:cNvCxnSpPr>
          <p:nvPr/>
        </p:nvCxnSpPr>
        <p:spPr>
          <a:xfrm>
            <a:off x="-145450" y="6806250"/>
            <a:ext cx="257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subTitle" idx="1"/>
          </p:nvPr>
        </p:nvSpPr>
        <p:spPr>
          <a:xfrm>
            <a:off x="3832681" y="381370"/>
            <a:ext cx="2832900" cy="1161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2800" dirty="0">
                <a:latin typeface="Montserrat Alternates" panose="00000500000000000000" pitchFamily="2" charset="-52"/>
              </a:rPr>
              <a:t>Етапи на работа</a:t>
            </a:r>
            <a:endParaRPr sz="2800" dirty="0">
              <a:latin typeface="Montserrat Alternates" panose="00000500000000000000" pitchFamily="2" charset="-52"/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4294967295"/>
          </p:nvPr>
        </p:nvSpPr>
        <p:spPr>
          <a:xfrm>
            <a:off x="4285964" y="1569012"/>
            <a:ext cx="2238000" cy="680065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bg-BG" b="1" dirty="0">
                <a:solidFill>
                  <a:schemeClr val="accent1"/>
                </a:solidFill>
                <a:latin typeface="Montserrat Alternates" panose="00000500000000000000" pitchFamily="2" charset="-52"/>
                <a:ea typeface="Playfair Display"/>
                <a:cs typeface="Playfair Display"/>
                <a:sym typeface="Playfair Display"/>
              </a:rPr>
              <a:t>Събиране на данни</a:t>
            </a:r>
            <a:endParaRPr b="1" dirty="0">
              <a:solidFill>
                <a:schemeClr val="accent1"/>
              </a:solidFill>
              <a:latin typeface="Montserrat Alternates" panose="00000500000000000000" pitchFamily="2" charset="-52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4294967295"/>
          </p:nvPr>
        </p:nvSpPr>
        <p:spPr>
          <a:xfrm>
            <a:off x="4285964" y="2164470"/>
            <a:ext cx="2258400" cy="885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1400" dirty="0">
                <a:latin typeface="Montserrat Alternates" panose="00000500000000000000" pitchFamily="2" charset="-52"/>
              </a:rPr>
              <a:t>Събират се данни за трениране на модел</a:t>
            </a:r>
            <a:endParaRPr sz="1400" dirty="0">
              <a:latin typeface="Montserrat Alternates" panose="00000500000000000000" pitchFamily="2" charset="-52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4294967295"/>
          </p:nvPr>
        </p:nvSpPr>
        <p:spPr>
          <a:xfrm>
            <a:off x="4285964" y="3457266"/>
            <a:ext cx="2238000" cy="707885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bg-BG" b="1" dirty="0">
                <a:solidFill>
                  <a:schemeClr val="accent1"/>
                </a:solidFill>
                <a:latin typeface="Montserrat Alternates" panose="00000500000000000000" pitchFamily="2" charset="-52"/>
                <a:ea typeface="Playfair Display"/>
                <a:cs typeface="Playfair Display"/>
                <a:sym typeface="Playfair Display"/>
              </a:rPr>
              <a:t>Трениране на модел</a:t>
            </a:r>
            <a:endParaRPr b="1" dirty="0">
              <a:solidFill>
                <a:schemeClr val="accent1"/>
              </a:solidFill>
              <a:latin typeface="Montserrat Alternates" panose="00000500000000000000" pitchFamily="2" charset="-52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7" name="Google Shape;177;p30"/>
          <p:cNvSpPr txBox="1">
            <a:spLocks noGrp="1"/>
          </p:cNvSpPr>
          <p:nvPr>
            <p:ph type="subTitle" idx="4294967295"/>
          </p:nvPr>
        </p:nvSpPr>
        <p:spPr>
          <a:xfrm>
            <a:off x="4263701" y="4163673"/>
            <a:ext cx="2258400" cy="885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1400" dirty="0">
                <a:latin typeface="Montserrat Alternates" panose="00000500000000000000" pitchFamily="2" charset="-52"/>
              </a:rPr>
              <a:t>Моделът бива трениран, чрез специален алгоритъм</a:t>
            </a:r>
            <a:endParaRPr sz="1400" dirty="0">
              <a:latin typeface="Montserrat Alternates" panose="00000500000000000000" pitchFamily="2" charset="-52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subTitle" idx="4294967295"/>
          </p:nvPr>
        </p:nvSpPr>
        <p:spPr>
          <a:xfrm>
            <a:off x="4263701" y="5406566"/>
            <a:ext cx="2238000" cy="638396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bg-BG" b="1" dirty="0">
                <a:solidFill>
                  <a:schemeClr val="accent1"/>
                </a:solidFill>
                <a:latin typeface="Montserrat Alternates" panose="00000500000000000000" pitchFamily="2" charset="-52"/>
                <a:ea typeface="Playfair Display"/>
                <a:cs typeface="Playfair Display"/>
                <a:sym typeface="Playfair Display"/>
              </a:rPr>
              <a:t>Отркриване на аномалии</a:t>
            </a:r>
            <a:endParaRPr b="1" dirty="0">
              <a:solidFill>
                <a:schemeClr val="accent1"/>
              </a:solidFill>
              <a:latin typeface="Montserrat Alternates" panose="00000500000000000000" pitchFamily="2" charset="-52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4294967295"/>
          </p:nvPr>
        </p:nvSpPr>
        <p:spPr>
          <a:xfrm>
            <a:off x="4243301" y="6044962"/>
            <a:ext cx="2258400" cy="885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bg-BG" sz="1400" dirty="0">
                <a:latin typeface="Montserrat Alternates" panose="00000500000000000000" pitchFamily="2" charset="-52"/>
              </a:rPr>
              <a:t>Моделът открива и записва аномалии в реално време</a:t>
            </a:r>
            <a:endParaRPr sz="1400" dirty="0">
              <a:latin typeface="Montserrat Alternates" panose="00000500000000000000" pitchFamily="2" charset="-52"/>
            </a:endParaRPr>
          </a:p>
        </p:txBody>
      </p:sp>
      <p:cxnSp>
        <p:nvCxnSpPr>
          <p:cNvPr id="185" name="Google Shape;185;p30"/>
          <p:cNvCxnSpPr/>
          <p:nvPr/>
        </p:nvCxnSpPr>
        <p:spPr>
          <a:xfrm>
            <a:off x="7401939" y="-63850"/>
            <a:ext cx="0" cy="111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96;p30"/>
          <p:cNvCxnSpPr/>
          <p:nvPr/>
        </p:nvCxnSpPr>
        <p:spPr>
          <a:xfrm>
            <a:off x="9343613" y="6929962"/>
            <a:ext cx="151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5398E8-BBAC-AED6-553F-FB058B918EDC}"/>
              </a:ext>
            </a:extLst>
          </p:cNvPr>
          <p:cNvSpPr txBox="1"/>
          <p:nvPr/>
        </p:nvSpPr>
        <p:spPr>
          <a:xfrm>
            <a:off x="530669" y="327245"/>
            <a:ext cx="2281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представляващо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цялостна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откриване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аномалии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специално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пригодена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автомобилната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индустрия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000" b="1" dirty="0"/>
          </a:p>
        </p:txBody>
      </p:sp>
      <p:sp>
        <p:nvSpPr>
          <p:cNvPr id="18" name="Google Shape;310;p31">
            <a:extLst>
              <a:ext uri="{FF2B5EF4-FFF2-40B4-BE49-F238E27FC236}">
                <a16:creationId xmlns:a16="http://schemas.microsoft.com/office/drawing/2014/main" id="{E1ACE315-CAE5-3DE6-3B0E-CCA6A0221C9B}"/>
              </a:ext>
            </a:extLst>
          </p:cNvPr>
          <p:cNvSpPr txBox="1"/>
          <p:nvPr/>
        </p:nvSpPr>
        <p:spPr>
          <a:xfrm>
            <a:off x="8127377" y="3293615"/>
            <a:ext cx="1797300" cy="45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1"/>
                </a:solidFill>
                <a:latin typeface="Montserrat Alternates" panose="00000500000000000000" pitchFamily="2" charset="-52"/>
                <a:ea typeface="Playfair Display"/>
                <a:cs typeface="Playfair Display"/>
                <a:sym typeface="Playfair Display"/>
              </a:rPr>
              <a:t>Android</a:t>
            </a:r>
            <a:endParaRPr sz="1800" b="1" dirty="0">
              <a:solidFill>
                <a:schemeClr val="accent1"/>
              </a:solidFill>
              <a:latin typeface="Montserrat Alternates" panose="00000500000000000000" pitchFamily="2" charset="-52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2FB96085-7EDC-2287-D23A-59CA1B79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3252705"/>
            <a:ext cx="268247" cy="4633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589F62-8729-5C27-7AE0-EE6DAEADBB7F}"/>
              </a:ext>
            </a:extLst>
          </p:cNvPr>
          <p:cNvSpPr txBox="1"/>
          <p:nvPr/>
        </p:nvSpPr>
        <p:spPr>
          <a:xfrm>
            <a:off x="7344473" y="1383113"/>
            <a:ext cx="258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atin typeface="Montserrat Alternates" panose="00000500000000000000" pitchFamily="2" charset="-52"/>
              </a:rPr>
              <a:t>Налично </a:t>
            </a:r>
          </a:p>
          <a:p>
            <a:r>
              <a:rPr lang="bg-BG" sz="2800" b="1" dirty="0">
                <a:latin typeface="Montserrat Alternates" panose="00000500000000000000" pitchFamily="2" charset="-52"/>
              </a:rPr>
              <a:t>за</a:t>
            </a:r>
            <a:r>
              <a:rPr lang="en-GB" sz="2800" b="1" dirty="0">
                <a:latin typeface="Montserrat Alternates" panose="00000500000000000000" pitchFamily="2" charset="-52"/>
              </a:rPr>
              <a:t>:</a:t>
            </a:r>
            <a:endParaRPr lang="en-US" sz="2800" b="1" dirty="0">
              <a:latin typeface="Montserrat Alternates" panose="00000500000000000000" pitchFamily="2" charset="-52"/>
            </a:endParaRPr>
          </a:p>
        </p:txBody>
      </p:sp>
      <p:sp>
        <p:nvSpPr>
          <p:cNvPr id="11" name="Google Shape;120;p29">
            <a:extLst>
              <a:ext uri="{FF2B5EF4-FFF2-40B4-BE49-F238E27FC236}">
                <a16:creationId xmlns:a16="http://schemas.microsoft.com/office/drawing/2014/main" id="{8CE173E0-8298-9CBF-EF95-4B2A5BFA0F6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145450" y="4856299"/>
            <a:ext cx="3570807" cy="1161299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3600" dirty="0"/>
              <a:t>Auto Guard</a:t>
            </a:r>
            <a:endParaRPr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BC44C3-1077-A781-4054-94E8F84C9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40" y="1569012"/>
            <a:ext cx="718780" cy="5298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71B185-F592-4931-217E-4C1DD9081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975" y="3252031"/>
            <a:ext cx="1173216" cy="117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B996E0-1DCC-1F44-F2FF-D2E86A275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975" y="5145114"/>
            <a:ext cx="1161300" cy="116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and Minimalist Thesis Defense Program Brochure by Slidesgo">
  <a:themeElements>
    <a:clrScheme name="Simple Light">
      <a:dk1>
        <a:srgbClr val="000000"/>
      </a:dk1>
      <a:lt1>
        <a:srgbClr val="FFFFFF"/>
      </a:lt1>
      <a:dk2>
        <a:srgbClr val="BBD4C9"/>
      </a:dk2>
      <a:lt2>
        <a:srgbClr val="F1D2B9"/>
      </a:lt2>
      <a:accent1>
        <a:srgbClr val="FFFAF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111</Words>
  <Application>Microsoft Office PowerPoint</Application>
  <PresentationFormat>Custom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Montserrat Alternates</vt:lpstr>
      <vt:lpstr>Abel</vt:lpstr>
      <vt:lpstr>Playfair Display</vt:lpstr>
      <vt:lpstr>Arial</vt:lpstr>
      <vt:lpstr>Times New Roman</vt:lpstr>
      <vt:lpstr>Formal and Minimalist Thesis Defense Program Brochure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150K</dc:title>
  <dc:creator>Teacher</dc:creator>
  <cp:lastModifiedBy>tony frujin</cp:lastModifiedBy>
  <cp:revision>13</cp:revision>
  <cp:lastPrinted>2024-03-01T10:55:04Z</cp:lastPrinted>
  <dcterms:modified xsi:type="dcterms:W3CDTF">2024-03-01T14:49:28Z</dcterms:modified>
</cp:coreProperties>
</file>