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Helvetica Neue"/>
      <p:regular r:id="rId50"/>
      <p:bold r:id="rId51"/>
      <p:italic r:id="rId52"/>
      <p:boldItalic r:id="rId53"/>
    </p:embeddedFont>
    <p:embeddedFont>
      <p:font typeface="Helvetica Neue Light"/>
      <p:regular r:id="rId54"/>
      <p:bold r:id="rId55"/>
      <p:italic r:id="rId56"/>
      <p:boldItalic r:id="rId57"/>
    </p:embeddedFont>
    <p:embeddedFont>
      <p:font typeface="Gill Sans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HelveticaNeue-bold.fntdata"/><Relationship Id="rId50" Type="http://schemas.openxmlformats.org/officeDocument/2006/relationships/font" Target="fonts/HelveticaNeue-regular.fntdata"/><Relationship Id="rId53" Type="http://schemas.openxmlformats.org/officeDocument/2006/relationships/font" Target="fonts/HelveticaNeue-boldItalic.fntdata"/><Relationship Id="rId52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55" Type="http://schemas.openxmlformats.org/officeDocument/2006/relationships/font" Target="fonts/HelveticaNeueLight-bold.fntdata"/><Relationship Id="rId10" Type="http://schemas.openxmlformats.org/officeDocument/2006/relationships/slide" Target="slides/slide4.xml"/><Relationship Id="rId54" Type="http://schemas.openxmlformats.org/officeDocument/2006/relationships/font" Target="fonts/HelveticaNeueLight-regular.fntdata"/><Relationship Id="rId13" Type="http://schemas.openxmlformats.org/officeDocument/2006/relationships/slide" Target="slides/slide7.xml"/><Relationship Id="rId57" Type="http://schemas.openxmlformats.org/officeDocument/2006/relationships/font" Target="fonts/HelveticaNeueLight-boldItalic.fntdata"/><Relationship Id="rId12" Type="http://schemas.openxmlformats.org/officeDocument/2006/relationships/slide" Target="slides/slide6.xml"/><Relationship Id="rId56" Type="http://schemas.openxmlformats.org/officeDocument/2006/relationships/font" Target="fonts/HelveticaNeueLight-italic.fntdata"/><Relationship Id="rId15" Type="http://schemas.openxmlformats.org/officeDocument/2006/relationships/slide" Target="slides/slide9.xml"/><Relationship Id="rId59" Type="http://schemas.openxmlformats.org/officeDocument/2006/relationships/font" Target="fonts/GillSans-bold.fntdata"/><Relationship Id="rId14" Type="http://schemas.openxmlformats.org/officeDocument/2006/relationships/slide" Target="slides/slide8.xml"/><Relationship Id="rId58" Type="http://schemas.openxmlformats.org/officeDocument/2006/relationships/font" Target="fonts/GillSans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\frac{\partial{z-y}}{\partial{}z}=1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Bullets cop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14300" lvl="0" marL="177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14300" lvl="1" marL="30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431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55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685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000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Relationship Id="rId7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Relationship Id="rId7" Type="http://schemas.openxmlformats.org/officeDocument/2006/relationships/image" Target="../media/image31.png"/><Relationship Id="rId8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Relationship Id="rId9" Type="http://schemas.openxmlformats.org/officeDocument/2006/relationships/image" Target="../media/image31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Relationship Id="rId7" Type="http://schemas.openxmlformats.org/officeDocument/2006/relationships/image" Target="../media/image26.png"/><Relationship Id="rId8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8.png"/><Relationship Id="rId10" Type="http://schemas.openxmlformats.org/officeDocument/2006/relationships/image" Target="../media/image34.png"/><Relationship Id="rId13" Type="http://schemas.openxmlformats.org/officeDocument/2006/relationships/image" Target="../media/image35.png"/><Relationship Id="rId1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Relationship Id="rId9" Type="http://schemas.openxmlformats.org/officeDocument/2006/relationships/image" Target="../media/image31.png"/><Relationship Id="rId14" Type="http://schemas.openxmlformats.org/officeDocument/2006/relationships/image" Target="../media/image16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Relationship Id="rId7" Type="http://schemas.openxmlformats.org/officeDocument/2006/relationships/image" Target="../media/image26.png"/><Relationship Id="rId8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Relationship Id="rId7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jpg"/><Relationship Id="rId4" Type="http://schemas.openxmlformats.org/officeDocument/2006/relationships/hyperlink" Target="http://pytorch.org/docs/master/notes/autograd.html?highlight=variab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1.png"/><Relationship Id="rId9" Type="http://schemas.openxmlformats.org/officeDocument/2006/relationships/image" Target="../media/image2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hyperlink" Target="http://bit.ly/PyTorchVideo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gif"/><Relationship Id="rId4" Type="http://schemas.openxmlformats.org/officeDocument/2006/relationships/image" Target="../media/image39.jpg"/><Relationship Id="rId5" Type="http://schemas.openxmlformats.org/officeDocument/2006/relationships/hyperlink" Target="http://pytorch.org/docs/master/notes/autograd.html?highlight=variable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jp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9.jpg"/><Relationship Id="rId4" Type="http://schemas.openxmlformats.org/officeDocument/2006/relationships/image" Target="../media/image4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5.jpg"/><Relationship Id="rId4" Type="http://schemas.openxmlformats.org/officeDocument/2006/relationships/image" Target="../media/image4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://mathinsight.org/image/function_machines_compose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148" name="Shape 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Back-propagation</a:t>
            </a:r>
          </a:p>
        </p:txBody>
      </p:sp>
      <p:sp>
        <p:nvSpPr>
          <p:cNvPr id="150" name="Shape 150"/>
          <p:cNvSpPr txBox="1"/>
          <p:nvPr>
            <p:ph idx="4294967295" type="subTitle"/>
          </p:nvPr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rtl="0">
              <a:spcBef>
                <a:spcPts val="0"/>
              </a:spcBef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rtl="0">
              <a:spcBef>
                <a:spcPts val="0"/>
              </a:spcBef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</a:p>
        </p:txBody>
      </p:sp>
      <p:pic>
        <p:nvPicPr>
          <p:cNvPr descr="Image" id="227" name="Shape 2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32" name="Shape 2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</a:p>
        </p:txBody>
      </p:sp>
      <p:pic>
        <p:nvPicPr>
          <p:cNvPr descr="Image" id="234" name="Shape 2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39" name="Shape 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</a:p>
        </p:txBody>
      </p:sp>
      <p:pic>
        <p:nvPicPr>
          <p:cNvPr descr="Image" id="241" name="Shape 2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2" name="Shape 2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47" name="Shape 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3" name="Shape 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2934351" y="158100"/>
            <a:ext cx="36864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 2, y = 3</a:t>
            </a:r>
          </a:p>
        </p:txBody>
      </p:sp>
      <p:cxnSp>
        <p:nvCxnSpPr>
          <p:cNvPr id="256" name="Shape 256"/>
          <p:cNvCxnSpPr/>
          <p:nvPr/>
        </p:nvCxnSpPr>
        <p:spPr>
          <a:xfrm>
            <a:off x="1836074" y="730250"/>
            <a:ext cx="6846600" cy="0"/>
          </a:xfrm>
          <a:prstGeom prst="straightConnector1">
            <a:avLst/>
          </a:prstGeom>
          <a:noFill/>
          <a:ln cap="flat" cmpd="sng" w="127000">
            <a:solidFill>
              <a:srgbClr val="016D01"/>
            </a:solidFill>
            <a:prstDash val="solid"/>
            <a:miter lim="400000"/>
            <a:headEnd len="med" w="med" type="none"/>
            <a:tailEnd len="lg" w="lg" type="triangle"/>
          </a:ln>
        </p:spPr>
      </p:cxnSp>
      <p:pic>
        <p:nvPicPr>
          <p:cNvPr descr="Image" id="257" name="Shape 2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9730" y="37033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2" name="Shape 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</a:p>
        </p:txBody>
      </p:sp>
      <p:pic>
        <p:nvPicPr>
          <p:cNvPr descr="Image" id="267" name="Shape 2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2" name="Shape 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ct val="25000"/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</a:p>
        </p:txBody>
      </p:sp>
      <p:pic>
        <p:nvPicPr>
          <p:cNvPr descr="Image" id="274" name="Shape 2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6900" y="2811875"/>
            <a:ext cx="2647400" cy="20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</a:p>
        </p:txBody>
      </p:sp>
      <p:pic>
        <p:nvPicPr>
          <p:cNvPr descr="Image" id="279" name="Shape 2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0" name="Shape 28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</a:p>
        </p:txBody>
      </p:sp>
      <p:pic>
        <p:nvPicPr>
          <p:cNvPr descr="Image" id="282" name="Shape 28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/>
        </p:nvSpPr>
        <p:spPr>
          <a:xfrm>
            <a:off x="7949555" y="3112675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</a:t>
            </a:r>
          </a:p>
        </p:txBody>
      </p:sp>
      <p:cxnSp>
        <p:nvCxnSpPr>
          <p:cNvPr id="284" name="Shape 284"/>
          <p:cNvCxnSpPr/>
          <p:nvPr/>
        </p:nvCxnSpPr>
        <p:spPr>
          <a:xfrm>
            <a:off x="2711434" y="701675"/>
            <a:ext cx="5971200" cy="0"/>
          </a:xfrm>
          <a:prstGeom prst="straightConnector1">
            <a:avLst/>
          </a:prstGeom>
          <a:noFill/>
          <a:ln cap="flat" cmpd="sng" w="127000">
            <a:solidFill>
              <a:srgbClr val="EB220C"/>
            </a:solidFill>
            <a:prstDash val="solid"/>
            <a:miter lim="400000"/>
            <a:headEnd len="lg" w="lg" type="triangl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9" name="Shape 2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0" name="Shape 2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1" name="Shape 2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Shape 292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293" name="Shape 293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lg" w="lg" type="triangle"/>
              <a:tailEnd len="med" w="med" type="none"/>
            </a:ln>
          </p:spPr>
        </p:cxnSp>
        <p:sp>
          <p:nvSpPr>
            <p:cNvPr id="294" name="Shape 294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SzPct val="25000"/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</a:p>
          </p:txBody>
        </p:sp>
        <p:sp>
          <p:nvSpPr>
            <p:cNvPr id="295" name="Shape 295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SzPct val="25000"/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</a:p>
          </p:txBody>
        </p:sp>
        <p:sp>
          <p:nvSpPr>
            <p:cNvPr id="296" name="Shape 296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SzPct val="25000"/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</a:p>
          </p:txBody>
        </p:sp>
        <p:sp>
          <p:nvSpPr>
            <p:cNvPr id="297" name="Shape 297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Helvetica Neue"/>
                <a:buNone/>
              </a:pPr>
              <a:r>
                <a:rPr b="1" i="0" lang="en" sz="11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</a:p>
          </p:txBody>
        </p:sp>
        <p:sp>
          <p:nvSpPr>
            <p:cNvPr id="298" name="Shape 298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</a:p>
          </p:txBody>
        </p:sp>
      </p:grpSp>
      <p:sp>
        <p:nvSpPr>
          <p:cNvPr id="301" name="Shape 301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ct val="25000"/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</a:p>
        </p:txBody>
      </p:sp>
      <p:pic>
        <p:nvPicPr>
          <p:cNvPr descr="Image" id="302" name="Shape 3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3" name="Shape 30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09" name="Shape 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0" name="Shape 3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1" name="Shape 3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Shape 312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313" name="Shape 313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lg" w="lg" type="triangle"/>
              <a:tailEnd len="med" w="med" type="none"/>
            </a:ln>
          </p:spPr>
        </p:cxnSp>
        <p:sp>
          <p:nvSpPr>
            <p:cNvPr id="314" name="Shape 314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SzPct val="25000"/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</a:p>
          </p:txBody>
        </p:sp>
        <p:sp>
          <p:nvSpPr>
            <p:cNvPr id="315" name="Shape 315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SzPct val="25000"/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</a:p>
          </p:txBody>
        </p:sp>
        <p:sp>
          <p:nvSpPr>
            <p:cNvPr id="316" name="Shape 316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SzPct val="25000"/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</a:p>
          </p:txBody>
        </p:sp>
        <p:sp>
          <p:nvSpPr>
            <p:cNvPr id="317" name="Shape 317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Helvetica Neue"/>
                <a:buNone/>
              </a:pPr>
              <a:r>
                <a:rPr b="1" i="0" lang="en" sz="11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</a:p>
          </p:txBody>
        </p:sp>
        <p:sp>
          <p:nvSpPr>
            <p:cNvPr id="318" name="Shape 318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</a:p>
          </p:txBody>
        </p:sp>
        <p:sp>
          <p:nvSpPr>
            <p:cNvPr id="319" name="Shape 319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</a:p>
          </p:txBody>
        </p:sp>
        <p:sp>
          <p:nvSpPr>
            <p:cNvPr id="320" name="Shape 320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</a:p>
          </p:txBody>
        </p:sp>
      </p:grpSp>
      <p:sp>
        <p:nvSpPr>
          <p:cNvPr id="321" name="Shape 321"/>
          <p:cNvSpPr txBox="1"/>
          <p:nvPr/>
        </p:nvSpPr>
        <p:spPr>
          <a:xfrm rot="-1023456">
            <a:off x="1975699" y="4581174"/>
            <a:ext cx="1764207" cy="397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5*x = </a:t>
            </a: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</a:p>
        </p:txBody>
      </p:sp>
      <p:sp>
        <p:nvSpPr>
          <p:cNvPr id="322" name="Shape 322"/>
          <p:cNvSpPr txBox="1"/>
          <p:nvPr/>
        </p:nvSpPr>
        <p:spPr>
          <a:xfrm rot="1622616">
            <a:off x="983774" y="2516320"/>
            <a:ext cx="1767003" cy="397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5*y = </a:t>
            </a: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ct val="25000"/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</a:p>
        </p:txBody>
      </p:sp>
      <p:pic>
        <p:nvPicPr>
          <p:cNvPr descr="Image" id="324" name="Shape 3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5" name="Shape 3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</a:p>
        </p:txBody>
      </p:sp>
      <p:pic>
        <p:nvPicPr>
          <p:cNvPr descr="Image" id="332" name="Shape 3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33" name="Shape 3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rIns="342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 for Comments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Please feel free to add comments directly on these slides.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</a:p>
        </p:txBody>
      </p:sp>
      <p:pic>
        <p:nvPicPr>
          <p:cNvPr descr="Image" id="342" name="Shape 3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3" name="Shape 3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4" name="Shape 3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</a:p>
        </p:txBody>
      </p:sp>
      <p:pic>
        <p:nvPicPr>
          <p:cNvPr descr="Image" id="353" name="Shape 3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4" name="Shape 3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5" name="Shape 3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</a:p>
        </p:txBody>
      </p:sp>
      <p:pic>
        <p:nvPicPr>
          <p:cNvPr descr="Image" id="363" name="Shape 3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4" name="Shape 3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5" name="Shape 3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70" name="Shape 3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 txBox="1"/>
          <p:nvPr/>
        </p:nvSpPr>
        <p:spPr>
          <a:xfrm>
            <a:off x="2176729" y="442690"/>
            <a:ext cx="586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Helvetica Neue"/>
              <a:buNone/>
            </a:pPr>
            <a:r>
              <a:rPr b="1" i="0" lang="en" sz="2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x=1, y = 2 where w=1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66348" y="1125864"/>
            <a:ext cx="6846600" cy="0"/>
          </a:xfrm>
          <a:prstGeom prst="straightConnector1">
            <a:avLst/>
          </a:prstGeom>
          <a:noFill/>
          <a:ln cap="flat" cmpd="sng" w="127000">
            <a:solidFill>
              <a:srgbClr val="016D01"/>
            </a:solidFill>
            <a:prstDash val="solid"/>
            <a:miter lim="400000"/>
            <a:headEnd len="med" w="med" type="none"/>
            <a:tailEnd len="lg" w="lg" type="triangle"/>
          </a:ln>
        </p:spPr>
      </p:cxnSp>
      <p:pic>
        <p:nvPicPr>
          <p:cNvPr descr="Image" id="373" name="Shape 3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0004" y="356447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78" name="Shape 3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</a:p>
        </p:txBody>
      </p:sp>
      <p:pic>
        <p:nvPicPr>
          <p:cNvPr descr="Image" id="385" name="Shape 3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6" name="Shape 3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7" name="Shape 3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8" name="Shape 38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Shape 389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390" name="Shape 390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SzPct val="25000"/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</a:p>
          </p:txBody>
        </p:sp>
        <p:cxnSp>
          <p:nvCxnSpPr>
            <p:cNvPr id="391" name="Shape 391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lg" w="lg" type="triangle"/>
              <a:tailEnd len="med" w="med" type="none"/>
            </a:ln>
          </p:spPr>
        </p:cxnSp>
        <p:pic>
          <p:nvPicPr>
            <p:cNvPr descr="Image" id="392" name="Shape 39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97" name="Shape 3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Shape 398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</a:p>
        </p:txBody>
      </p:sp>
      <p:pic>
        <p:nvPicPr>
          <p:cNvPr descr="Image" id="404" name="Shape 4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5" name="Shape 4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6" name="Shape 40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7" name="Shape 40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8" name="Shape 40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Shape 409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descr="Image" id="410" name="Shape 41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11" name="Shape 41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2" name="Shape 412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13" name="Shape 413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SzPct val="25000"/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lg" w="lg" type="triangle"/>
              <a:tailEnd len="med" w="med" type="none"/>
            </a:ln>
          </p:spPr>
        </p:cxnSp>
        <p:pic>
          <p:nvPicPr>
            <p:cNvPr descr="Image" id="415" name="Shape 41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20" name="Shape 4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Shape 421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</a:p>
        </p:txBody>
      </p:sp>
      <p:pic>
        <p:nvPicPr>
          <p:cNvPr descr="Image" id="427" name="Shape 4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28" name="Shape 4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29" name="Shape 4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30" name="Shape 4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31" name="Shape 4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2" name="Shape 432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descr="Image" id="433" name="Shape 43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34" name="Shape 43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5" name="Shape 435"/>
          <p:cNvGrpSpPr/>
          <p:nvPr/>
        </p:nvGrpSpPr>
        <p:grpSpPr>
          <a:xfrm>
            <a:off x="4069882" y="4339491"/>
            <a:ext cx="2798656" cy="802241"/>
            <a:chOff x="0" y="0"/>
            <a:chExt cx="7463083" cy="2139310"/>
          </a:xfrm>
        </p:grpSpPr>
        <p:pic>
          <p:nvPicPr>
            <p:cNvPr descr="Image" id="436" name="Shape 43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7800" y="114300"/>
              <a:ext cx="7100160" cy="1682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37" name="Shape 43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0" y="0"/>
              <a:ext cx="7463083" cy="213931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Oval" id="438" name="Shape 43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673899" y="4224382"/>
            <a:ext cx="513922" cy="410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Shape 439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40" name="Shape 440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SzPct val="25000"/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</a:p>
          </p:txBody>
        </p:sp>
        <p:cxnSp>
          <p:nvCxnSpPr>
            <p:cNvPr id="441" name="Shape 441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lg" w="lg" type="triangle"/>
              <a:tailEnd len="med" w="med" type="none"/>
            </a:ln>
          </p:spPr>
        </p:cxnSp>
        <p:pic>
          <p:nvPicPr>
            <p:cNvPr descr="Image" id="442" name="Shape 44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4-1: x = 2, y=4, w=1</a:t>
            </a:r>
          </a:p>
        </p:txBody>
      </p:sp>
      <p:pic>
        <p:nvPicPr>
          <p:cNvPr descr="Image" id="448" name="Shape 4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5666177" y="2531100"/>
            <a:ext cx="610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</a:p>
        </p:txBody>
      </p:sp>
      <p:pic>
        <p:nvPicPr>
          <p:cNvPr descr="Image" id="455" name="Shape 4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6" name="Shape 4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7" name="Shape 4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8" name="Shape 4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63" name="Shape 4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5732" y="3182540"/>
            <a:ext cx="934760" cy="3662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4" name="Shape 4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521" y="1887450"/>
            <a:ext cx="8262328" cy="19441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5" name="Shape 4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5141" y="1291097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6" name="Shape 4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06077" y="1291097"/>
            <a:ext cx="2166342" cy="347314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Shape 467"/>
          <p:cNvSpPr txBox="1"/>
          <p:nvPr/>
        </p:nvSpPr>
        <p:spPr>
          <a:xfrm>
            <a:off x="1219488" y="415025"/>
            <a:ext cx="6638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4-2: x = 1, y=2, </a:t>
            </a:r>
            <a:r>
              <a:rPr b="0" i="1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w=1, b=2</a:t>
            </a:r>
          </a:p>
        </p:txBody>
      </p:sp>
      <p:sp>
        <p:nvSpPr>
          <p:cNvPr id="468" name="Shape 468"/>
          <p:cNvSpPr/>
          <p:nvPr/>
        </p:nvSpPr>
        <p:spPr>
          <a:xfrm>
            <a:off x="7136173" y="1056631"/>
            <a:ext cx="19980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469" name="Shape 46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73762" y="2501459"/>
            <a:ext cx="387646" cy="347349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Shape 470"/>
          <p:cNvSpPr/>
          <p:nvPr/>
        </p:nvSpPr>
        <p:spPr>
          <a:xfrm>
            <a:off x="2661290" y="2453694"/>
            <a:ext cx="1083600" cy="4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2818225" y="2634249"/>
            <a:ext cx="539400" cy="54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</a:p>
        </p:txBody>
      </p:sp>
      <p:sp>
        <p:nvSpPr>
          <p:cNvPr id="472" name="Shape 472"/>
          <p:cNvSpPr/>
          <p:nvPr/>
        </p:nvSpPr>
        <p:spPr>
          <a:xfrm>
            <a:off x="3931998" y="2514306"/>
            <a:ext cx="44370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2928481" y="3351308"/>
            <a:ext cx="10242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3414517" y="3004708"/>
            <a:ext cx="10242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2225900" y="3337397"/>
            <a:ext cx="233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80" name="Shape 4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Shape 481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and </a:t>
            </a:r>
            <a:r>
              <a:rPr b="1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Variable</a:t>
            </a:r>
          </a:p>
        </p:txBody>
      </p:sp>
      <p:sp>
        <p:nvSpPr>
          <p:cNvPr id="482" name="Shape 482"/>
          <p:cNvSpPr/>
          <p:nvPr/>
        </p:nvSpPr>
        <p:spPr>
          <a:xfrm>
            <a:off x="174540" y="3134440"/>
            <a:ext cx="4829100" cy="19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3869111" y="4897605"/>
            <a:ext cx="5279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http://pytorch.org/docs/master/notes/autograd.html?highlight=variable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533400" y="1589225"/>
            <a:ext cx="79311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Variable(torch.Tensor([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65" name="Shape 165"/>
          <p:cNvSpPr txBox="1"/>
          <p:nvPr>
            <p:ph idx="4294967295" type="subTitle"/>
          </p:nvPr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rtl="0">
              <a:spcBef>
                <a:spcPts val="0"/>
              </a:spcBef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rtl="0">
              <a:spcBef>
                <a:spcPts val="0"/>
              </a:spcBef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166" name="Shape 16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530100" y="647300"/>
            <a:ext cx="8066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Back-propagation &amp; Autograd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namic_graph.gif" id="489" name="Shape 4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689" y="687538"/>
            <a:ext cx="7858620" cy="4405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90" name="Shape 4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Shape 491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and </a:t>
            </a:r>
            <a:r>
              <a:rPr b="1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Variable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3869111" y="4897605"/>
            <a:ext cx="5279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http://pytorch.org/docs/master/notes/autograd.html?highlight=variable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97" name="Shape 4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and Loss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0" y="685800"/>
            <a:ext cx="79464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[1.0, 2.0, 3.0]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[2.0, 4.0, 6.0]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Variable(torch.Tensor([1.0]),  requires_grad=</a:t>
            </a: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315750" y="222975"/>
            <a:ext cx="85125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backward, and update weight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76200" y="1143000"/>
            <a:ext cx="88284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</a:t>
            </a:r>
          </a:p>
        </p:txBody>
      </p:sp>
      <p:pic>
        <p:nvPicPr>
          <p:cNvPr descr="Image" id="511" name="Shape 5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7509" y="263217"/>
            <a:ext cx="2907968" cy="4592595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12" name="Shape 512"/>
          <p:cNvSpPr txBox="1"/>
          <p:nvPr/>
        </p:nvSpPr>
        <p:spPr>
          <a:xfrm>
            <a:off x="0" y="1752600"/>
            <a:ext cx="588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17" name="Shape 5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18" name="Shape 5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0639" y="1649478"/>
            <a:ext cx="5104151" cy="2716417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pic>
        <p:nvPicPr>
          <p:cNvPr descr="Image" id="519" name="Shape 5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437" y="77897"/>
            <a:ext cx="2933495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0" name="Shape 520"/>
          <p:cNvSpPr txBox="1"/>
          <p:nvPr>
            <p:ph type="title"/>
          </p:nvPr>
        </p:nvSpPr>
        <p:spPr>
          <a:xfrm>
            <a:off x="2454538" y="197840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numeric gradient computation)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25" name="Shape 5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26" name="Shape 5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211" y="1066658"/>
            <a:ext cx="2933498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7" name="Shape 527"/>
          <p:cNvSpPr txBox="1"/>
          <p:nvPr>
            <p:ph type="title"/>
          </p:nvPr>
        </p:nvSpPr>
        <p:spPr>
          <a:xfrm>
            <a:off x="-1034727" y="-30965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numeric gradient computation)</a:t>
            </a:r>
          </a:p>
        </p:txBody>
      </p:sp>
      <p:pic>
        <p:nvPicPr>
          <p:cNvPr descr="Image" id="528" name="Shape 5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6203" y="1066658"/>
            <a:ext cx="2933495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9" name="Shape 529"/>
          <p:cNvSpPr txBox="1"/>
          <p:nvPr/>
        </p:nvSpPr>
        <p:spPr>
          <a:xfrm>
            <a:off x="2722796" y="-30965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(computational graph)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PyTorch forward/backward</a:t>
            </a:r>
          </a:p>
        </p:txBody>
      </p:sp>
      <p:pic>
        <p:nvPicPr>
          <p:cNvPr descr="Image" id="535" name="Shape 5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40" name="Shape 5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Shape 541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</a:p>
        </p:txBody>
      </p:sp>
      <p:sp>
        <p:nvSpPr>
          <p:cNvPr id="542" name="Shape 542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5666177" y="2531100"/>
            <a:ext cx="581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</a:p>
        </p:txBody>
      </p:sp>
      <p:pic>
        <p:nvPicPr>
          <p:cNvPr descr="Image" id="547" name="Shape 5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Shape 548"/>
          <p:cNvSpPr txBox="1"/>
          <p:nvPr>
            <p:ph type="title"/>
          </p:nvPr>
        </p:nvSpPr>
        <p:spPr>
          <a:xfrm>
            <a:off x="431561" y="226409"/>
            <a:ext cx="82809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Forward pass </a:t>
            </a:r>
          </a:p>
          <a:p>
            <a:pPr indent="685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1"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br>
              <a:rPr i="1"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 = Variable(torch.Tensor([</a:t>
            </a:r>
            <a:r>
              <a:rPr i="0" lang="en" sz="18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i="0" lang="en" sz="18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8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loss(x=1, y=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53" name="Shape 5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Shape 554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5666177" y="2531100"/>
            <a:ext cx="591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</a:p>
        </p:txBody>
      </p:sp>
      <p:pic>
        <p:nvPicPr>
          <p:cNvPr descr="Image" id="560" name="Shape 5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>
            <p:ph type="title"/>
          </p:nvPr>
        </p:nvSpPr>
        <p:spPr>
          <a:xfrm>
            <a:off x="263652" y="511784"/>
            <a:ext cx="8328900" cy="18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propagation: l.backward(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b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Shape 562"/>
          <p:cNvSpPr txBox="1"/>
          <p:nvPr/>
        </p:nvSpPr>
        <p:spPr>
          <a:xfrm>
            <a:off x="1582125" y="4006850"/>
            <a:ext cx="1286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24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w.grad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67" name="Shape 5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Shape 568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</a:p>
        </p:txBody>
      </p:sp>
      <p:sp>
        <p:nvSpPr>
          <p:cNvPr id="570" name="Shape 570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</a:p>
        </p:txBody>
      </p:sp>
      <p:sp>
        <p:nvSpPr>
          <p:cNvPr id="571" name="Shape 571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</a:p>
        </p:txBody>
      </p:sp>
      <p:sp>
        <p:nvSpPr>
          <p:cNvPr id="572" name="Shape 572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</a:p>
        </p:txBody>
      </p:sp>
      <p:sp>
        <p:nvSpPr>
          <p:cNvPr id="573" name="Shape 573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</a:p>
        </p:txBody>
      </p:sp>
      <p:sp>
        <p:nvSpPr>
          <p:cNvPr id="574" name="Shape 574"/>
          <p:cNvSpPr txBox="1"/>
          <p:nvPr>
            <p:ph type="title"/>
          </p:nvPr>
        </p:nvSpPr>
        <p:spPr>
          <a:xfrm>
            <a:off x="245052" y="210584"/>
            <a:ext cx="83289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Weight update (step)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5" name="Shape 575"/>
          <p:cNvSpPr txBox="1"/>
          <p:nvPr/>
        </p:nvSpPr>
        <p:spPr>
          <a:xfrm>
            <a:off x="2440700" y="1608550"/>
            <a:ext cx="4793100" cy="396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miter lim="400000"/>
            <a:headEnd len="med" w="med" type="none"/>
            <a:tailEnd len="med" w="med" type="none"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w.data = w.data - </a:t>
            </a:r>
            <a:r>
              <a:rPr i="0" lang="en" sz="18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w.grad.data</a:t>
            </a:r>
          </a:p>
        </p:txBody>
      </p:sp>
      <p:pic>
        <p:nvPicPr>
          <p:cNvPr descr="Image" id="576" name="Shape 5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Shape 577"/>
          <p:cNvSpPr txBox="1"/>
          <p:nvPr/>
        </p:nvSpPr>
        <p:spPr>
          <a:xfrm>
            <a:off x="1582125" y="4006850"/>
            <a:ext cx="1286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24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w.grad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Computing gradient in simple network</a:t>
            </a:r>
          </a:p>
        </p:txBody>
      </p:sp>
      <p:grpSp>
        <p:nvGrpSpPr>
          <p:cNvPr id="173" name="Shape 173"/>
          <p:cNvGrpSpPr/>
          <p:nvPr/>
        </p:nvGrpSpPr>
        <p:grpSpPr>
          <a:xfrm>
            <a:off x="3316678" y="1507910"/>
            <a:ext cx="2216439" cy="476213"/>
            <a:chOff x="0" y="0"/>
            <a:chExt cx="5910503" cy="1269900"/>
          </a:xfrm>
        </p:grpSpPr>
        <p:sp>
          <p:nvSpPr>
            <p:cNvPr id="174" name="Shape 174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175" name="Shape 1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76" name="Shape 17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Shape 177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178" name="Shape 178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sp>
        <p:nvSpPr>
          <p:cNvPr id="179" name="Shape 179"/>
          <p:cNvSpPr txBox="1"/>
          <p:nvPr/>
        </p:nvSpPr>
        <p:spPr>
          <a:xfrm>
            <a:off x="2880775" y="3524025"/>
            <a:ext cx="3669300" cy="775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miter lim="400000"/>
            <a:headEnd len="med" w="med" type="none"/>
            <a:tailEnd len="med" w="med" type="none"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gradient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d_loss/d_w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i="0" lang="en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x * (x * w - y)</a:t>
            </a:r>
          </a:p>
        </p:txBody>
      </p:sp>
      <p:grpSp>
        <p:nvGrpSpPr>
          <p:cNvPr id="180" name="Shape 180"/>
          <p:cNvGrpSpPr/>
          <p:nvPr/>
        </p:nvGrpSpPr>
        <p:grpSpPr>
          <a:xfrm>
            <a:off x="3105250" y="2495700"/>
            <a:ext cx="2639462" cy="679800"/>
            <a:chOff x="2416850" y="2487775"/>
            <a:chExt cx="2639462" cy="679800"/>
          </a:xfrm>
        </p:grpSpPr>
        <p:pic>
          <p:nvPicPr>
            <p:cNvPr descr="Image" id="181" name="Shape 18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Shape 182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Gradient of </a:t>
              </a:r>
              <a:r>
                <a:rPr b="1" lang="en"/>
                <a:t>loss</a:t>
              </a:r>
              <a:r>
                <a:rPr lang="en"/>
                <a:t> with respect to </a:t>
              </a:r>
              <a:r>
                <a:rPr b="1" i="1" lang="en"/>
                <a:t>w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82" name="Shape 5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Shape 583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</a:p>
        </p:txBody>
      </p:sp>
      <p:sp>
        <p:nvSpPr>
          <p:cNvPr id="585" name="Shape 585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</a:p>
        </p:txBody>
      </p:sp>
      <p:sp>
        <p:nvSpPr>
          <p:cNvPr id="589" name="Shape 589"/>
          <p:cNvSpPr txBox="1"/>
          <p:nvPr>
            <p:ph type="title"/>
          </p:nvPr>
        </p:nvSpPr>
        <p:spPr>
          <a:xfrm>
            <a:off x="245052" y="210584"/>
            <a:ext cx="83289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Exercise 4-3: implement computational graph and backprop using NumPy</a:t>
            </a:r>
          </a:p>
        </p:txBody>
      </p:sp>
      <p:pic>
        <p:nvPicPr>
          <p:cNvPr descr="Image" id="590" name="Shape 5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</a:t>
            </a:r>
            <a:r>
              <a:rPr lang="en"/>
              <a:t> 4-4: Compute gradients using computational graph (manually)</a:t>
            </a:r>
          </a:p>
        </p:txBody>
      </p:sp>
      <p:pic>
        <p:nvPicPr>
          <p:cNvPr id="596" name="Shape 5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7668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 4-5: compute gradients using PyTorch </a:t>
            </a:r>
          </a:p>
        </p:txBody>
      </p:sp>
      <p:pic>
        <p:nvPicPr>
          <p:cNvPr id="602" name="Shape 6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7668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07" name="Shape 6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08" name="Shape 6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Shape 609"/>
          <p:cNvSpPr txBox="1"/>
          <p:nvPr/>
        </p:nvSpPr>
        <p:spPr>
          <a:xfrm>
            <a:off x="4323499" y="1758225"/>
            <a:ext cx="45402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5: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regression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PyTorch way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Complicated network?</a:t>
            </a:r>
          </a:p>
        </p:txBody>
      </p:sp>
      <p:pic>
        <p:nvPicPr>
          <p:cNvPr descr="Image"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3139" y="1460103"/>
            <a:ext cx="5203012" cy="2595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Shape 189"/>
          <p:cNvGrpSpPr/>
          <p:nvPr/>
        </p:nvGrpSpPr>
        <p:grpSpPr>
          <a:xfrm>
            <a:off x="3252275" y="4223075"/>
            <a:ext cx="2639462" cy="679800"/>
            <a:chOff x="2416850" y="2487775"/>
            <a:chExt cx="2639462" cy="679800"/>
          </a:xfrm>
        </p:grpSpPr>
        <p:pic>
          <p:nvPicPr>
            <p:cNvPr descr="Image" id="190" name="Shape 19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Shape 191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Gradient of </a:t>
              </a:r>
              <a:r>
                <a:rPr b="1" lang="en"/>
                <a:t>loss</a:t>
              </a:r>
              <a:r>
                <a:rPr lang="en"/>
                <a:t> with respect to </a:t>
              </a:r>
              <a:r>
                <a:rPr b="1" i="1" lang="en"/>
                <a:t>w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namic_graph.gif"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26460" y="719138"/>
            <a:ext cx="7344893" cy="41177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/>
          <p:nvPr/>
        </p:nvSpPr>
        <p:spPr>
          <a:xfrm>
            <a:off x="-2036715" y="981338"/>
            <a:ext cx="5164200" cy="3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Shape 198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Better way? Computational graph + chain rule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Chain Rule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875" y="1981763"/>
            <a:ext cx="2971550" cy="21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075" y="1395807"/>
            <a:ext cx="2736706" cy="3300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4350275" y="3485250"/>
            <a:ext cx="4985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http://mathinsight.org/image/function_machines_composed</a:t>
            </a:r>
            <a:r>
              <a:rPr lang="en"/>
              <a:t> </a:t>
            </a:r>
          </a:p>
        </p:txBody>
      </p:sp>
      <p:sp>
        <p:nvSpPr>
          <p:cNvPr id="207" name="Shape 207"/>
          <p:cNvSpPr/>
          <p:nvPr/>
        </p:nvSpPr>
        <p:spPr>
          <a:xfrm>
            <a:off x="3988025" y="2003525"/>
            <a:ext cx="3285300" cy="66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</a:p>
        </p:txBody>
      </p:sp>
      <p:pic>
        <p:nvPicPr>
          <p:cNvPr descr="Image"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8122275" y="2204100"/>
            <a:ext cx="54693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… LOSS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9" name="Shape 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