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Merriweather Sans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C587C5-670D-4FDB-8053-FF9A01C97B5C}">
  <a:tblStyle styleId="{AEC587C5-670D-4FDB-8053-FF9A01C97B5C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  <a:tblStyle styleId="{6F0096BB-D2EE-4A12-8CD2-BD518627B7E6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B8B8B8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B8B8B8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B8B8B8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B8B8B8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B8B8B8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B8B8B8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BEBEB"/>
          </a:solidFill>
        </a:fill>
      </a:tcStyle>
    </a:wholeTbl>
    <a:band1H>
      <a:tcTxStyle/>
    </a:band1H>
    <a:band2H>
      <a:tcTxStyle b="off" i="off"/>
      <a:tcStyle>
        <a:fill>
          <a:solidFill>
            <a:srgbClr val="E1E0D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BEBEB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92929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929292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929292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929292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01710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HelveticaNeue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GillSans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MerriweatherSans-bold.fntdata"/><Relationship Id="rId36" Type="http://schemas.openxmlformats.org/officeDocument/2006/relationships/font" Target="fonts/MerriweatherSans-regular.fntdata"/><Relationship Id="rId39" Type="http://schemas.openxmlformats.org/officeDocument/2006/relationships/font" Target="fonts/MerriweatherSans-boldItalic.fntdata"/><Relationship Id="rId38" Type="http://schemas.openxmlformats.org/officeDocument/2006/relationships/font" Target="fonts/Merriweather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000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6.jp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pytorch.org/docs/master/nn.html" TargetMode="External"/><Relationship Id="rId4" Type="http://schemas.openxmlformats.org/officeDocument/2006/relationships/image" Target="../media/image32.png"/><Relationship Id="rId5" Type="http://schemas.openxmlformats.org/officeDocument/2006/relationships/hyperlink" Target="https://arxiv.org/pdf/1702.05659.pdf" TargetMode="External"/><Relationship Id="rId6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ytorch.org/tutorials/beginner/blitz/cifar10_tutorial.html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</a:p>
        </p:txBody>
      </p:sp>
      <p:graphicFrame>
        <p:nvGraphicFramePr>
          <p:cNvPr id="276" name="Shape 276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{AEC587C5-670D-4FDB-8053-FF9A01C97B5C}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Shape 277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{AEC587C5-670D-4FDB-8053-FF9A01C97B5C}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78" name="Shape 278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79" name="Shape 279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1" name="Shape 2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Shape 28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83" name="Shape 28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grpSp>
        <p:nvGrpSpPr>
          <p:cNvPr id="284" name="Shape 284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85" name="Shape 28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86" name="Shape 2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7" name="Shape 2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Shape 288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290" name="Shape 290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291" name="Shape 291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292" name="Shape 292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93" name="Shape 2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Shape 2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Shape 2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</a:p>
        </p:txBody>
      </p:sp>
      <p:graphicFrame>
        <p:nvGraphicFramePr>
          <p:cNvPr id="303" name="Shape 303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{AEC587C5-670D-4FDB-8053-FF9A01C97B5C}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Shape 304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{AEC587C5-670D-4FDB-8053-FF9A01C97B5C}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Shape 305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306" name="Shape 306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307" name="Shape 3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08" name="Shape 3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Shape 309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311" name="Shape 311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12" name="Shape 3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3" name="Shape 3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4" name="Shape 3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Shape 315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316" name="Shape 31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317" name="Shape 3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18" name="Shape 3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Shape 31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21" name="Shape 321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22" name="Shape 32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pic>
        <p:nvPicPr>
          <p:cNvPr descr="Image" id="323" name="Shape 3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450" y="3026700"/>
            <a:ext cx="418958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Shape 3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</a:p>
        </p:txBody>
      </p:sp>
      <p:graphicFrame>
        <p:nvGraphicFramePr>
          <p:cNvPr id="332" name="Shape 332"/>
          <p:cNvGraphicFramePr/>
          <p:nvPr/>
        </p:nvGraphicFramePr>
        <p:xfrm>
          <a:off x="224635" y="21989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{6F0096BB-D2EE-4A12-8CD2-BD518627B7E6}</a:tableStyleId>
              </a:tblPr>
              <a:tblGrid>
                <a:gridCol w="842275"/>
                <a:gridCol w="1150975"/>
                <a:gridCol w="2264575"/>
              </a:tblGrid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y_pred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loss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0.8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0.9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33" name="Shape 333"/>
          <p:cNvSpPr txBox="1"/>
          <p:nvPr/>
        </p:nvSpPr>
        <p:spPr>
          <a:xfrm>
            <a:off x="4954423" y="36935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</a:p>
        </p:txBody>
      </p:sp>
      <p:sp>
        <p:nvSpPr>
          <p:cNvPr id="334" name="Shape 334"/>
          <p:cNvSpPr txBox="1"/>
          <p:nvPr/>
        </p:nvSpPr>
        <p:spPr>
          <a:xfrm flipH="1">
            <a:off x="8233225" y="1961550"/>
            <a:ext cx="297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</a:p>
        </p:txBody>
      </p:sp>
      <p:pic>
        <p:nvPicPr>
          <p:cNvPr descr="Image"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688" y="1062402"/>
            <a:ext cx="49487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175" y="2046525"/>
            <a:ext cx="2683762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sp>
        <p:nvSpPr>
          <p:cNvPr id="342" name="Shape 342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3" name="Shape 343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4" name="Shape 34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345" name="Shape 3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6" name="Shape 3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Shape 34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348" name="Shape 348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49" name="Shape 34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50" name="Shape 35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pic>
        <p:nvPicPr>
          <p:cNvPr descr="Image" id="351" name="Shape 3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2" name="Shape 3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3" name="Shape 3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5" name="Shape 3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050" y="775700"/>
            <a:ext cx="2961950" cy="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sp>
        <p:nvSpPr>
          <p:cNvPr id="362" name="Shape 362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Shape 363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64" name="Shape 36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365" name="Shape 3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66" name="Shape 3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7" name="Shape 36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368" name="Shape 368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369" name="Shape 36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370" name="Shape 37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pic>
        <p:nvPicPr>
          <p:cNvPr descr="Image" id="371" name="Shape 3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2" name="Shape 3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4487650" y="4562125"/>
            <a:ext cx="4506300" cy="373200"/>
          </a:xfrm>
          <a:prstGeom prst="rect">
            <a:avLst/>
          </a:prstGeom>
          <a:noFill/>
          <a:ln cap="flat" cmpd="sng" w="25400">
            <a:solidFill>
              <a:srgbClr val="4A86E8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12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2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pic>
        <p:nvPicPr>
          <p:cNvPr descr="Image" id="374" name="Shape 3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5" name="Shape 3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77" name="Shape 37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Shape 39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pic>
        <p:nvPicPr>
          <p:cNvPr descr="Image" id="393" name="Shape 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394" name="Shape 3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</a:p>
        </p:txBody>
      </p:sp>
      <p:grpSp>
        <p:nvGrpSpPr>
          <p:cNvPr id="396" name="Shape 396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397" name="Shape 397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398" name="Shape 39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9" name="Shape 3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Shape 400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401" name="Shape 401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402" name="Shape 402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403" name="Shape 40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pic>
        <p:nvPicPr>
          <p:cNvPr descr="Image" id="410" name="Shape 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Shape 411"/>
          <p:cNvGrpSpPr/>
          <p:nvPr/>
        </p:nvGrpSpPr>
        <p:grpSpPr>
          <a:xfrm>
            <a:off x="3888702" y="2092550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412" name="Shape 4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Shape 413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(select from PyTorch API)</a:t>
              </a:r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3903938" y="2887775"/>
            <a:ext cx="4021300" cy="561825"/>
            <a:chOff x="0" y="-24"/>
            <a:chExt cx="10723468" cy="1498200"/>
          </a:xfrm>
        </p:grpSpPr>
        <p:pic>
          <p:nvPicPr>
            <p:cNvPr descr="OConiHf09-3d1otJoHaUncKi3XSNZkQPgVumx2XiTNfuVheUQ6MSRNoKzIXk879J6HutJbPBIFdziSubsjW7vjiSkbqaPN0ntv28n02E-m8c_7HbWHnAJD2rqssPlMh3a3nxxA3D_vM.png" id="415" name="Shape 4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Shape 416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417" name="Shape 4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ct val="25000"/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</a:p>
        </p:txBody>
      </p:sp>
      <p:grpSp>
        <p:nvGrpSpPr>
          <p:cNvPr id="419" name="Shape 419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420" name="Shape 42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421" name="Shape 4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2" name="Shape 4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Shape 42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424" name="Shape 42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425" name="Shape 42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426" name="Shape 42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</a:p>
        </p:txBody>
      </p:sp>
      <p:pic>
        <p:nvPicPr>
          <p:cNvPr descr="Image" id="432" name="Shape 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5203800" y="825350"/>
            <a:ext cx="2080500" cy="42783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988 0.39138174057006836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989 0.39128318428993225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990 0.39118456840515137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991 0.3910861015319824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992 0.39098766446113586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993 0.3908892273902893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994 0.39079099893569946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995 0.39069271087646484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996 0.3905944228172302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997 0.39049631357192993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998 0.39039820432662964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999 0.3903001546859741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1 hour  1.0 False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7 hours 7.0 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25000"/>
              <a:buFont typeface="Arial"/>
              <a:buNone/>
            </a:pPr>
            <a:r>
              <a:t/>
            </a:r>
            <a:endParaRPr sz="800">
              <a:solidFill>
                <a:srgbClr val="016D01"/>
              </a:solidFill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  <a:r>
              <a:rPr lang="en"/>
              <a:t> 6-1: Try other activation functions</a:t>
            </a:r>
          </a:p>
        </p:txBody>
      </p:sp>
      <p:grpSp>
        <p:nvGrpSpPr>
          <p:cNvPr id="440" name="Shape 440"/>
          <p:cNvGrpSpPr/>
          <p:nvPr/>
        </p:nvGrpSpPr>
        <p:grpSpPr>
          <a:xfrm>
            <a:off x="971526" y="2573015"/>
            <a:ext cx="3290883" cy="476213"/>
            <a:chOff x="0" y="0"/>
            <a:chExt cx="8775688" cy="1269900"/>
          </a:xfrm>
        </p:grpSpPr>
        <p:sp>
          <p:nvSpPr>
            <p:cNvPr id="441" name="Shape 441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442" name="Shape 4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43" name="Shape 4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4" name="Shape 4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445" name="Shape 4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446" name="Shape 4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447" name="Shape 4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pic>
        <p:nvPicPr>
          <p:cNvPr id="448" name="Shape 4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750" y="1708657"/>
            <a:ext cx="2621826" cy="30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4" name="Shape 4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Backup slides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Building fun models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-1905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  <a:buChar char="•"/>
            </a:pPr>
            <a:r>
              <a:rPr lang="en" sz="2400"/>
              <a:t>Neural</a:t>
            </a: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Net components </a:t>
            </a:r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RNN</a:t>
            </a:r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Activations</a:t>
            </a:r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Losses</a:t>
            </a:r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torch.nn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6096979" y="4854602"/>
            <a:ext cx="2919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http://pytorch.org/docs/master/nn.html</a:t>
            </a:r>
          </a:p>
        </p:txBody>
      </p:sp>
      <p:pic>
        <p:nvPicPr>
          <p:cNvPr descr="Image" id="474" name="Shape 4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37" y="492919"/>
            <a:ext cx="2063206" cy="163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Shape 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462" y="161131"/>
            <a:ext cx="2343813" cy="460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6" name="Shape 4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69" y="2800350"/>
            <a:ext cx="2053708" cy="1595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Shape 477"/>
          <p:cNvGrpSpPr/>
          <p:nvPr/>
        </p:nvGrpSpPr>
        <p:grpSpPr>
          <a:xfrm>
            <a:off x="3117056" y="1543050"/>
            <a:ext cx="2536826" cy="3343103"/>
            <a:chOff x="0" y="0"/>
            <a:chExt cx="6764869" cy="8914943"/>
          </a:xfrm>
        </p:grpSpPr>
        <p:pic>
          <p:nvPicPr>
            <p:cNvPr descr="Image" id="478" name="Shape 4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800" y="114300"/>
              <a:ext cx="6369674" cy="8456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79" name="Shape 47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6764869" cy="89149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755475" y="1990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82996" y="4930802"/>
            <a:ext cx="2961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http://pytorch.org/docs/master/nn.html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486" name="Shape 4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744" y="490538"/>
            <a:ext cx="2334335" cy="43936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4773715" y="4410102"/>
            <a:ext cx="268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https://arxiv.org/pdf/1702.05659.pdf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id="488" name="Shape 4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3254" y="1315982"/>
            <a:ext cx="5003551" cy="29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torch.optim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5978716" y="4854602"/>
            <a:ext cx="315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http://pytorch.org/docs/master/optim.html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636648" y="1829850"/>
            <a:ext cx="49743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ct val="141176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torch.optim.Adadelta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ct val="141176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torch.optim.Adagrad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ct val="141176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ct val="141176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torch.optim.Adamax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ct val="141176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torch.optim.ASGD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ct val="141176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torch.optim.RMSprop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ct val="141176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torch.optim.Rprop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ct val="141176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torch.optim.SGD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1058618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Three simple steps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6763990" y="4905777"/>
            <a:ext cx="143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grpSp>
        <p:nvGrpSpPr>
          <p:cNvPr id="502" name="Shape 502"/>
          <p:cNvGrpSpPr/>
          <p:nvPr/>
        </p:nvGrpSpPr>
        <p:grpSpPr>
          <a:xfrm>
            <a:off x="2765846" y="2467298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503" name="Shape 50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Shape 504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2773000" y="3542725"/>
            <a:ext cx="4542272" cy="561825"/>
            <a:chOff x="0" y="31"/>
            <a:chExt cx="12112726" cy="1498200"/>
          </a:xfrm>
        </p:grpSpPr>
        <p:pic>
          <p:nvPicPr>
            <p:cNvPr descr="OConiHf09-3d1otJoHaUncKi3XSNZkQPgVumx2XiTNfuVheUQ6MSRNoKzIXk879J6HutJbPBIFdziSubsjW7vjiSkbqaPN0ntv28n02E-m8c_7HbWHnAJD2rqssPlMh3a3nxxA3D_vM.png" id="506" name="Shape 50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Shape 507"/>
            <p:cNvSpPr txBox="1"/>
            <p:nvPr/>
          </p:nvSpPr>
          <p:spPr>
            <a:xfrm>
              <a:off x="1417126" y="31"/>
              <a:ext cx="10695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740438" y="1468386"/>
            <a:ext cx="4122724" cy="484700"/>
            <a:chOff x="0" y="0"/>
            <a:chExt cx="10993930" cy="1292533"/>
          </a:xfrm>
        </p:grpSpPr>
        <p:pic>
          <p:nvPicPr>
            <p:cNvPr descr="6VqhwWvXFhSt2CvTqHgSYEBekFdAvqQdVm9fUSw_5YppHeIrOB_3z1v0WcKRPyyRiE61zuf7KkaOhmkjcESVNLvd3PCPS53qN5WwmvVNhITUH-g3IZ4iuLdrmZQgYajSnza1vLFX2Lc.png" id="509" name="Shape 5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Shape 510"/>
            <p:cNvSpPr txBox="1"/>
            <p:nvPr/>
          </p:nvSpPr>
          <p:spPr>
            <a:xfrm>
              <a:off x="1471030" y="240903"/>
              <a:ext cx="95229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SzPct val="25000"/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  <a:r>
              <a:rPr lang="en"/>
              <a:t> 6-1</a:t>
            </a: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Try different optimizers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1" name="Shape 5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2" name="Shape 5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1281311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{AEC587C5-670D-4FDB-8053-FF9A01C97B5C}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74" name="Shape 17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75" name="Shape 17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176" name="Shape 1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7" name="Shape 1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Shape 178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-1714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i="1" lang="en" sz="2100"/>
              <a:t>N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HKUST PHD program,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b="1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</a:p>
        </p:txBody>
      </p:sp>
      <p:pic>
        <p:nvPicPr>
          <p:cNvPr descr="Image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Linear to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binary (pass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lang="en"/>
              <a:t>, 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</a:t>
            </a:r>
          </a:p>
        </p:txBody>
      </p:sp>
      <p:graphicFrame>
        <p:nvGraphicFramePr>
          <p:cNvPr id="192" name="Shape 192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{AEC587C5-670D-4FDB-8053-FF9A01C97B5C}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Shape 193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{AEC587C5-670D-4FDB-8053-FF9A01C97B5C}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94" name="Shape 19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Shape 19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196" name="Shape 1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97" name="Shape 1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Shape 198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{AEC587C5-670D-4FDB-8053-FF9A01C97B5C}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{AEC587C5-670D-4FDB-8053-FF9A01C97B5C}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07" name="Shape 207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Shape 208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09" name="Shape 2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0" name="Shape 2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Shape 211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Shape 21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15" name="Shape 2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6" name="Shape 2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Shape 21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219" name="Shape 21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220" name="Shape 22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221" name="Shape 221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</a:p>
        </p:txBody>
      </p:sp>
      <p:graphicFrame>
        <p:nvGraphicFramePr>
          <p:cNvPr id="227" name="Shape 227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{AEC587C5-670D-4FDB-8053-FF9A01C97B5C}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Shape 228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{AEC587C5-670D-4FDB-8053-FF9A01C97B5C}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29" name="Shape 229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Shape 23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31" name="Shape 2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2" name="Shape 2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Shape 23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grpSp>
        <p:nvGrpSpPr>
          <p:cNvPr id="235" name="Shape 23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Shape 23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37" name="Shape 2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8" name="Shape 2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Shape 23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40" name="Shape 24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241" name="Shape 241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242" name="Shape 24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243" name="Shape 2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44" name="Shape 2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</a:p>
        </p:txBody>
      </p:sp>
      <p:graphicFrame>
        <p:nvGraphicFramePr>
          <p:cNvPr id="251" name="Shape 251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{AEC587C5-670D-4FDB-8053-FF9A01C97B5C}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Shape 252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{AEC587C5-670D-4FDB-8053-FF9A01C97B5C}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53" name="Shape 253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54" name="Shape 25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55" name="Shape 2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6" name="Shape 2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Shape 25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grpSp>
        <p:nvGrpSpPr>
          <p:cNvPr id="259" name="Shape 259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60" name="Shape 26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</a:p>
          </p:txBody>
        </p:sp>
        <p:pic>
          <p:nvPicPr>
            <p:cNvPr descr="Image" id="261" name="Shape 2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2" name="Shape 2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Shape 26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  <p:sp>
          <p:nvSpPr>
            <p:cNvPr id="265" name="Shape 26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</a:p>
          </p:txBody>
        </p:sp>
        <p:cxnSp>
          <p:nvCxnSpPr>
            <p:cNvPr id="266" name="Shape 26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med" w="med" type="none"/>
              <a:tailEnd len="lg" w="lg" type="triangle"/>
            </a:ln>
          </p:spPr>
        </p:cxnSp>
      </p:grpSp>
      <p:sp>
        <p:nvSpPr>
          <p:cNvPr id="267" name="Shape 267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68" name="Shape 2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250" y="998032"/>
            <a:ext cx="1608500" cy="3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