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7" r:id="rId2"/>
    <p:sldId id="263" r:id="rId3"/>
    <p:sldId id="264" r:id="rId4"/>
    <p:sldId id="26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E08D0-8E99-4D79-9A75-8D119F9DB292}" type="datetimeFigureOut">
              <a:rPr lang="en-US" smtClean="0"/>
              <a:t>12/16/2019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4DD4B-E146-47ED-A762-0308BEEA3FDE}" type="slidenum">
              <a:rPr lang="en-US" smtClean="0"/>
              <a:t>‹#›</a:t>
            </a:fld>
            <a:endParaRPr lang="en-US"/>
          </a:p>
        </p:txBody>
      </p:sp>
    </p:spTree>
    <p:extLst>
      <p:ext uri="{BB962C8B-B14F-4D97-AF65-F5344CB8AC3E}">
        <p14:creationId xmlns:p14="http://schemas.microsoft.com/office/powerpoint/2010/main" val="418723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a71313200_8_3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g7a71313200_8_3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00">
                <a:solidFill>
                  <a:srgbClr val="000000"/>
                </a:solidFill>
                <a:latin typeface="Arial"/>
                <a:ea typeface="Arial"/>
                <a:cs typeface="Arial"/>
                <a:sym typeface="Arial"/>
              </a:rPr>
              <a:t>Urumie White Cement Co. registered in Urmia, under the name of “Asquarabad Industrial and Mineral Co.” in 1977. Urumie White Cement Co. isa cement producer based in western Iran, their products not only meet the needs of domestic suppliers, but also more than 50% of their products are exported abroad. Since the company's manufacturing processes are all handled and executed by experienced employees, so they have a productive production sector, and their products are characterized by high quality and customer satisfaction. The company implements a modern management strategy with the goal of producing high quality products. They also provide the most important building materials for the construction industry with the principle of protecting the environment and employees' health.</a:t>
            </a:r>
            <a:endParaRPr sz="1000">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rPr>
              <a:t>Since the manufacturing processes are irreversible, monitoring and controlling is vital factor, if it is not controlled at each stage the final cost could be enormously huge. Production planning and inventory control efforts are known as the driving engines of manufacturing systems. The manufacturers, competing to survive in these days’ competitive business environment, aim to satisfy customers’ needs. These days, because of the increasing costs of production and distribution, especially in the cement industry, and given the importance of this industry, investors seek to reduce the production costs as much as possible, to achieve a competitive advantage. Since cement industry are not thing like any other merchandise. The operation fee for this is a huge number, because it is a rock could only be used in construction. There is no recycle or reuse. </a:t>
            </a:r>
            <a:endParaRPr sz="1400">
              <a:solidFill>
                <a:srgbClr val="000000"/>
              </a:solidFill>
              <a:highlight>
                <a:srgbClr val="F5F5F5"/>
              </a:highlight>
              <a:latin typeface="Arial"/>
              <a:ea typeface="Arial"/>
              <a:cs typeface="Arial"/>
              <a:sym typeface="Arial"/>
            </a:endParaRPr>
          </a:p>
        </p:txBody>
      </p:sp>
      <p:sp>
        <p:nvSpPr>
          <p:cNvPr id="640" name="Google Shape;640;g7a71313200_8_35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1">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AD8F50DD-46A5-4B06-B115-43BECFCA6226}"/>
              </a:ext>
            </a:extLst>
          </p:cNvPr>
          <p:cNvGrpSpPr/>
          <p:nvPr/>
        </p:nvGrpSpPr>
        <p:grpSpPr>
          <a:xfrm>
            <a:off x="1625601" y="200910"/>
            <a:ext cx="10175595" cy="5608297"/>
            <a:chOff x="716461" y="167041"/>
            <a:chExt cx="9967975" cy="5340800"/>
          </a:xfrm>
        </p:grpSpPr>
        <p:grpSp>
          <p:nvGrpSpPr>
            <p:cNvPr id="41" name="Group 40">
              <a:extLst>
                <a:ext uri="{FF2B5EF4-FFF2-40B4-BE49-F238E27FC236}">
                  <a16:creationId xmlns:a16="http://schemas.microsoft.com/office/drawing/2014/main" id="{06158968-C3AD-4CCD-A736-1A788BDA83DE}"/>
                </a:ext>
              </a:extLst>
            </p:cNvPr>
            <p:cNvGrpSpPr/>
            <p:nvPr/>
          </p:nvGrpSpPr>
          <p:grpSpPr>
            <a:xfrm>
              <a:off x="860227" y="2474914"/>
              <a:ext cx="9732055" cy="615503"/>
              <a:chOff x="860228" y="2217829"/>
              <a:chExt cx="9732055" cy="615503"/>
            </a:xfrm>
          </p:grpSpPr>
          <p:sp>
            <p:nvSpPr>
              <p:cNvPr id="5" name="TextBox 4">
                <a:extLst>
                  <a:ext uri="{FF2B5EF4-FFF2-40B4-BE49-F238E27FC236}">
                    <a16:creationId xmlns:a16="http://schemas.microsoft.com/office/drawing/2014/main" id="{6440A4EC-92E1-417F-9628-7953555BE2AA}"/>
                  </a:ext>
                </a:extLst>
              </p:cNvPr>
              <p:cNvSpPr txBox="1"/>
              <p:nvPr/>
            </p:nvSpPr>
            <p:spPr>
              <a:xfrm>
                <a:off x="7356890" y="2217829"/>
                <a:ext cx="3235393" cy="615503"/>
              </a:xfrm>
              <a:prstGeom prst="rect">
                <a:avLst/>
              </a:prstGeom>
              <a:noFill/>
              <a:ln w="28575">
                <a:solidFill>
                  <a:schemeClr val="accent1">
                    <a:lumMod val="75000"/>
                  </a:schemeClr>
                </a:solidFill>
              </a:ln>
            </p:spPr>
            <p:txBody>
              <a:bodyPr wrap="square" rtlCol="0">
                <a:spAutoFit/>
              </a:bodyPr>
              <a:lstStyle>
                <a:defPPr>
                  <a:defRPr lang="en-US"/>
                </a:defPPr>
                <a:lvl1pPr>
                  <a:defRPr sz="2000"/>
                </a:lvl1pPr>
              </a:lstStyle>
              <a:p>
                <a:r>
                  <a:rPr lang="en-US" sz="1800" dirty="0"/>
                  <a:t>Volume, Frequency, Susceptibility to discounts.</a:t>
                </a:r>
              </a:p>
            </p:txBody>
          </p:sp>
          <p:sp>
            <p:nvSpPr>
              <p:cNvPr id="8" name="TextBox 7">
                <a:extLst>
                  <a:ext uri="{FF2B5EF4-FFF2-40B4-BE49-F238E27FC236}">
                    <a16:creationId xmlns:a16="http://schemas.microsoft.com/office/drawing/2014/main" id="{6F199D0F-0E97-481E-A68B-1C73A906EF95}"/>
                  </a:ext>
                </a:extLst>
              </p:cNvPr>
              <p:cNvSpPr txBox="1"/>
              <p:nvPr/>
            </p:nvSpPr>
            <p:spPr>
              <a:xfrm>
                <a:off x="860228" y="2217829"/>
                <a:ext cx="4390222" cy="615503"/>
              </a:xfrm>
              <a:prstGeom prst="rect">
                <a:avLst/>
              </a:prstGeom>
              <a:noFill/>
              <a:ln w="28575">
                <a:solidFill>
                  <a:schemeClr val="accent1">
                    <a:lumMod val="75000"/>
                  </a:schemeClr>
                </a:solidFill>
              </a:ln>
            </p:spPr>
            <p:txBody>
              <a:bodyPr wrap="square" rtlCol="0">
                <a:spAutoFit/>
              </a:bodyPr>
              <a:lstStyle>
                <a:defPPr>
                  <a:defRPr lang="en-US"/>
                </a:defPPr>
                <a:lvl1pPr>
                  <a:defRPr sz="2000"/>
                </a:lvl1pPr>
              </a:lstStyle>
              <a:p>
                <a:r>
                  <a:rPr lang="en-US" sz="1800" dirty="0"/>
                  <a:t>Design more cost-effective promotions targeted at appropriate segments. </a:t>
                </a:r>
              </a:p>
            </p:txBody>
          </p:sp>
        </p:grpSp>
        <p:sp>
          <p:nvSpPr>
            <p:cNvPr id="9" name="TextBox 8">
              <a:extLst>
                <a:ext uri="{FF2B5EF4-FFF2-40B4-BE49-F238E27FC236}">
                  <a16:creationId xmlns:a16="http://schemas.microsoft.com/office/drawing/2014/main" id="{7ABC60F7-2D1B-4887-87D4-C3DB1E80D078}"/>
                </a:ext>
              </a:extLst>
            </p:cNvPr>
            <p:cNvSpPr txBox="1"/>
            <p:nvPr/>
          </p:nvSpPr>
          <p:spPr>
            <a:xfrm>
              <a:off x="2920654" y="3840586"/>
              <a:ext cx="5951265" cy="923330"/>
            </a:xfrm>
            <a:prstGeom prst="rect">
              <a:avLst/>
            </a:prstGeom>
            <a:noFill/>
            <a:ln w="28575">
              <a:solidFill>
                <a:schemeClr val="accent1">
                  <a:lumMod val="75000"/>
                </a:schemeClr>
              </a:solidFill>
            </a:ln>
          </p:spPr>
          <p:txBody>
            <a:bodyPr wrap="square" rtlCol="0">
              <a:spAutoFit/>
            </a:bodyPr>
            <a:lstStyle>
              <a:defPPr>
                <a:defRPr lang="en-US"/>
              </a:defPPr>
              <a:lvl1pPr>
                <a:defRPr sz="2000"/>
              </a:lvl1pPr>
            </a:lstStyle>
            <a:p>
              <a:pPr algn="ctr"/>
              <a:r>
                <a:rPr lang="en-US" sz="1800" dirty="0"/>
                <a:t>Multiple promotions to be launched, each targeted at different market segments at different times of the year</a:t>
              </a:r>
            </a:p>
          </p:txBody>
        </p:sp>
        <p:sp>
          <p:nvSpPr>
            <p:cNvPr id="12" name="TextBox 11">
              <a:extLst>
                <a:ext uri="{FF2B5EF4-FFF2-40B4-BE49-F238E27FC236}">
                  <a16:creationId xmlns:a16="http://schemas.microsoft.com/office/drawing/2014/main" id="{AE646D4D-1F97-45AA-9BB4-3DAED21AFEE7}"/>
                </a:ext>
              </a:extLst>
            </p:cNvPr>
            <p:cNvSpPr txBox="1"/>
            <p:nvPr/>
          </p:nvSpPr>
          <p:spPr>
            <a:xfrm>
              <a:off x="716461" y="5156125"/>
              <a:ext cx="4390218" cy="351716"/>
            </a:xfrm>
            <a:prstGeom prst="rect">
              <a:avLst/>
            </a:prstGeom>
            <a:noFill/>
            <a:ln w="28575">
              <a:solidFill>
                <a:schemeClr val="accent1">
                  <a:lumMod val="75000"/>
                </a:schemeClr>
              </a:solidFill>
            </a:ln>
          </p:spPr>
          <p:txBody>
            <a:bodyPr wrap="square" rtlCol="0">
              <a:spAutoFit/>
            </a:bodyPr>
            <a:lstStyle>
              <a:defPPr>
                <a:defRPr lang="en-US"/>
              </a:defPPr>
              <a:lvl1pPr>
                <a:defRPr sz="2000"/>
              </a:lvl1pPr>
            </a:lstStyle>
            <a:p>
              <a:r>
                <a:rPr lang="en-US" sz="1800" dirty="0"/>
                <a:t>Enable IMRB to increase brand loyalty.</a:t>
              </a:r>
            </a:p>
          </p:txBody>
        </p:sp>
        <p:sp>
          <p:nvSpPr>
            <p:cNvPr id="13" name="TextBox 12">
              <a:extLst>
                <a:ext uri="{FF2B5EF4-FFF2-40B4-BE49-F238E27FC236}">
                  <a16:creationId xmlns:a16="http://schemas.microsoft.com/office/drawing/2014/main" id="{1733B37E-F18A-4822-952A-19B8CAF94099}"/>
                </a:ext>
              </a:extLst>
            </p:cNvPr>
            <p:cNvSpPr txBox="1"/>
            <p:nvPr/>
          </p:nvSpPr>
          <p:spPr>
            <a:xfrm>
              <a:off x="4013035" y="167041"/>
              <a:ext cx="4600379" cy="369332"/>
            </a:xfrm>
            <a:prstGeom prst="rect">
              <a:avLst/>
            </a:prstGeom>
            <a:noFill/>
            <a:ln w="38100">
              <a:solidFill>
                <a:srgbClr val="FF0000"/>
              </a:solidFill>
            </a:ln>
          </p:spPr>
          <p:txBody>
            <a:bodyPr wrap="square" rtlCol="0">
              <a:spAutoFit/>
            </a:bodyPr>
            <a:lstStyle>
              <a:defPPr>
                <a:defRPr lang="en-US"/>
              </a:defPPr>
              <a:lvl1pPr>
                <a:defRPr sz="2000"/>
              </a:lvl1pPr>
            </a:lstStyle>
            <a:p>
              <a:pPr algn="ctr"/>
              <a:r>
                <a:rPr lang="en-US" sz="1800" dirty="0"/>
                <a:t>Design Behavioral Model  Brand loyalty</a:t>
              </a:r>
            </a:p>
          </p:txBody>
        </p:sp>
        <p:sp>
          <p:nvSpPr>
            <p:cNvPr id="6" name="TextBox 5">
              <a:extLst>
                <a:ext uri="{FF2B5EF4-FFF2-40B4-BE49-F238E27FC236}">
                  <a16:creationId xmlns:a16="http://schemas.microsoft.com/office/drawing/2014/main" id="{29AC9EC8-B304-4282-A943-0EE62079D4B9}"/>
                </a:ext>
              </a:extLst>
            </p:cNvPr>
            <p:cNvSpPr txBox="1"/>
            <p:nvPr/>
          </p:nvSpPr>
          <p:spPr>
            <a:xfrm>
              <a:off x="7274185" y="5156125"/>
              <a:ext cx="3410251" cy="351716"/>
            </a:xfrm>
            <a:prstGeom prst="rect">
              <a:avLst/>
            </a:prstGeom>
            <a:noFill/>
            <a:ln w="28575">
              <a:solidFill>
                <a:schemeClr val="accent1">
                  <a:lumMod val="75000"/>
                </a:schemeClr>
              </a:solidFill>
            </a:ln>
          </p:spPr>
          <p:txBody>
            <a:bodyPr wrap="square" rtlCol="0">
              <a:spAutoFit/>
            </a:bodyPr>
            <a:lstStyle>
              <a:defPPr>
                <a:defRPr lang="en-US"/>
              </a:defPPr>
              <a:lvl1pPr>
                <a:defRPr sz="2000"/>
              </a:lvl1pPr>
            </a:lstStyle>
            <a:p>
              <a:r>
                <a:rPr lang="en-US" sz="1800" dirty="0"/>
                <a:t>Brand Loyalty  Points Sys-Card </a:t>
              </a:r>
            </a:p>
          </p:txBody>
        </p:sp>
        <p:grpSp>
          <p:nvGrpSpPr>
            <p:cNvPr id="42" name="Group 41">
              <a:extLst>
                <a:ext uri="{FF2B5EF4-FFF2-40B4-BE49-F238E27FC236}">
                  <a16:creationId xmlns:a16="http://schemas.microsoft.com/office/drawing/2014/main" id="{A85B6F7F-6647-4FBB-9354-27A5427354C8}"/>
                </a:ext>
              </a:extLst>
            </p:cNvPr>
            <p:cNvGrpSpPr/>
            <p:nvPr/>
          </p:nvGrpSpPr>
          <p:grpSpPr>
            <a:xfrm>
              <a:off x="824095" y="527394"/>
              <a:ext cx="9768186" cy="4629998"/>
              <a:chOff x="824095" y="527393"/>
              <a:chExt cx="9768186" cy="4629998"/>
            </a:xfrm>
          </p:grpSpPr>
          <p:cxnSp>
            <p:nvCxnSpPr>
              <p:cNvPr id="43" name="Straight Arrow Connector 42">
                <a:extLst>
                  <a:ext uri="{FF2B5EF4-FFF2-40B4-BE49-F238E27FC236}">
                    <a16:creationId xmlns:a16="http://schemas.microsoft.com/office/drawing/2014/main" id="{15738AC5-508C-4382-8A9A-F7AB5A089DF3}"/>
                  </a:ext>
                </a:extLst>
              </p:cNvPr>
              <p:cNvCxnSpPr/>
              <p:nvPr/>
            </p:nvCxnSpPr>
            <p:spPr>
              <a:xfrm>
                <a:off x="5901435" y="527393"/>
                <a:ext cx="0" cy="5772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30986C-69EC-412E-A3A7-AFB551674F67}"/>
                  </a:ext>
                </a:extLst>
              </p:cNvPr>
              <p:cNvSpPr txBox="1"/>
              <p:nvPr/>
            </p:nvSpPr>
            <p:spPr>
              <a:xfrm>
                <a:off x="8265308" y="1306145"/>
                <a:ext cx="2326973" cy="369332"/>
              </a:xfrm>
              <a:prstGeom prst="rect">
                <a:avLst/>
              </a:prstGeom>
              <a:noFill/>
              <a:ln w="28575">
                <a:solidFill>
                  <a:schemeClr val="accent1">
                    <a:lumMod val="75000"/>
                  </a:schemeClr>
                </a:solidFill>
              </a:ln>
            </p:spPr>
            <p:txBody>
              <a:bodyPr wrap="square" rtlCol="0">
                <a:spAutoFit/>
              </a:bodyPr>
              <a:lstStyle>
                <a:defPPr>
                  <a:defRPr lang="en-US"/>
                </a:defPPr>
                <a:lvl1pPr>
                  <a:defRPr sz="2000"/>
                </a:lvl1pPr>
              </a:lstStyle>
              <a:p>
                <a:pPr algn="ctr"/>
                <a:r>
                  <a:rPr lang="en-US" sz="1800" dirty="0"/>
                  <a:t>Purchase Pattern</a:t>
                </a:r>
              </a:p>
            </p:txBody>
          </p:sp>
          <p:sp>
            <p:nvSpPr>
              <p:cNvPr id="4" name="TextBox 3">
                <a:extLst>
                  <a:ext uri="{FF2B5EF4-FFF2-40B4-BE49-F238E27FC236}">
                    <a16:creationId xmlns:a16="http://schemas.microsoft.com/office/drawing/2014/main" id="{B8A15A58-6721-4631-BB1F-8D4DB6C1E13C}"/>
                  </a:ext>
                </a:extLst>
              </p:cNvPr>
              <p:cNvSpPr txBox="1"/>
              <p:nvPr/>
            </p:nvSpPr>
            <p:spPr>
              <a:xfrm>
                <a:off x="824095" y="1303330"/>
                <a:ext cx="2149568" cy="369332"/>
              </a:xfrm>
              <a:prstGeom prst="rect">
                <a:avLst/>
              </a:prstGeom>
              <a:noFill/>
              <a:ln w="28575">
                <a:solidFill>
                  <a:schemeClr val="accent1">
                    <a:lumMod val="75000"/>
                  </a:schemeClr>
                </a:solidFill>
              </a:ln>
            </p:spPr>
            <p:txBody>
              <a:bodyPr wrap="square" rtlCol="0">
                <a:spAutoFit/>
              </a:bodyPr>
              <a:lstStyle>
                <a:defPPr>
                  <a:defRPr lang="en-US"/>
                </a:defPPr>
                <a:lvl1pPr>
                  <a:defRPr sz="2000"/>
                </a:lvl1pPr>
              </a:lstStyle>
              <a:p>
                <a:r>
                  <a:rPr lang="en-US" sz="1800" dirty="0"/>
                  <a:t>Purchase process </a:t>
                </a:r>
              </a:p>
            </p:txBody>
          </p:sp>
          <p:cxnSp>
            <p:nvCxnSpPr>
              <p:cNvPr id="16" name="Straight Arrow Connector 15">
                <a:extLst>
                  <a:ext uri="{FF2B5EF4-FFF2-40B4-BE49-F238E27FC236}">
                    <a16:creationId xmlns:a16="http://schemas.microsoft.com/office/drawing/2014/main" id="{E45C6FC5-1CA6-4BE4-AFD5-0BBA43EDA73B}"/>
                  </a:ext>
                </a:extLst>
              </p:cNvPr>
              <p:cNvCxnSpPr>
                <a:cxnSpLocks/>
                <a:stCxn id="14" idx="3"/>
              </p:cNvCxnSpPr>
              <p:nvPr/>
            </p:nvCxnSpPr>
            <p:spPr>
              <a:xfrm flipV="1">
                <a:off x="7397254" y="1545957"/>
                <a:ext cx="881306" cy="1808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468D2F0-2969-4E9F-BD83-7C2065F0B959}"/>
                  </a:ext>
                </a:extLst>
              </p:cNvPr>
              <p:cNvGrpSpPr/>
              <p:nvPr/>
            </p:nvGrpSpPr>
            <p:grpSpPr>
              <a:xfrm>
                <a:off x="2973662" y="702928"/>
                <a:ext cx="4423592" cy="1722218"/>
                <a:chOff x="3026670" y="610164"/>
                <a:chExt cx="4423592" cy="1722218"/>
              </a:xfrm>
            </p:grpSpPr>
            <p:sp>
              <p:nvSpPr>
                <p:cNvPr id="14" name="Diamond 13">
                  <a:extLst>
                    <a:ext uri="{FF2B5EF4-FFF2-40B4-BE49-F238E27FC236}">
                      <a16:creationId xmlns:a16="http://schemas.microsoft.com/office/drawing/2014/main" id="{000AEDC0-9550-4D72-88F9-C07BD26719CC}"/>
                    </a:ext>
                  </a:extLst>
                </p:cNvPr>
                <p:cNvSpPr/>
                <p:nvPr/>
              </p:nvSpPr>
              <p:spPr>
                <a:xfrm>
                  <a:off x="4399553" y="610164"/>
                  <a:ext cx="3050709" cy="172221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dobe Gothic Std B" panose="020B0800000000000000" pitchFamily="34" charset="-128"/>
                      <a:ea typeface="Adobe Gothic Std B" panose="020B0800000000000000" pitchFamily="34" charset="-128"/>
                    </a:rPr>
                    <a:t> </a:t>
                  </a:r>
                </a:p>
                <a:p>
                  <a:pPr algn="ctr"/>
                  <a:r>
                    <a:rPr lang="en-US" sz="1600" b="1" dirty="0">
                      <a:latin typeface="Adobe Gothic Std B" panose="020B0800000000000000" pitchFamily="34" charset="-128"/>
                      <a:ea typeface="Adobe Gothic Std B" panose="020B0800000000000000" pitchFamily="34" charset="-128"/>
                    </a:rPr>
                    <a:t>Strategies   open to  the Management Brand Loyalty</a:t>
                  </a:r>
                </a:p>
              </p:txBody>
            </p:sp>
            <p:cxnSp>
              <p:nvCxnSpPr>
                <p:cNvPr id="17" name="Straight Arrow Connector 16">
                  <a:extLst>
                    <a:ext uri="{FF2B5EF4-FFF2-40B4-BE49-F238E27FC236}">
                      <a16:creationId xmlns:a16="http://schemas.microsoft.com/office/drawing/2014/main" id="{357D6EC9-7D95-44D7-968F-9EB1C789A260}"/>
                    </a:ext>
                  </a:extLst>
                </p:cNvPr>
                <p:cNvCxnSpPr>
                  <a:cxnSpLocks/>
                  <a:endCxn id="14" idx="1"/>
                </p:cNvCxnSpPr>
                <p:nvPr/>
              </p:nvCxnSpPr>
              <p:spPr>
                <a:xfrm>
                  <a:off x="3026670" y="1471273"/>
                  <a:ext cx="1372883"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7B6A1B6E-A709-49E6-B872-E9E91278202A}"/>
                  </a:ext>
                </a:extLst>
              </p:cNvPr>
              <p:cNvCxnSpPr>
                <a:cxnSpLocks/>
              </p:cNvCxnSpPr>
              <p:nvPr/>
            </p:nvCxnSpPr>
            <p:spPr>
              <a:xfrm>
                <a:off x="9916844" y="1703479"/>
                <a:ext cx="0" cy="72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9B428F9-95E7-45FE-9D70-C14DDB698AE5}"/>
                  </a:ext>
                </a:extLst>
              </p:cNvPr>
              <p:cNvCxnSpPr>
                <a:cxnSpLocks/>
              </p:cNvCxnSpPr>
              <p:nvPr/>
            </p:nvCxnSpPr>
            <p:spPr>
              <a:xfrm>
                <a:off x="1243296" y="1703479"/>
                <a:ext cx="0" cy="72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A2DE2A6-4EC2-4F80-AE8D-1E4BD94BB28D}"/>
                  </a:ext>
                </a:extLst>
              </p:cNvPr>
              <p:cNvCxnSpPr>
                <a:cxnSpLocks/>
              </p:cNvCxnSpPr>
              <p:nvPr/>
            </p:nvCxnSpPr>
            <p:spPr>
              <a:xfrm>
                <a:off x="5858647" y="2421375"/>
                <a:ext cx="0" cy="13819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C3084FC-FDF0-4B37-9D86-785CB26CCD71}"/>
                  </a:ext>
                </a:extLst>
              </p:cNvPr>
              <p:cNvCxnSpPr>
                <a:cxnSpLocks/>
              </p:cNvCxnSpPr>
              <p:nvPr/>
            </p:nvCxnSpPr>
            <p:spPr>
              <a:xfrm>
                <a:off x="1240888" y="3143042"/>
                <a:ext cx="0" cy="20143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8E7C1D9-E0DA-4EF4-9F62-B876F3A0574F}"/>
                  </a:ext>
                </a:extLst>
              </p:cNvPr>
              <p:cNvCxnSpPr>
                <a:cxnSpLocks/>
              </p:cNvCxnSpPr>
              <p:nvPr/>
            </p:nvCxnSpPr>
            <p:spPr>
              <a:xfrm>
                <a:off x="9905402" y="3143042"/>
                <a:ext cx="0" cy="20143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37589179"/>
      </p:ext>
    </p:extLst>
  </p:cSld>
  <p:clrMapOvr>
    <a:masterClrMapping/>
  </p:clrMapOvr>
  <mc:AlternateContent xmlns:mc="http://schemas.openxmlformats.org/markup-compatibility/2006">
    <mc:Choice xmlns:p14="http://schemas.microsoft.com/office/powerpoint/2010/main" Requires="p14">
      <p:transition spd="slow" p14:dur="2000" advTm="3853"/>
    </mc:Choice>
    <mc:Fallback>
      <p:transition spd="slow" advTm="38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7a71313200_8_358"/>
          <p:cNvSpPr txBox="1">
            <a:spLocks noGrp="1"/>
          </p:cNvSpPr>
          <p:nvPr>
            <p:ph type="title"/>
          </p:nvPr>
        </p:nvSpPr>
        <p:spPr>
          <a:xfrm>
            <a:off x="216139" y="370389"/>
            <a:ext cx="11332200" cy="1012500"/>
          </a:xfrm>
          <a:prstGeom prst="rect">
            <a:avLst/>
          </a:prstGeom>
          <a:noFill/>
          <a:ln>
            <a:noFill/>
          </a:ln>
        </p:spPr>
        <p:txBody>
          <a:bodyPr spcFirstLastPara="1" vert="horz" wrap="square" lIns="91425" tIns="45700" rIns="91425" bIns="45700" rtlCol="0" anchor="ctr" anchorCtr="0">
            <a:noAutofit/>
          </a:bodyPr>
          <a:lstStyle/>
          <a:p>
            <a:pPr algn="ctr">
              <a:spcBef>
                <a:spcPts val="0"/>
              </a:spcBef>
              <a:buSzPts val="1800"/>
            </a:pPr>
            <a:r>
              <a:rPr lang="en-US" b="1" dirty="0">
                <a:latin typeface="+mn-lt"/>
                <a:ea typeface="+mn-ea"/>
                <a:cs typeface="+mn-cs"/>
              </a:rPr>
              <a:t>Segmenting Consumers of Bath Soap</a:t>
            </a:r>
            <a:endParaRPr b="1" dirty="0">
              <a:latin typeface="+mn-lt"/>
              <a:ea typeface="+mn-ea"/>
              <a:cs typeface="+mn-cs"/>
            </a:endParaRPr>
          </a:p>
        </p:txBody>
      </p:sp>
      <p:sp>
        <p:nvSpPr>
          <p:cNvPr id="643" name="Google Shape;643;g7a71313200_8_358"/>
          <p:cNvSpPr txBox="1">
            <a:spLocks noGrp="1"/>
          </p:cNvSpPr>
          <p:nvPr>
            <p:ph type="body" idx="1"/>
          </p:nvPr>
        </p:nvSpPr>
        <p:spPr>
          <a:xfrm>
            <a:off x="1896532" y="1589336"/>
            <a:ext cx="10049565" cy="3885775"/>
          </a:xfrm>
          <a:prstGeom prst="rect">
            <a:avLst/>
          </a:prstGeom>
          <a:noFill/>
          <a:ln>
            <a:noFill/>
          </a:ln>
        </p:spPr>
        <p:txBody>
          <a:bodyPr spcFirstLastPara="1" wrap="square" lIns="91425" tIns="45700" rIns="91425" bIns="45700" anchor="ctr" anchorCtr="0">
            <a:noAutofit/>
          </a:bodyPr>
          <a:lstStyle/>
          <a:p>
            <a:pPr marL="457200" indent="-419100">
              <a:lnSpc>
                <a:spcPct val="150000"/>
              </a:lnSpc>
              <a:buSzPts val="3000"/>
              <a:buFont typeface="Arial" panose="020B0604020202020204" pitchFamily="34" charset="0"/>
              <a:buChar char="➢"/>
            </a:pPr>
            <a:r>
              <a:rPr lang="en-US" sz="2400" b="1" dirty="0"/>
              <a:t>Design Behavioral Model  Brand loyalty</a:t>
            </a:r>
          </a:p>
          <a:p>
            <a:pPr marL="457200" indent="-419100">
              <a:lnSpc>
                <a:spcPct val="150000"/>
              </a:lnSpc>
              <a:buSzPts val="3000"/>
              <a:buFont typeface="Arial" panose="020B0604020202020204" pitchFamily="34" charset="0"/>
              <a:buChar char="➢"/>
            </a:pPr>
            <a:r>
              <a:rPr lang="en-US" sz="2400" b="1" dirty="0"/>
              <a:t>Purchase Process &amp; Pattern</a:t>
            </a:r>
          </a:p>
          <a:p>
            <a:pPr marL="457200" lvl="0" indent="-419100">
              <a:lnSpc>
                <a:spcPct val="150000"/>
              </a:lnSpc>
              <a:spcBef>
                <a:spcPts val="0"/>
              </a:spcBef>
              <a:buSzPts val="3000"/>
              <a:buFont typeface="Arial" panose="020B0604020202020204" pitchFamily="34" charset="0"/>
              <a:buChar char="➢"/>
            </a:pPr>
            <a:r>
              <a:rPr lang="en-US" sz="2400" b="1" dirty="0"/>
              <a:t>Target at appropriate segments by Volume and Frequency. </a:t>
            </a:r>
          </a:p>
          <a:p>
            <a:pPr marL="457200" lvl="0" indent="-419100">
              <a:lnSpc>
                <a:spcPct val="150000"/>
              </a:lnSpc>
              <a:spcBef>
                <a:spcPts val="0"/>
              </a:spcBef>
              <a:buSzPts val="3000"/>
              <a:buFont typeface="Arial" panose="020B0604020202020204" pitchFamily="34" charset="0"/>
              <a:buChar char="➢"/>
            </a:pPr>
            <a:r>
              <a:rPr lang="en-US" sz="2400" b="1" dirty="0"/>
              <a:t>Different market segments by Demography and Class</a:t>
            </a:r>
            <a:endParaRPr sz="2400" b="1" dirty="0"/>
          </a:p>
          <a:p>
            <a:pPr marL="457200" lvl="0" indent="-419100">
              <a:lnSpc>
                <a:spcPct val="150000"/>
              </a:lnSpc>
              <a:spcBef>
                <a:spcPts val="0"/>
              </a:spcBef>
              <a:buSzPts val="3000"/>
              <a:buFont typeface="Arial" panose="020B0604020202020204" pitchFamily="34" charset="0"/>
              <a:buChar char="➢"/>
            </a:pPr>
            <a:r>
              <a:rPr lang="en-US" sz="2400" b="1" dirty="0"/>
              <a:t>Increase brand loyalty. </a:t>
            </a:r>
          </a:p>
          <a:p>
            <a:pPr marL="457200" lvl="0" indent="-419100">
              <a:lnSpc>
                <a:spcPct val="150000"/>
              </a:lnSpc>
              <a:spcBef>
                <a:spcPts val="0"/>
              </a:spcBef>
              <a:buSzPts val="3000"/>
              <a:buFont typeface="Arial" panose="020B0604020202020204" pitchFamily="34" charset="0"/>
              <a:buChar char="➢"/>
            </a:pPr>
            <a:r>
              <a:rPr lang="en-US" sz="2400" b="1" dirty="0"/>
              <a:t>Multiple promotions to be launched</a:t>
            </a:r>
            <a:endParaRPr sz="2400" b="1"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7519"/>
    </mc:Choice>
    <mc:Fallback>
      <p:transition spd="slow" advTm="175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42"/>
                                        </p:tgtEl>
                                        <p:attrNameLst>
                                          <p:attrName>style.visibility</p:attrName>
                                        </p:attrNameLst>
                                      </p:cBhvr>
                                      <p:to>
                                        <p:strVal val="visible"/>
                                      </p:to>
                                    </p:set>
                                    <p:animEffect transition="in" filter="wedge">
                                      <p:cBhvr>
                                        <p:cTn id="7" dur="2000"/>
                                        <p:tgtEl>
                                          <p:spTgt spid="6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43">
                                            <p:txEl>
                                              <p:pRg st="0" end="0"/>
                                            </p:txEl>
                                          </p:spTgt>
                                        </p:tgtEl>
                                        <p:attrNameLst>
                                          <p:attrName>style.visibility</p:attrName>
                                        </p:attrNameLst>
                                      </p:cBhvr>
                                      <p:to>
                                        <p:strVal val="visible"/>
                                      </p:to>
                                    </p:set>
                                    <p:anim calcmode="lin" valueType="num">
                                      <p:cBhvr additive="base">
                                        <p:cTn id="12" dur="500" fill="hold"/>
                                        <p:tgtEl>
                                          <p:spTgt spid="64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43">
                                            <p:txEl>
                                              <p:pRg st="1" end="1"/>
                                            </p:txEl>
                                          </p:spTgt>
                                        </p:tgtEl>
                                        <p:attrNameLst>
                                          <p:attrName>style.visibility</p:attrName>
                                        </p:attrNameLst>
                                      </p:cBhvr>
                                      <p:to>
                                        <p:strVal val="visible"/>
                                      </p:to>
                                    </p:set>
                                    <p:animEffect transition="in" filter="fade">
                                      <p:cBhvr>
                                        <p:cTn id="18" dur="1000"/>
                                        <p:tgtEl>
                                          <p:spTgt spid="643">
                                            <p:txEl>
                                              <p:pRg st="1" end="1"/>
                                            </p:txEl>
                                          </p:spTgt>
                                        </p:tgtEl>
                                      </p:cBhvr>
                                    </p:animEffect>
                                    <p:anim calcmode="lin" valueType="num">
                                      <p:cBhvr>
                                        <p:cTn id="19" dur="1000" fill="hold"/>
                                        <p:tgtEl>
                                          <p:spTgt spid="64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43">
                                            <p:txEl>
                                              <p:pRg st="2" end="2"/>
                                            </p:txEl>
                                          </p:spTgt>
                                        </p:tgtEl>
                                        <p:attrNameLst>
                                          <p:attrName>style.visibility</p:attrName>
                                        </p:attrNameLst>
                                      </p:cBhvr>
                                      <p:to>
                                        <p:strVal val="visible"/>
                                      </p:to>
                                    </p:set>
                                    <p:animEffect transition="in" filter="wipe(down)">
                                      <p:cBhvr>
                                        <p:cTn id="25" dur="580">
                                          <p:stCondLst>
                                            <p:cond delay="0"/>
                                          </p:stCondLst>
                                        </p:cTn>
                                        <p:tgtEl>
                                          <p:spTgt spid="643">
                                            <p:txEl>
                                              <p:pRg st="2" end="2"/>
                                            </p:txEl>
                                          </p:spTgt>
                                        </p:tgtEl>
                                      </p:cBhvr>
                                    </p:animEffect>
                                    <p:anim calcmode="lin" valueType="num">
                                      <p:cBhvr>
                                        <p:cTn id="26" dur="1822" tmFilter="0,0; 0.14,0.36; 0.43,0.73; 0.71,0.91; 1.0,1.0">
                                          <p:stCondLst>
                                            <p:cond delay="0"/>
                                          </p:stCondLst>
                                        </p:cTn>
                                        <p:tgtEl>
                                          <p:spTgt spid="64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4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4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4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4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643">
                                            <p:txEl>
                                              <p:pRg st="2" end="2"/>
                                            </p:txEl>
                                          </p:spTgt>
                                        </p:tgtEl>
                                      </p:cBhvr>
                                      <p:to x="100000" y="60000"/>
                                    </p:animScale>
                                    <p:animScale>
                                      <p:cBhvr>
                                        <p:cTn id="32" dur="166" decel="50000">
                                          <p:stCondLst>
                                            <p:cond delay="676"/>
                                          </p:stCondLst>
                                        </p:cTn>
                                        <p:tgtEl>
                                          <p:spTgt spid="643">
                                            <p:txEl>
                                              <p:pRg st="2" end="2"/>
                                            </p:txEl>
                                          </p:spTgt>
                                        </p:tgtEl>
                                      </p:cBhvr>
                                      <p:to x="100000" y="100000"/>
                                    </p:animScale>
                                    <p:animScale>
                                      <p:cBhvr>
                                        <p:cTn id="33" dur="26">
                                          <p:stCondLst>
                                            <p:cond delay="1312"/>
                                          </p:stCondLst>
                                        </p:cTn>
                                        <p:tgtEl>
                                          <p:spTgt spid="643">
                                            <p:txEl>
                                              <p:pRg st="2" end="2"/>
                                            </p:txEl>
                                          </p:spTgt>
                                        </p:tgtEl>
                                      </p:cBhvr>
                                      <p:to x="100000" y="80000"/>
                                    </p:animScale>
                                    <p:animScale>
                                      <p:cBhvr>
                                        <p:cTn id="34" dur="166" decel="50000">
                                          <p:stCondLst>
                                            <p:cond delay="1338"/>
                                          </p:stCondLst>
                                        </p:cTn>
                                        <p:tgtEl>
                                          <p:spTgt spid="643">
                                            <p:txEl>
                                              <p:pRg st="2" end="2"/>
                                            </p:txEl>
                                          </p:spTgt>
                                        </p:tgtEl>
                                      </p:cBhvr>
                                      <p:to x="100000" y="100000"/>
                                    </p:animScale>
                                    <p:animScale>
                                      <p:cBhvr>
                                        <p:cTn id="35" dur="26">
                                          <p:stCondLst>
                                            <p:cond delay="1642"/>
                                          </p:stCondLst>
                                        </p:cTn>
                                        <p:tgtEl>
                                          <p:spTgt spid="643">
                                            <p:txEl>
                                              <p:pRg st="2" end="2"/>
                                            </p:txEl>
                                          </p:spTgt>
                                        </p:tgtEl>
                                      </p:cBhvr>
                                      <p:to x="100000" y="90000"/>
                                    </p:animScale>
                                    <p:animScale>
                                      <p:cBhvr>
                                        <p:cTn id="36" dur="166" decel="50000">
                                          <p:stCondLst>
                                            <p:cond delay="1668"/>
                                          </p:stCondLst>
                                        </p:cTn>
                                        <p:tgtEl>
                                          <p:spTgt spid="643">
                                            <p:txEl>
                                              <p:pRg st="2" end="2"/>
                                            </p:txEl>
                                          </p:spTgt>
                                        </p:tgtEl>
                                      </p:cBhvr>
                                      <p:to x="100000" y="100000"/>
                                    </p:animScale>
                                    <p:animScale>
                                      <p:cBhvr>
                                        <p:cTn id="37" dur="26">
                                          <p:stCondLst>
                                            <p:cond delay="1808"/>
                                          </p:stCondLst>
                                        </p:cTn>
                                        <p:tgtEl>
                                          <p:spTgt spid="643">
                                            <p:txEl>
                                              <p:pRg st="2" end="2"/>
                                            </p:txEl>
                                          </p:spTgt>
                                        </p:tgtEl>
                                      </p:cBhvr>
                                      <p:to x="100000" y="95000"/>
                                    </p:animScale>
                                    <p:animScale>
                                      <p:cBhvr>
                                        <p:cTn id="38" dur="166" decel="50000">
                                          <p:stCondLst>
                                            <p:cond delay="1834"/>
                                          </p:stCondLst>
                                        </p:cTn>
                                        <p:tgtEl>
                                          <p:spTgt spid="64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643">
                                            <p:txEl>
                                              <p:pRg st="3" end="3"/>
                                            </p:txEl>
                                          </p:spTgt>
                                        </p:tgtEl>
                                        <p:attrNameLst>
                                          <p:attrName>style.visibility</p:attrName>
                                        </p:attrNameLst>
                                      </p:cBhvr>
                                      <p:to>
                                        <p:strVal val="visible"/>
                                      </p:to>
                                    </p:set>
                                    <p:animEffect transition="in" filter="barn(inVertical)">
                                      <p:cBhvr>
                                        <p:cTn id="43" dur="500"/>
                                        <p:tgtEl>
                                          <p:spTgt spid="64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43">
                                            <p:txEl>
                                              <p:pRg st="4" end="4"/>
                                            </p:txEl>
                                          </p:spTgt>
                                        </p:tgtEl>
                                        <p:attrNameLst>
                                          <p:attrName>style.visibility</p:attrName>
                                        </p:attrNameLst>
                                      </p:cBhvr>
                                      <p:to>
                                        <p:strVal val="visible"/>
                                      </p:to>
                                    </p:set>
                                    <p:animEffect transition="in" filter="wipe(down)">
                                      <p:cBhvr>
                                        <p:cTn id="48" dur="500"/>
                                        <p:tgtEl>
                                          <p:spTgt spid="643">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5" presetClass="entr" presetSubtype="0" fill="hold" nodeType="clickEffect">
                                  <p:stCondLst>
                                    <p:cond delay="0"/>
                                  </p:stCondLst>
                                  <p:childTnLst>
                                    <p:set>
                                      <p:cBhvr>
                                        <p:cTn id="52" dur="1" fill="hold">
                                          <p:stCondLst>
                                            <p:cond delay="0"/>
                                          </p:stCondLst>
                                        </p:cTn>
                                        <p:tgtEl>
                                          <p:spTgt spid="643">
                                            <p:txEl>
                                              <p:pRg st="5" end="5"/>
                                            </p:txEl>
                                          </p:spTgt>
                                        </p:tgtEl>
                                        <p:attrNameLst>
                                          <p:attrName>style.visibility</p:attrName>
                                        </p:attrNameLst>
                                      </p:cBhvr>
                                      <p:to>
                                        <p:strVal val="visible"/>
                                      </p:to>
                                    </p:set>
                                    <p:animEffect transition="in" filter="fade">
                                      <p:cBhvr>
                                        <p:cTn id="53" dur="2000"/>
                                        <p:tgtEl>
                                          <p:spTgt spid="643">
                                            <p:txEl>
                                              <p:pRg st="5" end="5"/>
                                            </p:txEl>
                                          </p:spTgt>
                                        </p:tgtEl>
                                      </p:cBhvr>
                                    </p:animEffect>
                                    <p:anim calcmode="lin" valueType="num">
                                      <p:cBhvr>
                                        <p:cTn id="54" dur="2000" fill="hold"/>
                                        <p:tgtEl>
                                          <p:spTgt spid="643">
                                            <p:txEl>
                                              <p:pRg st="5" end="5"/>
                                            </p:txEl>
                                          </p:spTgt>
                                        </p:tgtEl>
                                        <p:attrNameLst>
                                          <p:attrName>ppt_w</p:attrName>
                                        </p:attrNameLst>
                                      </p:cBhvr>
                                      <p:tavLst>
                                        <p:tav tm="0" fmla="#ppt_w*sin(2.5*pi*$)">
                                          <p:val>
                                            <p:fltVal val="0"/>
                                          </p:val>
                                        </p:tav>
                                        <p:tav tm="100000">
                                          <p:val>
                                            <p:fltVal val="1"/>
                                          </p:val>
                                        </p:tav>
                                      </p:tavLst>
                                    </p:anim>
                                    <p:anim calcmode="lin" valueType="num">
                                      <p:cBhvr>
                                        <p:cTn id="55" dur="2000" fill="hold"/>
                                        <p:tgtEl>
                                          <p:spTgt spid="64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E0A7-3DE8-4C85-8004-2B829E2C3593}"/>
              </a:ext>
            </a:extLst>
          </p:cNvPr>
          <p:cNvSpPr>
            <a:spLocks noGrp="1"/>
          </p:cNvSpPr>
          <p:nvPr>
            <p:ph type="title"/>
          </p:nvPr>
        </p:nvSpPr>
        <p:spPr>
          <a:xfrm>
            <a:off x="1825281" y="308022"/>
            <a:ext cx="8911687" cy="820868"/>
          </a:xfrm>
        </p:spPr>
        <p:txBody>
          <a:bodyPr/>
          <a:lstStyle/>
          <a:p>
            <a:pPr algn="ctr"/>
            <a:r>
              <a:rPr lang="en-US" b="1" dirty="0"/>
              <a:t>Main Results</a:t>
            </a:r>
            <a:endParaRPr lang="en-US" dirty="0"/>
          </a:p>
        </p:txBody>
      </p:sp>
      <p:sp>
        <p:nvSpPr>
          <p:cNvPr id="3" name="Content Placeholder 2">
            <a:extLst>
              <a:ext uri="{FF2B5EF4-FFF2-40B4-BE49-F238E27FC236}">
                <a16:creationId xmlns:a16="http://schemas.microsoft.com/office/drawing/2014/main" id="{464EA3D8-712C-4B44-A504-DF21358B9D4B}"/>
              </a:ext>
            </a:extLst>
          </p:cNvPr>
          <p:cNvSpPr>
            <a:spLocks noGrp="1"/>
          </p:cNvSpPr>
          <p:nvPr>
            <p:ph idx="1"/>
          </p:nvPr>
        </p:nvSpPr>
        <p:spPr>
          <a:xfrm>
            <a:off x="838200" y="1241778"/>
            <a:ext cx="10515600" cy="5508978"/>
          </a:xfrm>
        </p:spPr>
        <p:txBody>
          <a:bodyPr>
            <a:normAutofit fontScale="92500" lnSpcReduction="20000"/>
          </a:bodyPr>
          <a:lstStyle/>
          <a:p>
            <a:pPr marL="0" indent="0">
              <a:buNone/>
            </a:pPr>
            <a:r>
              <a:rPr lang="en-US" sz="3500" b="1" dirty="0">
                <a:latin typeface="+mj-lt"/>
                <a:ea typeface="+mj-ea"/>
                <a:cs typeface="+mj-cs"/>
              </a:rPr>
              <a:t>Afterward we get the following results: </a:t>
            </a:r>
          </a:p>
          <a:p>
            <a:pPr>
              <a:buFont typeface="Wingdings" panose="05000000000000000000" pitchFamily="2" charset="2"/>
              <a:buChar char="q"/>
            </a:pPr>
            <a:r>
              <a:rPr lang="en-US" dirty="0"/>
              <a:t>* Group 1 (n=73) is characterized by low volume, low loyalty, and sensitivity to promotions and price (responsive to cat. 1, unresponsive to 2 and 3), and unmoved by selling proposition. Demographically, it is affluent, of high socio-economic status, and has relatively small family size.</a:t>
            </a:r>
          </a:p>
          <a:p>
            <a:pPr>
              <a:buFont typeface="Wingdings" panose="05000000000000000000" pitchFamily="2" charset="2"/>
              <a:buChar char="q"/>
            </a:pPr>
            <a:endParaRPr lang="en-US" dirty="0"/>
          </a:p>
          <a:p>
            <a:pPr>
              <a:buFont typeface="Wingdings" panose="05000000000000000000" pitchFamily="2" charset="2"/>
              <a:buChar char="q"/>
            </a:pPr>
            <a:r>
              <a:rPr lang="en-US" dirty="0"/>
              <a:t>* Group 2 (n=173) is distinguished mostly by the purchase behavior variables - it has low brand loyalty together with high value, volume and frequency. The brand switching seems to be intrinsic - this group is not particularly responsive to promotions, pricing or selling propositions. Demographically it is relatively affluent and educated.</a:t>
            </a:r>
          </a:p>
          <a:p>
            <a:pPr>
              <a:buFont typeface="Wingdings" panose="05000000000000000000" pitchFamily="2" charset="2"/>
              <a:buChar char="q"/>
            </a:pPr>
            <a:endParaRPr lang="en-US" dirty="0"/>
          </a:p>
          <a:p>
            <a:pPr>
              <a:buFont typeface="Wingdings" panose="05000000000000000000" pitchFamily="2" charset="2"/>
              <a:buChar char="q"/>
            </a:pPr>
            <a:r>
              <a:rPr lang="en-US" dirty="0"/>
              <a:t>* Group 3 (n=260) is a "gray" cluster, it is not characterized by very extreme/distinctive values across all variables, but is responsive to price category 2 and selling proposition 5. Demographically it is relatively affluent and educated.</a:t>
            </a:r>
          </a:p>
          <a:p>
            <a:pPr>
              <a:buFont typeface="Wingdings" panose="05000000000000000000" pitchFamily="2" charset="2"/>
              <a:buChar char="q"/>
            </a:pPr>
            <a:endParaRPr lang="en-US" dirty="0"/>
          </a:p>
          <a:p>
            <a:pPr>
              <a:buFont typeface="Wingdings" panose="05000000000000000000" pitchFamily="2" charset="2"/>
              <a:buChar char="q"/>
            </a:pPr>
            <a:r>
              <a:rPr lang="en-US" dirty="0"/>
              <a:t>* Group 4 (n=94) stands out in both groups of variables - it has high loyalty, low value and price per purchase, and very differential response to price (unresponsive to categories 1, 2 and 4, highly responsive to category 3), and selling proposition (unresponsive to #5, highly responsive to #14).</a:t>
            </a:r>
          </a:p>
        </p:txBody>
      </p:sp>
    </p:spTree>
    <p:custDataLst>
      <p:tags r:id="rId1"/>
    </p:custDataLst>
    <p:extLst>
      <p:ext uri="{BB962C8B-B14F-4D97-AF65-F5344CB8AC3E}">
        <p14:creationId xmlns:p14="http://schemas.microsoft.com/office/powerpoint/2010/main" val="1324337061"/>
      </p:ext>
    </p:extLst>
  </p:cSld>
  <p:clrMapOvr>
    <a:masterClrMapping/>
  </p:clrMapOvr>
  <mc:AlternateContent xmlns:mc="http://schemas.openxmlformats.org/markup-compatibility/2006">
    <mc:Choice xmlns:p14="http://schemas.microsoft.com/office/powerpoint/2010/main" Requires="p14">
      <p:transition spd="slow" p14:dur="2000" advTm="3518"/>
    </mc:Choice>
    <mc:Fallback>
      <p:transition spd="slow" advTm="35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5766-991C-4C14-997E-9E6FA02372DE}"/>
              </a:ext>
            </a:extLst>
          </p:cNvPr>
          <p:cNvSpPr>
            <a:spLocks noGrp="1"/>
          </p:cNvSpPr>
          <p:nvPr>
            <p:ph type="title"/>
          </p:nvPr>
        </p:nvSpPr>
        <p:spPr>
          <a:xfrm>
            <a:off x="1640156" y="353177"/>
            <a:ext cx="8911687" cy="1280890"/>
          </a:xfrm>
        </p:spPr>
        <p:txBody>
          <a:bodyPr>
            <a:normAutofit/>
          </a:bodyPr>
          <a:lstStyle/>
          <a:p>
            <a:pPr algn="ctr"/>
            <a:r>
              <a:rPr lang="en-US" sz="4800" b="1" dirty="0"/>
              <a:t>Conclusion</a:t>
            </a:r>
          </a:p>
        </p:txBody>
      </p:sp>
      <p:sp>
        <p:nvSpPr>
          <p:cNvPr id="3" name="Content Placeholder 2">
            <a:extLst>
              <a:ext uri="{FF2B5EF4-FFF2-40B4-BE49-F238E27FC236}">
                <a16:creationId xmlns:a16="http://schemas.microsoft.com/office/drawing/2014/main" id="{FAC083F6-9129-4987-9AB7-424F0BB9E2C7}"/>
              </a:ext>
            </a:extLst>
          </p:cNvPr>
          <p:cNvSpPr>
            <a:spLocks noGrp="1"/>
          </p:cNvSpPr>
          <p:nvPr>
            <p:ph idx="1"/>
          </p:nvPr>
        </p:nvSpPr>
        <p:spPr>
          <a:xfrm>
            <a:off x="838200" y="1444978"/>
            <a:ext cx="10515600" cy="4731985"/>
          </a:xfrm>
        </p:spPr>
        <p:txBody>
          <a:bodyPr>
            <a:noAutofit/>
          </a:bodyPr>
          <a:lstStyle/>
          <a:p>
            <a:pPr>
              <a:buFont typeface="Wingdings" panose="05000000000000000000" pitchFamily="2" charset="2"/>
              <a:buChar char="q"/>
            </a:pPr>
            <a:r>
              <a:rPr lang="en-US" sz="2400" dirty="0"/>
              <a:t>The best segmentation for CRISA market are four segments each one depends on some categories associated to subgroup of customers</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The model that has been built on our available data can predict the purchase behavior of new customers using their demographic information , this can help the advertising department in promotion plans</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This will save time, cost and effort</a:t>
            </a:r>
          </a:p>
        </p:txBody>
      </p:sp>
      <p:sp>
        <p:nvSpPr>
          <p:cNvPr id="4" name="Title 1">
            <a:extLst>
              <a:ext uri="{FF2B5EF4-FFF2-40B4-BE49-F238E27FC236}">
                <a16:creationId xmlns:a16="http://schemas.microsoft.com/office/drawing/2014/main" id="{5BF7D3EF-7000-4FC6-BF03-746BC8244B97}"/>
              </a:ext>
            </a:extLst>
          </p:cNvPr>
          <p:cNvSpPr txBox="1">
            <a:spLocks/>
          </p:cNvSpPr>
          <p:nvPr/>
        </p:nvSpPr>
        <p:spPr>
          <a:xfrm>
            <a:off x="7055556" y="5413022"/>
            <a:ext cx="4438909"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b="1" dirty="0"/>
              <a:t>Thanks</a:t>
            </a:r>
          </a:p>
        </p:txBody>
      </p:sp>
    </p:spTree>
    <p:custDataLst>
      <p:tags r:id="rId1"/>
    </p:custDataLst>
    <p:extLst>
      <p:ext uri="{BB962C8B-B14F-4D97-AF65-F5344CB8AC3E}">
        <p14:creationId xmlns:p14="http://schemas.microsoft.com/office/powerpoint/2010/main" val="1853669532"/>
      </p:ext>
    </p:extLst>
  </p:cSld>
  <p:clrMapOvr>
    <a:masterClrMapping/>
  </p:clrMapOvr>
  <mc:AlternateContent xmlns:mc="http://schemas.openxmlformats.org/markup-compatibility/2006">
    <mc:Choice xmlns:p14="http://schemas.microsoft.com/office/powerpoint/2010/main" Requires="p14">
      <p:transition spd="slow" p14:dur="2000" advTm="11436"/>
    </mc:Choice>
    <mc:Fallback>
      <p:transition spd="slow" advTm="114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grpId="0" nodeType="clickEffect">
                                  <p:stCondLst>
                                    <p:cond delay="0"/>
                                  </p:stCondLst>
                                  <p:childTnLst>
                                    <p:animClr clrSpc="rgb" dir="cw">
                                      <p:cBhvr override="childStyle">
                                        <p:cTn id="28" dur="500" fill="hold"/>
                                        <p:tgtEl>
                                          <p:spTgt spid="4"/>
                                        </p:tgtEl>
                                        <p:attrNameLst>
                                          <p:attrName>style.color</p:attrName>
                                        </p:attrNameLst>
                                      </p:cBhvr>
                                      <p:to>
                                        <a:schemeClr val="accent2"/>
                                      </p:to>
                                    </p:animClr>
                                    <p:animClr clrSpc="rgb" dir="cw">
                                      <p:cBhvr>
                                        <p:cTn id="29" dur="500" fill="hold"/>
                                        <p:tgtEl>
                                          <p:spTgt spid="4"/>
                                        </p:tgtEl>
                                        <p:attrNameLst>
                                          <p:attrName>fillcolor</p:attrName>
                                        </p:attrNameLst>
                                      </p:cBhvr>
                                      <p:to>
                                        <a:schemeClr val="accent2"/>
                                      </p:to>
                                    </p:animClr>
                                    <p:set>
                                      <p:cBhvr>
                                        <p:cTn id="30" dur="500" fill="hold"/>
                                        <p:tgtEl>
                                          <p:spTgt spid="4"/>
                                        </p:tgtEl>
                                        <p:attrNameLst>
                                          <p:attrName>fill.type</p:attrName>
                                        </p:attrNameLst>
                                      </p:cBhvr>
                                      <p:to>
                                        <p:strVal val="solid"/>
                                      </p:to>
                                    </p:set>
                                    <p:set>
                                      <p:cBhvr>
                                        <p:cTn id="31"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2.9|2|1.4|3.2|1.9|1.2"/>
</p:tagLst>
</file>

<file path=ppt/tags/tag2.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TotalTime>
  <Words>695</Words>
  <Application>Microsoft Office PowerPoint</Application>
  <PresentationFormat>Widescreen</PresentationFormat>
  <Paragraphs>36</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Adobe Gothic Std B</vt:lpstr>
      <vt:lpstr>Arial</vt:lpstr>
      <vt:lpstr>Calibri</vt:lpstr>
      <vt:lpstr>Century Gothic</vt:lpstr>
      <vt:lpstr>Times New Roman</vt:lpstr>
      <vt:lpstr>Wingdings</vt:lpstr>
      <vt:lpstr>Wingdings 3</vt:lpstr>
      <vt:lpstr>Wisp</vt:lpstr>
      <vt:lpstr>PowerPoint Presentation</vt:lpstr>
      <vt:lpstr>Segmenting Consumers of Bath Soap</vt:lpstr>
      <vt:lpstr>Main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Akintoye, Timothy Olugbenga</dc:creator>
  <cp:lastModifiedBy>Akintoye, Timothy Olugbenga</cp:lastModifiedBy>
  <cp:revision>2</cp:revision>
  <dcterms:created xsi:type="dcterms:W3CDTF">2019-12-16T18:31:46Z</dcterms:created>
  <dcterms:modified xsi:type="dcterms:W3CDTF">2019-12-16T18:49:22Z</dcterms:modified>
</cp:coreProperties>
</file>