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81813" cy="95885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913" cy="47942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97313" y="0"/>
            <a:ext cx="2982912" cy="479425"/>
          </a:xfrm>
          <a:prstGeom prst="rect">
            <a:avLst/>
          </a:prstGeom>
        </p:spPr>
        <p:txBody>
          <a:bodyPr vert="horz" lIns="91440" tIns="45720" rIns="91440" bIns="45720" rtlCol="0"/>
          <a:lstStyle>
            <a:lvl1pPr algn="r">
              <a:defRPr sz="1200"/>
            </a:lvl1pPr>
          </a:lstStyle>
          <a:p>
            <a:fld id="{27713B69-C469-4154-B3A6-1F220F904657}" type="datetimeFigureOut">
              <a:rPr lang="de-DE" smtClean="0"/>
              <a:t>30.12.2012</a:t>
            </a:fld>
            <a:endParaRPr lang="de-DE"/>
          </a:p>
        </p:txBody>
      </p:sp>
      <p:sp>
        <p:nvSpPr>
          <p:cNvPr id="4" name="Folienbildplatzhalter 3"/>
          <p:cNvSpPr>
            <a:spLocks noGrp="1" noRot="1" noChangeAspect="1"/>
          </p:cNvSpPr>
          <p:nvPr>
            <p:ph type="sldImg" idx="2"/>
          </p:nvPr>
        </p:nvSpPr>
        <p:spPr>
          <a:xfrm>
            <a:off x="1044575" y="719138"/>
            <a:ext cx="4794250" cy="3595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8975" y="4554538"/>
            <a:ext cx="5505450" cy="431482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107488"/>
            <a:ext cx="2982913" cy="47942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97313" y="9107488"/>
            <a:ext cx="2982912" cy="479425"/>
          </a:xfrm>
          <a:prstGeom prst="rect">
            <a:avLst/>
          </a:prstGeom>
        </p:spPr>
        <p:txBody>
          <a:bodyPr vert="horz" lIns="91440" tIns="45720" rIns="91440" bIns="45720" rtlCol="0" anchor="b"/>
          <a:lstStyle>
            <a:lvl1pPr algn="r">
              <a:defRPr sz="1200"/>
            </a:lvl1pPr>
          </a:lstStyle>
          <a:p>
            <a:fld id="{68B5B439-1814-4A9B-855D-21892E1EAF4D}" type="slidenum">
              <a:rPr lang="de-DE" smtClean="0"/>
              <a:t>‹Nr.›</a:t>
            </a:fld>
            <a:endParaRPr lang="de-DE"/>
          </a:p>
        </p:txBody>
      </p:sp>
    </p:spTree>
    <p:extLst>
      <p:ext uri="{BB962C8B-B14F-4D97-AF65-F5344CB8AC3E}">
        <p14:creationId xmlns:p14="http://schemas.microsoft.com/office/powerpoint/2010/main" val="177925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lvl1pPr>
          </a:lstStyle>
          <a:p>
            <a:r>
              <a:rPr lang="de-DE" smtClean="0"/>
              <a:t>Castelfranchi </a:t>
            </a:r>
            <a:endParaRPr lang="de-DE" dirty="0"/>
          </a:p>
        </p:txBody>
      </p:sp>
      <p:sp>
        <p:nvSpPr>
          <p:cNvPr id="5" name="Fußzeilenplatzhalter 4"/>
          <p:cNvSpPr>
            <a:spLocks noGrp="1"/>
          </p:cNvSpPr>
          <p:nvPr>
            <p:ph type="ftr" sz="quarter" idx="11"/>
          </p:nvPr>
        </p:nvSpPr>
        <p:spPr/>
        <p:txBody>
          <a:bodyPr/>
          <a:lstStyle/>
          <a:p>
            <a:r>
              <a:rPr lang="de-DE" dirty="0" err="1" smtClean="0"/>
              <a:t>Savona</a:t>
            </a:r>
            <a:r>
              <a:rPr lang="de-DE" dirty="0" smtClean="0"/>
              <a:t> 2011</a:t>
            </a:r>
            <a:endParaRPr lang="de-DE" dirty="0"/>
          </a:p>
        </p:txBody>
      </p:sp>
      <p:sp>
        <p:nvSpPr>
          <p:cNvPr id="6" name="Foliennummernplatzhalter 5"/>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264316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Castelfranchi </a:t>
            </a:r>
            <a:endParaRPr lang="de-DE"/>
          </a:p>
        </p:txBody>
      </p:sp>
      <p:sp>
        <p:nvSpPr>
          <p:cNvPr id="5" name="Fußzeilenplatzhalter 4"/>
          <p:cNvSpPr>
            <a:spLocks noGrp="1"/>
          </p:cNvSpPr>
          <p:nvPr>
            <p:ph type="ftr" sz="quarter" idx="11"/>
          </p:nvPr>
        </p:nvSpPr>
        <p:spPr/>
        <p:txBody>
          <a:bodyPr/>
          <a:lstStyle/>
          <a:p>
            <a:r>
              <a:rPr lang="de-DE" smtClean="0"/>
              <a:t>Savona 2011</a:t>
            </a:r>
            <a:endParaRPr lang="de-DE"/>
          </a:p>
        </p:txBody>
      </p:sp>
      <p:sp>
        <p:nvSpPr>
          <p:cNvPr id="6" name="Foliennummernplatzhalter 5"/>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377749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Castelfranchi </a:t>
            </a:r>
            <a:endParaRPr lang="de-DE"/>
          </a:p>
        </p:txBody>
      </p:sp>
      <p:sp>
        <p:nvSpPr>
          <p:cNvPr id="5" name="Fußzeilenplatzhalter 4"/>
          <p:cNvSpPr>
            <a:spLocks noGrp="1"/>
          </p:cNvSpPr>
          <p:nvPr>
            <p:ph type="ftr" sz="quarter" idx="11"/>
          </p:nvPr>
        </p:nvSpPr>
        <p:spPr/>
        <p:txBody>
          <a:bodyPr/>
          <a:lstStyle/>
          <a:p>
            <a:r>
              <a:rPr lang="de-DE" smtClean="0"/>
              <a:t>Savona 2011</a:t>
            </a:r>
            <a:endParaRPr lang="de-DE"/>
          </a:p>
        </p:txBody>
      </p:sp>
      <p:sp>
        <p:nvSpPr>
          <p:cNvPr id="6" name="Foliennummernplatzhalter 5"/>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80235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Castelfranchi </a:t>
            </a:r>
            <a:endParaRPr lang="de-DE"/>
          </a:p>
        </p:txBody>
      </p:sp>
      <p:sp>
        <p:nvSpPr>
          <p:cNvPr id="5" name="Fußzeilenplatzhalter 4"/>
          <p:cNvSpPr>
            <a:spLocks noGrp="1"/>
          </p:cNvSpPr>
          <p:nvPr>
            <p:ph type="ftr" sz="quarter" idx="11"/>
          </p:nvPr>
        </p:nvSpPr>
        <p:spPr/>
        <p:txBody>
          <a:bodyPr/>
          <a:lstStyle/>
          <a:p>
            <a:r>
              <a:rPr lang="de-DE" smtClean="0"/>
              <a:t>Savona 2011</a:t>
            </a:r>
            <a:endParaRPr lang="de-DE"/>
          </a:p>
        </p:txBody>
      </p:sp>
      <p:sp>
        <p:nvSpPr>
          <p:cNvPr id="6" name="Foliennummernplatzhalter 5"/>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50494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r>
              <a:rPr lang="de-DE" smtClean="0"/>
              <a:t>Castelfranchi </a:t>
            </a:r>
            <a:endParaRPr lang="de-DE"/>
          </a:p>
        </p:txBody>
      </p:sp>
      <p:sp>
        <p:nvSpPr>
          <p:cNvPr id="5" name="Fußzeilenplatzhalter 4"/>
          <p:cNvSpPr>
            <a:spLocks noGrp="1"/>
          </p:cNvSpPr>
          <p:nvPr>
            <p:ph type="ftr" sz="quarter" idx="11"/>
          </p:nvPr>
        </p:nvSpPr>
        <p:spPr/>
        <p:txBody>
          <a:bodyPr/>
          <a:lstStyle/>
          <a:p>
            <a:r>
              <a:rPr lang="de-DE" smtClean="0"/>
              <a:t>Savona 2011</a:t>
            </a:r>
            <a:endParaRPr lang="de-DE"/>
          </a:p>
        </p:txBody>
      </p:sp>
      <p:sp>
        <p:nvSpPr>
          <p:cNvPr id="6" name="Foliennummernplatzhalter 5"/>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219085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Castelfranchi </a:t>
            </a:r>
            <a:endParaRPr lang="de-DE"/>
          </a:p>
        </p:txBody>
      </p:sp>
      <p:sp>
        <p:nvSpPr>
          <p:cNvPr id="6" name="Fußzeilenplatzhalter 5"/>
          <p:cNvSpPr>
            <a:spLocks noGrp="1"/>
          </p:cNvSpPr>
          <p:nvPr>
            <p:ph type="ftr" sz="quarter" idx="11"/>
          </p:nvPr>
        </p:nvSpPr>
        <p:spPr/>
        <p:txBody>
          <a:bodyPr/>
          <a:lstStyle/>
          <a:p>
            <a:r>
              <a:rPr lang="de-DE" smtClean="0"/>
              <a:t>Savona 2011</a:t>
            </a:r>
            <a:endParaRPr lang="de-DE"/>
          </a:p>
        </p:txBody>
      </p:sp>
      <p:sp>
        <p:nvSpPr>
          <p:cNvPr id="7" name="Foliennummernplatzhalter 6"/>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119124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Castelfranchi </a:t>
            </a:r>
            <a:endParaRPr lang="de-DE"/>
          </a:p>
        </p:txBody>
      </p:sp>
      <p:sp>
        <p:nvSpPr>
          <p:cNvPr id="8" name="Fußzeilenplatzhalter 7"/>
          <p:cNvSpPr>
            <a:spLocks noGrp="1"/>
          </p:cNvSpPr>
          <p:nvPr>
            <p:ph type="ftr" sz="quarter" idx="11"/>
          </p:nvPr>
        </p:nvSpPr>
        <p:spPr/>
        <p:txBody>
          <a:bodyPr/>
          <a:lstStyle/>
          <a:p>
            <a:r>
              <a:rPr lang="de-DE" smtClean="0"/>
              <a:t>Savona 2011</a:t>
            </a:r>
            <a:endParaRPr lang="de-DE"/>
          </a:p>
        </p:txBody>
      </p:sp>
      <p:sp>
        <p:nvSpPr>
          <p:cNvPr id="9" name="Foliennummernplatzhalter 8"/>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30712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Castelfranchi </a:t>
            </a:r>
            <a:endParaRPr lang="de-DE"/>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113819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Castelfranchi </a:t>
            </a:r>
            <a:endParaRPr lang="de-DE"/>
          </a:p>
        </p:txBody>
      </p:sp>
      <p:sp>
        <p:nvSpPr>
          <p:cNvPr id="3" name="Fußzeilenplatzhalter 2"/>
          <p:cNvSpPr>
            <a:spLocks noGrp="1"/>
          </p:cNvSpPr>
          <p:nvPr>
            <p:ph type="ftr" sz="quarter" idx="11"/>
          </p:nvPr>
        </p:nvSpPr>
        <p:spPr/>
        <p:txBody>
          <a:bodyPr/>
          <a:lstStyle/>
          <a:p>
            <a:r>
              <a:rPr lang="de-DE" smtClean="0"/>
              <a:t>Savona 2011</a:t>
            </a:r>
            <a:endParaRPr lang="de-DE"/>
          </a:p>
        </p:txBody>
      </p:sp>
      <p:sp>
        <p:nvSpPr>
          <p:cNvPr id="4" name="Foliennummernplatzhalter 3"/>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171776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r>
              <a:rPr lang="de-DE" smtClean="0"/>
              <a:t>Castelfranchi </a:t>
            </a:r>
            <a:endParaRPr lang="de-DE"/>
          </a:p>
        </p:txBody>
      </p:sp>
      <p:sp>
        <p:nvSpPr>
          <p:cNvPr id="6" name="Fußzeilenplatzhalter 5"/>
          <p:cNvSpPr>
            <a:spLocks noGrp="1"/>
          </p:cNvSpPr>
          <p:nvPr>
            <p:ph type="ftr" sz="quarter" idx="11"/>
          </p:nvPr>
        </p:nvSpPr>
        <p:spPr/>
        <p:txBody>
          <a:bodyPr/>
          <a:lstStyle/>
          <a:p>
            <a:r>
              <a:rPr lang="de-DE" smtClean="0"/>
              <a:t>Savona 2011</a:t>
            </a:r>
            <a:endParaRPr lang="de-DE"/>
          </a:p>
        </p:txBody>
      </p:sp>
      <p:sp>
        <p:nvSpPr>
          <p:cNvPr id="7" name="Foliennummernplatzhalter 6"/>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228855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r>
              <a:rPr lang="de-DE" smtClean="0"/>
              <a:t>Castelfranchi </a:t>
            </a:r>
            <a:endParaRPr lang="de-DE"/>
          </a:p>
        </p:txBody>
      </p:sp>
      <p:sp>
        <p:nvSpPr>
          <p:cNvPr id="6" name="Fußzeilenplatzhalter 5"/>
          <p:cNvSpPr>
            <a:spLocks noGrp="1"/>
          </p:cNvSpPr>
          <p:nvPr>
            <p:ph type="ftr" sz="quarter" idx="11"/>
          </p:nvPr>
        </p:nvSpPr>
        <p:spPr/>
        <p:txBody>
          <a:bodyPr/>
          <a:lstStyle/>
          <a:p>
            <a:r>
              <a:rPr lang="de-DE" smtClean="0"/>
              <a:t>Savona 2011</a:t>
            </a:r>
            <a:endParaRPr lang="de-DE"/>
          </a:p>
        </p:txBody>
      </p:sp>
      <p:sp>
        <p:nvSpPr>
          <p:cNvPr id="7" name="Foliennummernplatzhalter 6"/>
          <p:cNvSpPr>
            <a:spLocks noGrp="1"/>
          </p:cNvSpPr>
          <p:nvPr>
            <p:ph type="sldNum" sz="quarter" idx="12"/>
          </p:nvPr>
        </p:nvSpPr>
        <p:spPr/>
        <p:txBody>
          <a:bodyPr/>
          <a:lstStyle/>
          <a:p>
            <a:fld id="{6FD272C7-6E3D-4311-85AA-F89C8C22FCF6}" type="slidenum">
              <a:rPr lang="de-DE" smtClean="0"/>
              <a:t>‹Nr.›</a:t>
            </a:fld>
            <a:endParaRPr lang="de-DE"/>
          </a:p>
        </p:txBody>
      </p:sp>
    </p:spTree>
    <p:extLst>
      <p:ext uri="{BB962C8B-B14F-4D97-AF65-F5344CB8AC3E}">
        <p14:creationId xmlns:p14="http://schemas.microsoft.com/office/powerpoint/2010/main" val="399093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Castelfranchi </a:t>
            </a:r>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Savona 2011</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272C7-6E3D-4311-85AA-F89C8C22FCF6}" type="slidenum">
              <a:rPr lang="de-DE" smtClean="0"/>
              <a:t>‹Nr.›</a:t>
            </a:fld>
            <a:endParaRPr lang="de-DE"/>
          </a:p>
        </p:txBody>
      </p:sp>
    </p:spTree>
    <p:extLst>
      <p:ext uri="{BB962C8B-B14F-4D97-AF65-F5344CB8AC3E}">
        <p14:creationId xmlns:p14="http://schemas.microsoft.com/office/powerpoint/2010/main" val="259846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Die relational-psychologischen Stufen der </a:t>
            </a:r>
            <a:r>
              <a:rPr lang="de-DE" dirty="0" err="1" smtClean="0"/>
              <a:t>Recovery</a:t>
            </a:r>
            <a:endParaRPr lang="de-DE" dirty="0"/>
          </a:p>
        </p:txBody>
      </p:sp>
      <p:sp>
        <p:nvSpPr>
          <p:cNvPr id="3" name="Untertitel 2"/>
          <p:cNvSpPr>
            <a:spLocks noGrp="1"/>
          </p:cNvSpPr>
          <p:nvPr>
            <p:ph type="subTitle" idx="1"/>
          </p:nvPr>
        </p:nvSpPr>
        <p:spPr/>
        <p:txBody>
          <a:bodyPr>
            <a:normAutofit fontScale="62500" lnSpcReduction="20000"/>
          </a:bodyPr>
          <a:lstStyle/>
          <a:p>
            <a:r>
              <a:rPr lang="de-DE" sz="4700" dirty="0" smtClean="0"/>
              <a:t>Die Revolution des Stolzes</a:t>
            </a:r>
          </a:p>
          <a:p>
            <a:endParaRPr lang="de-DE" dirty="0"/>
          </a:p>
          <a:p>
            <a:r>
              <a:rPr lang="de-DE" b="1" i="1" dirty="0"/>
              <a:t>Cristiano </a:t>
            </a:r>
            <a:r>
              <a:rPr lang="de-DE" b="1" i="1" dirty="0" err="1"/>
              <a:t>Castelfranchi</a:t>
            </a:r>
            <a:endParaRPr lang="de-DE" b="1" i="1" dirty="0"/>
          </a:p>
          <a:p>
            <a:r>
              <a:rPr lang="de-DE" b="1" dirty="0" err="1"/>
              <a:t>Università</a:t>
            </a:r>
            <a:r>
              <a:rPr lang="de-DE" b="1" dirty="0"/>
              <a:t> di Siena &amp; </a:t>
            </a:r>
            <a:r>
              <a:rPr lang="de-DE" b="1" dirty="0" smtClean="0"/>
              <a:t>ISTC-CNR</a:t>
            </a:r>
          </a:p>
          <a:p>
            <a:r>
              <a:rPr lang="de-DE" dirty="0" smtClean="0"/>
              <a:t>Übersetzt von Italienisch nach Deutsch von Angela Scheffler</a:t>
            </a:r>
            <a:endParaRPr lang="de-DE" b="1" dirty="0"/>
          </a:p>
        </p:txBody>
      </p:sp>
    </p:spTree>
    <p:extLst>
      <p:ext uri="{BB962C8B-B14F-4D97-AF65-F5344CB8AC3E}">
        <p14:creationId xmlns:p14="http://schemas.microsoft.com/office/powerpoint/2010/main" val="223425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lnSpcReduction="10000"/>
          </a:bodyPr>
          <a:lstStyle/>
          <a:p>
            <a:pPr marL="0" indent="0">
              <a:buNone/>
            </a:pPr>
            <a:r>
              <a:rPr lang="de-DE" sz="2000" b="1" i="1" dirty="0" smtClean="0"/>
              <a:t>Der Kern des Stolzes ist (A),</a:t>
            </a:r>
          </a:p>
          <a:p>
            <a:pPr marL="0" indent="0">
              <a:buNone/>
            </a:pPr>
            <a:r>
              <a:rPr lang="de-DE" sz="2000" dirty="0" smtClean="0"/>
              <a:t>nicht nur, weil er ein „ausreichender“ Bestandteil ist (es kann den Stolz in der Ausprägung (A) ohne (B) geben), sondern weil er „notwendig“ ist:</a:t>
            </a:r>
          </a:p>
          <a:p>
            <a:pPr marL="0" indent="0">
              <a:buNone/>
            </a:pPr>
            <a:r>
              <a:rPr lang="de-DE" sz="2000" b="1" i="1" dirty="0" smtClean="0"/>
              <a:t>(B) erfordert/enthält (A).</a:t>
            </a:r>
          </a:p>
          <a:p>
            <a:pPr marL="0" indent="0">
              <a:buNone/>
            </a:pPr>
            <a:endParaRPr lang="de-DE" sz="2000" b="1" i="1" dirty="0"/>
          </a:p>
          <a:p>
            <a:pPr marL="0" indent="0">
              <a:buNone/>
            </a:pPr>
            <a:r>
              <a:rPr lang="de-DE" sz="2000" dirty="0" smtClean="0"/>
              <a:t>Wie für das Schamgefühl, das das Teilen des negativen Wertes erfordert, </a:t>
            </a:r>
            <a:r>
              <a:rPr lang="de-DE" sz="2000" b="1" dirty="0" smtClean="0"/>
              <a:t>kann es keinen Stolz ohne innere Bejahung der Wertschätzung geben.</a:t>
            </a:r>
          </a:p>
          <a:p>
            <a:pPr marL="0" indent="0">
              <a:buNone/>
            </a:pPr>
            <a:endParaRPr lang="de-DE" sz="2000" dirty="0"/>
          </a:p>
          <a:p>
            <a:pPr marL="0" indent="0">
              <a:buNone/>
            </a:pPr>
            <a:r>
              <a:rPr lang="de-DE" sz="2000" dirty="0" smtClean="0"/>
              <a:t>Wenn ich zufrieden bin und (auch) absichtlich eine positive Wertschätzung und sogar Bewunderung der anderen für eine meiner Charakteristiken oder mein Verhalten (z.B. für eine Glanzleistung oder unmoralisches Verhalten) hervorrufe und ausnutze, was für mich aber ohne Wert oder sogar schlecht oder negativ ist, dann bin ich nicht wirklich „stolz“, ich stelle nur Begabungen und Positionen, die von anderen geschätzt werden, zur Schau und nutze sie aus. Ganz persönlich schäme ich mich dafür, wofür andere mich bewundern oder loben.</a:t>
            </a:r>
            <a:endParaRPr lang="de-DE" sz="2000" dirty="0"/>
          </a:p>
        </p:txBody>
      </p:sp>
      <p:sp>
        <p:nvSpPr>
          <p:cNvPr id="2" name="Fußzeilenplatzhalter 1"/>
          <p:cNvSpPr>
            <a:spLocks noGrp="1"/>
          </p:cNvSpPr>
          <p:nvPr>
            <p:ph type="ftr" sz="quarter" idx="11"/>
          </p:nvPr>
        </p:nvSpPr>
        <p:spPr/>
        <p:txBody>
          <a:bodyPr/>
          <a:lstStyle/>
          <a:p>
            <a:r>
              <a:rPr lang="de-DE" smtClean="0"/>
              <a:t>Savona 2011</a:t>
            </a:r>
            <a:endParaRPr lang="de-DE"/>
          </a:p>
        </p:txBody>
      </p:sp>
      <p:sp>
        <p:nvSpPr>
          <p:cNvPr id="4" name="Foliennummernplatzhalter 3"/>
          <p:cNvSpPr>
            <a:spLocks noGrp="1"/>
          </p:cNvSpPr>
          <p:nvPr>
            <p:ph type="sldNum" sz="quarter" idx="12"/>
          </p:nvPr>
        </p:nvSpPr>
        <p:spPr/>
        <p:txBody>
          <a:bodyPr/>
          <a:lstStyle/>
          <a:p>
            <a:fld id="{6FD272C7-6E3D-4311-85AA-F89C8C22FCF6}" type="slidenum">
              <a:rPr lang="de-DE" smtClean="0"/>
              <a:t>10</a:t>
            </a:fld>
            <a:endParaRPr lang="de-DE"/>
          </a:p>
        </p:txBody>
      </p:sp>
    </p:spTree>
    <p:extLst>
      <p:ext uri="{BB962C8B-B14F-4D97-AF65-F5344CB8AC3E}">
        <p14:creationId xmlns:p14="http://schemas.microsoft.com/office/powerpoint/2010/main" val="393768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Was ist </a:t>
            </a:r>
            <a:r>
              <a:rPr lang="de-DE" dirty="0" smtClean="0"/>
              <a:t>„Scham“?</a:t>
            </a:r>
            <a:endParaRPr lang="de-DE" dirty="0"/>
          </a:p>
        </p:txBody>
      </p:sp>
      <p:sp>
        <p:nvSpPr>
          <p:cNvPr id="3" name="Inhaltsplatzhalter 2"/>
          <p:cNvSpPr>
            <a:spLocks noGrp="1"/>
          </p:cNvSpPr>
          <p:nvPr>
            <p:ph idx="1"/>
          </p:nvPr>
        </p:nvSpPr>
        <p:spPr>
          <a:xfrm>
            <a:off x="3923928" y="3356993"/>
            <a:ext cx="792088" cy="576063"/>
          </a:xfrm>
        </p:spPr>
        <p:txBody>
          <a:bodyPr>
            <a:normAutofit lnSpcReduction="10000"/>
          </a:bodyPr>
          <a:lstStyle/>
          <a:p>
            <a:pPr marL="0" indent="0">
              <a:buNone/>
            </a:pPr>
            <a:r>
              <a:rPr lang="de-DE" dirty="0" smtClean="0"/>
              <a:t>2</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11</a:t>
            </a:fld>
            <a:endParaRPr lang="de-DE"/>
          </a:p>
        </p:txBody>
      </p:sp>
    </p:spTree>
    <p:extLst>
      <p:ext uri="{BB962C8B-B14F-4D97-AF65-F5344CB8AC3E}">
        <p14:creationId xmlns:p14="http://schemas.microsoft.com/office/powerpoint/2010/main" val="43809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Verinnerlichung des (</a:t>
            </a:r>
            <a:r>
              <a:rPr lang="de-DE" dirty="0" err="1" smtClean="0"/>
              <a:t>Un</a:t>
            </a:r>
            <a:r>
              <a:rPr lang="de-DE" dirty="0" smtClean="0"/>
              <a:t>-)Werts</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de-DE" sz="2400" dirty="0" smtClean="0"/>
              <a:t>Gegenüberstellung der Thesen von Margaret Mead und der von Ruth Benedict über „Kultur der Scham“ bzw. „Kultur der Schuld“. Die ersten basieren auf eine äußerliche Kontrolle, die anderen auf eine innere Kontrolle.</a:t>
            </a:r>
          </a:p>
          <a:p>
            <a:pPr marL="0" indent="0">
              <a:buNone/>
            </a:pPr>
            <a:r>
              <a:rPr lang="de-DE" sz="2400" dirty="0" smtClean="0"/>
              <a:t>Wichtige Unterscheidung der Art der sozialen Kontrolle, aber ungültige Charakterisierung der Scham (</a:t>
            </a:r>
            <a:r>
              <a:rPr lang="de-DE" sz="2400" dirty="0" err="1" smtClean="0"/>
              <a:t>shame</a:t>
            </a:r>
            <a:r>
              <a:rPr lang="de-DE" sz="2400" dirty="0" smtClean="0"/>
              <a:t>): als Nicht-Verinnerlichung von Werten, als reiner Konformismus und Angst vor dem Urteil anderer oder dem äußerlichen Ruf.</a:t>
            </a:r>
          </a:p>
          <a:p>
            <a:pPr marL="0" indent="0">
              <a:buNone/>
            </a:pPr>
            <a:endParaRPr lang="de-DE" sz="2400" dirty="0"/>
          </a:p>
          <a:p>
            <a:pPr marL="0" indent="0">
              <a:buNone/>
            </a:pPr>
            <a:r>
              <a:rPr lang="de-DE" sz="2400" b="1" dirty="0" smtClean="0"/>
              <a:t>Die Scham ist ein „intimer“ Faktor, sie bringt das ehrliche Teilen von Werten mit sich: Auch für mich ist etwas schlecht, fehlerhaft oder minderwertig.</a:t>
            </a:r>
          </a:p>
          <a:p>
            <a:pPr marL="0" indent="0">
              <a:buNone/>
            </a:pPr>
            <a:endParaRPr lang="de-DE" sz="24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12</a:t>
            </a:fld>
            <a:endParaRPr lang="de-DE"/>
          </a:p>
        </p:txBody>
      </p:sp>
    </p:spTree>
    <p:extLst>
      <p:ext uri="{BB962C8B-B14F-4D97-AF65-F5344CB8AC3E}">
        <p14:creationId xmlns:p14="http://schemas.microsoft.com/office/powerpoint/2010/main" val="22489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Die Verinnerlichung des (</a:t>
            </a:r>
            <a:r>
              <a:rPr lang="de-DE" dirty="0" err="1" smtClean="0"/>
              <a:t>Un</a:t>
            </a:r>
            <a:r>
              <a:rPr lang="de-DE" dirty="0" smtClean="0"/>
              <a:t>-)Werts</a:t>
            </a:r>
            <a:endParaRPr lang="de-DE" dirty="0"/>
          </a:p>
        </p:txBody>
      </p:sp>
      <p:sp>
        <p:nvSpPr>
          <p:cNvPr id="3" name="Inhaltsplatzhalter 2"/>
          <p:cNvSpPr>
            <a:spLocks noGrp="1"/>
          </p:cNvSpPr>
          <p:nvPr>
            <p:ph idx="1"/>
          </p:nvPr>
        </p:nvSpPr>
        <p:spPr/>
        <p:txBody>
          <a:bodyPr>
            <a:normAutofit fontScale="70000" lnSpcReduction="20000"/>
          </a:bodyPr>
          <a:lstStyle/>
          <a:p>
            <a:pPr marL="0" indent="0">
              <a:buNone/>
            </a:pPr>
            <a:r>
              <a:rPr lang="de-DE" sz="2400" dirty="0" smtClean="0"/>
              <a:t>Wenn ich mit anderen einen Wert nicht teile, wenn es für mich etwas Gutes ist oder wenn ich darauf sogar geradezu „stolz“ bin, </a:t>
            </a:r>
            <a:r>
              <a:rPr lang="de-DE" sz="2400" b="1" i="1" dirty="0" smtClean="0"/>
              <a:t>lehne ich mich gegenüber den Urteilen/Vorurteilen anderer auf und lehne sie ab oder stelle sogar meine eigenen Wertvorstellungen zur Schau und provoziere.</a:t>
            </a:r>
          </a:p>
          <a:p>
            <a:pPr marL="0" indent="0">
              <a:buNone/>
            </a:pPr>
            <a:endParaRPr lang="de-DE" sz="2400" dirty="0"/>
          </a:p>
          <a:p>
            <a:pPr marL="0" indent="0">
              <a:buNone/>
            </a:pPr>
            <a:r>
              <a:rPr lang="de-DE" sz="2400" dirty="0" smtClean="0"/>
              <a:t>Ich gehe zu einem Streit über Werte über:</a:t>
            </a:r>
          </a:p>
          <a:p>
            <a:pPr marL="0" indent="0">
              <a:buNone/>
            </a:pPr>
            <a:endParaRPr lang="de-DE" sz="2400" dirty="0"/>
          </a:p>
          <a:p>
            <a:pPr marL="0" indent="0">
              <a:buNone/>
            </a:pPr>
            <a:r>
              <a:rPr lang="de-DE" sz="2400" dirty="0" smtClean="0"/>
              <a:t>Es gibt </a:t>
            </a:r>
            <a:r>
              <a:rPr lang="de-DE" sz="2400" b="1" i="1" dirty="0" smtClean="0"/>
              <a:t>zwei Arten der „Provokation“ </a:t>
            </a:r>
            <a:r>
              <a:rPr lang="de-DE" sz="2400" dirty="0" smtClean="0"/>
              <a:t>(Zur-Schau-Stellung der Ablehnung):</a:t>
            </a:r>
          </a:p>
          <a:p>
            <a:r>
              <a:rPr lang="de-DE" sz="2400" dirty="0" smtClean="0"/>
              <a:t>Ich schockiere, um Missbilligung herauszufordern, zu zeigen, dass ich einer anderen Welt angehöre, dass mir das Urteil anderer und die Werte der Rechtschaffenen egal sind (z.B. Punker).</a:t>
            </a:r>
          </a:p>
          <a:p>
            <a:r>
              <a:rPr lang="de-DE" sz="2400" dirty="0" smtClean="0"/>
              <a:t>Ich provoziere, um den Werten anderer zu trotzen, um sie dazu zu bringen, die Werte zu überdenken, um ihnen klar zu machen, dass sie sich irren, und das ist etwas Gutes.</a:t>
            </a:r>
          </a:p>
          <a:p>
            <a:endParaRPr lang="de-DE" sz="2400" dirty="0"/>
          </a:p>
          <a:p>
            <a:pPr marL="0" indent="0">
              <a:buNone/>
            </a:pPr>
            <a:r>
              <a:rPr lang="de-DE" sz="2400" dirty="0" smtClean="0"/>
              <a:t>Scham und „Schuld“ führen oft eine Koexistenz und bestehen nebeneinander, wenn etwas „moralisch“ unschicklich ist und wenn es eine innerliche Zurechnung zum Thema „Verantwortlichkeit“ gibt („es hängt von dir ab, du könntest es anders machen“); Beispiel: Homosexualität.</a:t>
            </a:r>
            <a:endParaRPr lang="de-DE" sz="24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13</a:t>
            </a:fld>
            <a:endParaRPr lang="de-DE"/>
          </a:p>
        </p:txBody>
      </p:sp>
    </p:spTree>
    <p:extLst>
      <p:ext uri="{BB962C8B-B14F-4D97-AF65-F5344CB8AC3E}">
        <p14:creationId xmlns:p14="http://schemas.microsoft.com/office/powerpoint/2010/main" val="215606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Die Rebellion und die innere Revolution:</a:t>
            </a:r>
            <a:endParaRPr lang="de-DE" dirty="0"/>
          </a:p>
        </p:txBody>
      </p:sp>
      <p:sp>
        <p:nvSpPr>
          <p:cNvPr id="3" name="Inhaltsplatzhalter 2"/>
          <p:cNvSpPr>
            <a:spLocks noGrp="1"/>
          </p:cNvSpPr>
          <p:nvPr>
            <p:ph idx="1"/>
          </p:nvPr>
        </p:nvSpPr>
        <p:spPr/>
        <p:txBody>
          <a:bodyPr>
            <a:normAutofit/>
          </a:bodyPr>
          <a:lstStyle/>
          <a:p>
            <a:pPr marL="0" indent="0" algn="ctr">
              <a:buNone/>
            </a:pPr>
            <a:endParaRPr lang="de-DE" dirty="0"/>
          </a:p>
          <a:p>
            <a:pPr marL="0" indent="0" algn="ctr">
              <a:buNone/>
            </a:pPr>
            <a:r>
              <a:rPr lang="de-DE" dirty="0" smtClean="0"/>
              <a:t>jenseits der </a:t>
            </a:r>
          </a:p>
          <a:p>
            <a:pPr marL="0" indent="0" algn="ctr">
              <a:buNone/>
            </a:pPr>
            <a:r>
              <a:rPr lang="de-DE" dirty="0" smtClean="0"/>
              <a:t>Emanzipation und Gleichberechtigung</a:t>
            </a:r>
          </a:p>
          <a:p>
            <a:pPr marL="0" indent="0" algn="ctr">
              <a:buNone/>
            </a:pPr>
            <a:endParaRPr lang="de-DE" dirty="0" smtClean="0"/>
          </a:p>
          <a:p>
            <a:pPr marL="0" indent="0" algn="ctr">
              <a:buNone/>
            </a:pPr>
            <a:r>
              <a:rPr lang="de-DE" dirty="0" smtClean="0"/>
              <a:t>hin zu einem Anspruch auf das „Anderssein“</a:t>
            </a:r>
          </a:p>
          <a:p>
            <a:pPr marL="0" indent="0" algn="ctr">
              <a:buNone/>
            </a:pPr>
            <a:endParaRPr lang="de-DE" dirty="0"/>
          </a:p>
          <a:p>
            <a:pPr marL="0" indent="0" algn="ctr">
              <a:buNone/>
            </a:pPr>
            <a:r>
              <a:rPr lang="de-DE" dirty="0" smtClean="0"/>
              <a:t>3</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14</a:t>
            </a:fld>
            <a:endParaRPr lang="de-DE"/>
          </a:p>
        </p:txBody>
      </p:sp>
    </p:spTree>
    <p:extLst>
      <p:ext uri="{BB962C8B-B14F-4D97-AF65-F5344CB8AC3E}">
        <p14:creationId xmlns:p14="http://schemas.microsoft.com/office/powerpoint/2010/main" val="245760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Anspruch auf das „Anderssein“</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smtClean="0"/>
              <a:t>Wie kämpft man gegen Werte an, die nicht rational sind, sondern gefühlt, automatisch und unbewusst? Wie entwurzelt man sie von innen? Das ist überhaupt nicht banal und es reicht nicht, die Art des Denkens zu ändern (Beispiel: das Erleben gegenüber von Homosexuellen).</a:t>
            </a:r>
          </a:p>
          <a:p>
            <a:pPr marL="0" indent="0">
              <a:buNone/>
            </a:pPr>
            <a:endParaRPr lang="de-DE" dirty="0"/>
          </a:p>
          <a:p>
            <a:pPr marL="0" indent="0">
              <a:buNone/>
            </a:pPr>
            <a:r>
              <a:rPr lang="de-DE" dirty="0" smtClean="0"/>
              <a:t>Es erfordert einen neuen Lernprozess, </a:t>
            </a:r>
            <a:r>
              <a:rPr lang="de-DE" b="1" dirty="0" smtClean="0"/>
              <a:t>die Wertschätzung auf eine neue Art </a:t>
            </a:r>
            <a:r>
              <a:rPr lang="de-DE" b="1" i="1" dirty="0" smtClean="0"/>
              <a:t>erneut zu leben</a:t>
            </a:r>
            <a:r>
              <a:rPr lang="de-DE" b="1" dirty="0" smtClean="0"/>
              <a:t>,</a:t>
            </a:r>
            <a:r>
              <a:rPr lang="de-DE" dirty="0" smtClean="0"/>
              <a:t> sie als gut anzusehen, sie als gut zu </a:t>
            </a:r>
            <a:r>
              <a:rPr lang="de-DE" i="1" dirty="0" smtClean="0"/>
              <a:t>EMPFINDEN, </a:t>
            </a:r>
            <a:r>
              <a:rPr lang="de-DE" dirty="0" smtClean="0"/>
              <a:t>auf eine Weise, die von anderen bestätigt/geteilt wird.</a:t>
            </a:r>
          </a:p>
          <a:p>
            <a:pPr marL="0" indent="0">
              <a:buNone/>
            </a:pPr>
            <a:endParaRPr lang="de-DE" dirty="0"/>
          </a:p>
          <a:p>
            <a:pPr marL="0" indent="0">
              <a:buNone/>
            </a:pPr>
            <a:r>
              <a:rPr lang="de-DE" dirty="0" smtClean="0"/>
              <a:t>Sie nicht zu verstecken, sie einzufordern und gut damit zu leben.</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15</a:t>
            </a:fld>
            <a:endParaRPr lang="de-DE"/>
          </a:p>
        </p:txBody>
      </p:sp>
    </p:spTree>
    <p:extLst>
      <p:ext uri="{BB962C8B-B14F-4D97-AF65-F5344CB8AC3E}">
        <p14:creationId xmlns:p14="http://schemas.microsoft.com/office/powerpoint/2010/main" val="207035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Anspruch auf das „Anderssein“</a:t>
            </a:r>
            <a:endParaRPr lang="de-DE" dirty="0"/>
          </a:p>
        </p:txBody>
      </p:sp>
      <p:sp>
        <p:nvSpPr>
          <p:cNvPr id="3" name="Inhaltsplatzhalter 2"/>
          <p:cNvSpPr>
            <a:spLocks noGrp="1"/>
          </p:cNvSpPr>
          <p:nvPr>
            <p:ph idx="1"/>
          </p:nvPr>
        </p:nvSpPr>
        <p:spPr/>
        <p:txBody>
          <a:bodyPr>
            <a:normAutofit fontScale="70000" lnSpcReduction="20000"/>
          </a:bodyPr>
          <a:lstStyle/>
          <a:p>
            <a:pPr marL="0" indent="0">
              <a:buNone/>
            </a:pPr>
            <a:r>
              <a:rPr lang="de-DE" dirty="0" smtClean="0"/>
              <a:t>Es ist eine historische Wegstrecke, die selten verstanden wird, </a:t>
            </a:r>
            <a:r>
              <a:rPr lang="de-DE" u="sng" dirty="0" smtClean="0"/>
              <a:t>typisch für alle sozialen Gruppen, die kulturell verachtet werden oder als „minderwertig“ oder „behindert“ angesehen werden oder ausgegrenzt werden. </a:t>
            </a:r>
          </a:p>
          <a:p>
            <a:pPr marL="0" indent="0">
              <a:buNone/>
            </a:pPr>
            <a:endParaRPr lang="de-DE" u="sng" dirty="0"/>
          </a:p>
          <a:p>
            <a:pPr marL="0" indent="0">
              <a:buNone/>
            </a:pPr>
            <a:r>
              <a:rPr lang="de-DE" dirty="0" smtClean="0"/>
              <a:t>Es wird nicht nur </a:t>
            </a:r>
            <a:r>
              <a:rPr lang="de-DE" b="1" dirty="0" smtClean="0"/>
              <a:t>Gleichberechtigung</a:t>
            </a:r>
            <a:r>
              <a:rPr lang="de-DE" dirty="0" smtClean="0"/>
              <a:t> gefordert: „Wir haben die gleichen Rechte wie ihr!“, Gleichheit. Dies ist nur die erste Phase, die „emanzipatorische“ Phase. Ihr folgt dann nicht nur zufällig eine </a:t>
            </a:r>
            <a:r>
              <a:rPr lang="de-DE" b="1" dirty="0" err="1" smtClean="0"/>
              <a:t>proklamatorische</a:t>
            </a:r>
            <a:r>
              <a:rPr lang="de-DE" b="1" dirty="0" smtClean="0"/>
              <a:t> Phase</a:t>
            </a:r>
            <a:r>
              <a:rPr lang="de-DE" dirty="0" smtClean="0"/>
              <a:t>, das Zur-Schau-Stellen und Rühmen des „Andersseins“: des Schönen des Merkmals, das beleidigt und verachtet wurde.</a:t>
            </a:r>
          </a:p>
          <a:p>
            <a:pPr marL="0" indent="0">
              <a:buNone/>
            </a:pPr>
            <a:endParaRPr lang="de-DE" dirty="0"/>
          </a:p>
          <a:p>
            <a:pPr marL="0" indent="0">
              <a:buNone/>
            </a:pPr>
            <a:r>
              <a:rPr lang="de-DE" dirty="0" smtClean="0"/>
              <a:t>Dies ist in der </a:t>
            </a:r>
            <a:r>
              <a:rPr lang="de-DE" u="sng" dirty="0" smtClean="0"/>
              <a:t>amerikanischen </a:t>
            </a:r>
            <a:r>
              <a:rPr lang="de-DE" u="sng" dirty="0" err="1" smtClean="0"/>
              <a:t>Schwarzenbewegung</a:t>
            </a:r>
            <a:r>
              <a:rPr lang="de-DE" u="sng" dirty="0" smtClean="0"/>
              <a:t>  </a:t>
            </a:r>
            <a:r>
              <a:rPr lang="de-DE" dirty="0" smtClean="0"/>
              <a:t>passiert, in der </a:t>
            </a:r>
            <a:r>
              <a:rPr lang="de-DE" u="sng" dirty="0" smtClean="0"/>
              <a:t>Frauenrechtsbewegung</a:t>
            </a:r>
            <a:r>
              <a:rPr lang="de-DE" dirty="0" smtClean="0"/>
              <a:t> (von der „Emanzipation/Gleichberechtigung“ zum „Anderssein“); bei den </a:t>
            </a:r>
            <a:r>
              <a:rPr lang="de-DE" u="sng" dirty="0" smtClean="0"/>
              <a:t>Homosexuellen,</a:t>
            </a:r>
            <a:r>
              <a:rPr lang="de-DE" dirty="0" smtClean="0"/>
              <a:t>  bei den </a:t>
            </a:r>
            <a:r>
              <a:rPr lang="de-DE" u="sng" dirty="0" smtClean="0"/>
              <a:t>Taubstummen,</a:t>
            </a:r>
            <a:r>
              <a:rPr lang="de-DE" dirty="0" smtClean="0"/>
              <a:t>…</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16</a:t>
            </a:fld>
            <a:endParaRPr lang="de-DE"/>
          </a:p>
        </p:txBody>
      </p:sp>
    </p:spTree>
    <p:extLst>
      <p:ext uri="{BB962C8B-B14F-4D97-AF65-F5344CB8AC3E}">
        <p14:creationId xmlns:p14="http://schemas.microsoft.com/office/powerpoint/2010/main" val="269606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t>
            </a:r>
            <a:r>
              <a:rPr lang="de-DE" dirty="0" err="1" smtClean="0"/>
              <a:t>Recovery</a:t>
            </a:r>
            <a:r>
              <a:rPr lang="de-DE" dirty="0" smtClean="0"/>
              <a:t>“, „</a:t>
            </a:r>
            <a:r>
              <a:rPr lang="de-DE" dirty="0" err="1" smtClean="0"/>
              <a:t>Empowerment</a:t>
            </a:r>
            <a:r>
              <a:rPr lang="de-DE" dirty="0" smtClean="0"/>
              <a:t>“ und Stolz</a:t>
            </a:r>
            <a:endParaRPr lang="de-DE" dirty="0"/>
          </a:p>
        </p:txBody>
      </p:sp>
      <p:sp>
        <p:nvSpPr>
          <p:cNvPr id="3" name="Inhaltsplatzhalter 2"/>
          <p:cNvSpPr>
            <a:spLocks noGrp="1"/>
          </p:cNvSpPr>
          <p:nvPr>
            <p:ph idx="1"/>
          </p:nvPr>
        </p:nvSpPr>
        <p:spPr/>
        <p:txBody>
          <a:bodyPr/>
          <a:lstStyle/>
          <a:p>
            <a:pPr marL="0" indent="0">
              <a:buNone/>
            </a:pPr>
            <a:endParaRPr lang="de-DE" dirty="0" smtClean="0"/>
          </a:p>
          <a:p>
            <a:pPr marL="0" indent="0">
              <a:buNone/>
            </a:pPr>
            <a:endParaRPr lang="de-DE" dirty="0"/>
          </a:p>
          <a:p>
            <a:pPr marL="0" indent="0">
              <a:buNone/>
            </a:pPr>
            <a:endParaRPr lang="de-DE" dirty="0" smtClean="0"/>
          </a:p>
          <a:p>
            <a:pPr marL="0" indent="0" algn="ctr">
              <a:buNone/>
            </a:pPr>
            <a:r>
              <a:rPr lang="de-DE" dirty="0" smtClean="0"/>
              <a:t>4</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17</a:t>
            </a:fld>
            <a:endParaRPr lang="de-DE"/>
          </a:p>
        </p:txBody>
      </p:sp>
    </p:spTree>
    <p:extLst>
      <p:ext uri="{BB962C8B-B14F-4D97-AF65-F5344CB8AC3E}">
        <p14:creationId xmlns:p14="http://schemas.microsoft.com/office/powerpoint/2010/main" val="105683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Stolz und das Empfinden von Macht und Stärke</a:t>
            </a:r>
            <a:endParaRPr lang="de-DE" dirty="0"/>
          </a:p>
        </p:txBody>
      </p:sp>
      <p:sp>
        <p:nvSpPr>
          <p:cNvPr id="3" name="Inhaltsplatzhalter 2"/>
          <p:cNvSpPr>
            <a:spLocks noGrp="1"/>
          </p:cNvSpPr>
          <p:nvPr>
            <p:ph idx="1"/>
          </p:nvPr>
        </p:nvSpPr>
        <p:spPr/>
        <p:txBody>
          <a:bodyPr>
            <a:normAutofit fontScale="70000" lnSpcReduction="20000"/>
          </a:bodyPr>
          <a:lstStyle/>
          <a:p>
            <a:pPr marL="0" indent="0">
              <a:buNone/>
            </a:pPr>
            <a:r>
              <a:rPr lang="de-DE" dirty="0" smtClean="0"/>
              <a:t>„Stolz“ ist das „Empfinden von Macht und Stärke“.</a:t>
            </a:r>
          </a:p>
          <a:p>
            <a:pPr marL="0" indent="0">
              <a:buNone/>
            </a:pPr>
            <a:endParaRPr lang="de-DE" dirty="0"/>
          </a:p>
          <a:p>
            <a:pPr marL="0" indent="0">
              <a:buNone/>
            </a:pPr>
            <a:r>
              <a:rPr lang="de-DE" b="1" i="1" dirty="0" smtClean="0"/>
              <a:t>„</a:t>
            </a:r>
            <a:r>
              <a:rPr lang="de-DE" b="1" i="1" dirty="0" err="1" smtClean="0"/>
              <a:t>Recovery</a:t>
            </a:r>
            <a:r>
              <a:rPr lang="de-DE" b="1" i="1" dirty="0" smtClean="0"/>
              <a:t>“ </a:t>
            </a:r>
            <a:r>
              <a:rPr lang="de-DE" dirty="0" smtClean="0"/>
              <a:t>brachte häufig ein Nichtidentifizieren oder einen Konflikt mit dem Konzept und des Ansatzes des </a:t>
            </a:r>
            <a:r>
              <a:rPr lang="de-DE" b="1" i="1" dirty="0" smtClean="0"/>
              <a:t>„</a:t>
            </a:r>
            <a:r>
              <a:rPr lang="de-DE" b="1" i="1" dirty="0" err="1" smtClean="0"/>
              <a:t>Empowerment</a:t>
            </a:r>
            <a:r>
              <a:rPr lang="de-DE" b="1" i="1" dirty="0" smtClean="0"/>
              <a:t>“ </a:t>
            </a:r>
            <a:r>
              <a:rPr lang="de-DE" dirty="0" smtClean="0"/>
              <a:t>mit sich.</a:t>
            </a:r>
          </a:p>
          <a:p>
            <a:pPr marL="0" indent="0">
              <a:buNone/>
            </a:pPr>
            <a:r>
              <a:rPr lang="de-DE" dirty="0" smtClean="0"/>
              <a:t>Ein möglicher Grund könnte sein, dass „</a:t>
            </a:r>
            <a:r>
              <a:rPr lang="de-DE" dirty="0" err="1" smtClean="0"/>
              <a:t>to</a:t>
            </a:r>
            <a:r>
              <a:rPr lang="de-DE" dirty="0" smtClean="0"/>
              <a:t> </a:t>
            </a:r>
            <a:r>
              <a:rPr lang="de-DE" dirty="0" err="1" smtClean="0"/>
              <a:t>empower</a:t>
            </a:r>
            <a:r>
              <a:rPr lang="de-DE" dirty="0" smtClean="0"/>
              <a:t>“ eine Konnotation des „von außen Kommenden“ haben kann: </a:t>
            </a:r>
            <a:r>
              <a:rPr lang="de-DE" i="1" dirty="0" smtClean="0"/>
              <a:t>Die Macht als etwas, was „verliehen“ wird, was im anderen konstruiert und anerkannt wird.</a:t>
            </a:r>
            <a:r>
              <a:rPr lang="de-DE" dirty="0" smtClean="0"/>
              <a:t> Nichts wie etwas, was man sich erwirbt oder das man sich manchmal notwendigerweise erkämpfen muss, durch Konfrontation und Gegenüberstellung, was dir nicht „gewährt“ werden kann, sonst ist es wertlos.</a:t>
            </a:r>
          </a:p>
          <a:p>
            <a:pPr marL="0" indent="0">
              <a:buNone/>
            </a:pPr>
            <a:endParaRPr lang="de-DE" dirty="0"/>
          </a:p>
          <a:p>
            <a:pPr marL="0" indent="0">
              <a:buNone/>
            </a:pPr>
            <a:r>
              <a:rPr lang="de-DE" dirty="0" smtClean="0"/>
              <a:t>Auch die Barmherzigkeit ist </a:t>
            </a:r>
            <a:r>
              <a:rPr lang="de-DE" dirty="0" err="1" smtClean="0"/>
              <a:t>Empowerment</a:t>
            </a:r>
            <a:r>
              <a:rPr lang="de-DE" dirty="0" smtClean="0"/>
              <a:t> (sie gibt dir Macht, Mittel), sie ist aber entkräftend, beschämend, sogar demütigend: Sie erkennt bei dir einen Machtmangel und Minderwertigkeit.</a:t>
            </a:r>
          </a:p>
          <a:p>
            <a:pPr marL="0" indent="0">
              <a:buNone/>
            </a:pPr>
            <a:endParaRPr lang="de-DE" dirty="0"/>
          </a:p>
          <a:p>
            <a:pPr marL="0" indent="0">
              <a:buNone/>
            </a:pP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18</a:t>
            </a:fld>
            <a:endParaRPr lang="de-DE"/>
          </a:p>
        </p:txBody>
      </p:sp>
    </p:spTree>
    <p:extLst>
      <p:ext uri="{BB962C8B-B14F-4D97-AF65-F5344CB8AC3E}">
        <p14:creationId xmlns:p14="http://schemas.microsoft.com/office/powerpoint/2010/main" val="30191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Stolz und das Empfinden von Macht und Stärke</a:t>
            </a:r>
            <a:endParaRPr lang="de-DE" dirty="0"/>
          </a:p>
        </p:txBody>
      </p:sp>
      <p:sp>
        <p:nvSpPr>
          <p:cNvPr id="3" name="Inhaltsplatzhalter 2"/>
          <p:cNvSpPr>
            <a:spLocks noGrp="1"/>
          </p:cNvSpPr>
          <p:nvPr>
            <p:ph idx="1"/>
          </p:nvPr>
        </p:nvSpPr>
        <p:spPr/>
        <p:txBody>
          <a:bodyPr>
            <a:normAutofit fontScale="70000" lnSpcReduction="20000"/>
          </a:bodyPr>
          <a:lstStyle/>
          <a:p>
            <a:pPr marL="0" indent="0">
              <a:buNone/>
            </a:pPr>
            <a:r>
              <a:rPr lang="de-DE" dirty="0" smtClean="0"/>
              <a:t>Eben deshalb bezieht sich der Stolz auf das Empfinden innerer Kräfte, von Beherrschung, Meisterung („</a:t>
            </a:r>
            <a:r>
              <a:rPr lang="de-DE" dirty="0" err="1" smtClean="0"/>
              <a:t>mastery</a:t>
            </a:r>
            <a:r>
              <a:rPr lang="de-DE" dirty="0" smtClean="0"/>
              <a:t>“).</a:t>
            </a:r>
          </a:p>
          <a:p>
            <a:pPr marL="0" indent="0">
              <a:buNone/>
            </a:pPr>
            <a:endParaRPr lang="de-DE" dirty="0" smtClean="0"/>
          </a:p>
          <a:p>
            <a:pPr marL="0" indent="0">
              <a:buNone/>
            </a:pPr>
            <a:r>
              <a:rPr lang="de-DE" dirty="0" smtClean="0"/>
              <a:t>Man ist stolz, wenn man ein Merkmal an sich wertschätzt oder wenn man in etwas nicht Banalem „Erfolg“ hat. Dann bin ich darauf stolz und ich bin auf mich stolz, auch unabhängig von einer „Zur-Schau-Stellung“, es den anderen zu zeigen, um Wertschätzung oder Billigung wenn nicht gar Bewunderung zu erhalten.</a:t>
            </a:r>
          </a:p>
          <a:p>
            <a:pPr marL="0" indent="0">
              <a:buNone/>
            </a:pPr>
            <a:endParaRPr lang="de-DE" dirty="0"/>
          </a:p>
          <a:p>
            <a:pPr marL="0" indent="0">
              <a:buNone/>
            </a:pPr>
            <a:r>
              <a:rPr lang="de-DE" dirty="0" smtClean="0"/>
              <a:t>Der Stolz ist gerade eine Empfindung desjenigen, der erwirbt, der seine Kräfte und Qualitäten erringt, nicht desjenigen, der sie erhält und dem sie vielleicht aus Mitleid (Entwertung) oder Sorge (Invalidität) mildtätig gewährt werden. Außer, wenn sie einem als „Anerkennung“ von Verdiensten, Fähigkeiten, Rechten verliehen werden.</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19</a:t>
            </a:fld>
            <a:endParaRPr lang="de-DE"/>
          </a:p>
        </p:txBody>
      </p:sp>
    </p:spTree>
    <p:extLst>
      <p:ext uri="{BB962C8B-B14F-4D97-AF65-F5344CB8AC3E}">
        <p14:creationId xmlns:p14="http://schemas.microsoft.com/office/powerpoint/2010/main" val="44462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Vorbemerkung: </a:t>
            </a:r>
            <a:br>
              <a:rPr lang="de-DE" dirty="0" smtClean="0"/>
            </a:br>
            <a:r>
              <a:rPr lang="de-DE" dirty="0" smtClean="0"/>
              <a:t>die Mechanismen verstehen</a:t>
            </a:r>
            <a:endParaRPr lang="de-DE" dirty="0"/>
          </a:p>
        </p:txBody>
      </p:sp>
      <p:sp>
        <p:nvSpPr>
          <p:cNvPr id="3" name="Inhaltsplatzhalter 2"/>
          <p:cNvSpPr>
            <a:spLocks noGrp="1"/>
          </p:cNvSpPr>
          <p:nvPr>
            <p:ph idx="1"/>
          </p:nvPr>
        </p:nvSpPr>
        <p:spPr/>
        <p:txBody>
          <a:bodyPr>
            <a:normAutofit/>
          </a:bodyPr>
          <a:lstStyle/>
          <a:p>
            <a:r>
              <a:rPr lang="de-DE" dirty="0" smtClean="0"/>
              <a:t>Sehr wichtig/aufschlussreich sind </a:t>
            </a:r>
            <a:r>
              <a:rPr lang="de-DE" dirty="0" err="1" smtClean="0"/>
              <a:t>Recovery</a:t>
            </a:r>
            <a:r>
              <a:rPr lang="de-DE" dirty="0" smtClean="0"/>
              <a:t>-Geschichten - und was daraus hervorgeht, sind ziemlich scharfsinnige Erwägungen, keine Chroniken und Ereignisse;</a:t>
            </a:r>
          </a:p>
          <a:p>
            <a:pPr marL="400050" lvl="1" indent="0">
              <a:buNone/>
            </a:pPr>
            <a:r>
              <a:rPr lang="de-DE" dirty="0" smtClean="0"/>
              <a:t>Protagonisten und Wissenschaftler identifizieren fundamentale Elemente der Theorie.</a:t>
            </a:r>
          </a:p>
          <a:p>
            <a:r>
              <a:rPr lang="de-DE" dirty="0" smtClean="0"/>
              <a:t>Aber wir als kognitive Wissenschaftler wollen das „Warum“ verstehen: wie sie funktioniert.</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a:t>
            </a:fld>
            <a:endParaRPr lang="de-DE"/>
          </a:p>
        </p:txBody>
      </p:sp>
    </p:spTree>
    <p:extLst>
      <p:ext uri="{BB962C8B-B14F-4D97-AF65-F5344CB8AC3E}">
        <p14:creationId xmlns:p14="http://schemas.microsoft.com/office/powerpoint/2010/main" val="194930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Stolz und das Empfinden von </a:t>
            </a:r>
            <a:r>
              <a:rPr lang="de-DE" dirty="0" smtClean="0"/>
              <a:t>Macht und Stärke</a:t>
            </a:r>
            <a:endParaRPr lang="de-DE" dirty="0"/>
          </a:p>
        </p:txBody>
      </p:sp>
      <p:sp>
        <p:nvSpPr>
          <p:cNvPr id="3" name="Inhaltsplatzhalter 2"/>
          <p:cNvSpPr>
            <a:spLocks noGrp="1"/>
          </p:cNvSpPr>
          <p:nvPr>
            <p:ph idx="1"/>
          </p:nvPr>
        </p:nvSpPr>
        <p:spPr/>
        <p:txBody>
          <a:bodyPr>
            <a:normAutofit fontScale="62500" lnSpcReduction="20000"/>
          </a:bodyPr>
          <a:lstStyle/>
          <a:p>
            <a:pPr marL="0" indent="0">
              <a:buNone/>
            </a:pPr>
            <a:r>
              <a:rPr lang="de-DE" dirty="0" smtClean="0"/>
              <a:t>Der Stolz bezieht sich auf ein </a:t>
            </a:r>
            <a:r>
              <a:rPr lang="de-DE" b="1" i="1" dirty="0" smtClean="0"/>
              <a:t>Selbst-</a:t>
            </a:r>
            <a:r>
              <a:rPr lang="de-DE" b="1" i="1" dirty="0" err="1" smtClean="0"/>
              <a:t>Empowerment</a:t>
            </a:r>
            <a:r>
              <a:rPr lang="de-DE" dirty="0" smtClean="0"/>
              <a:t> oder auf persönliche, einem eigene Macht oder Stärke, die möglicherweise gesellschaftlich anerkannt und geschätzt wird.</a:t>
            </a:r>
          </a:p>
          <a:p>
            <a:pPr marL="0" indent="0">
              <a:buNone/>
            </a:pPr>
            <a:r>
              <a:rPr lang="de-DE" dirty="0" smtClean="0"/>
              <a:t>Stolz existiert, wenn „die Macht“ und „die Stärke“ und somit „der Wert“ in dir selbst ist und somit „dein“ sind, </a:t>
            </a:r>
            <a:r>
              <a:rPr lang="de-DE" b="1" dirty="0" smtClean="0"/>
              <a:t>es </a:t>
            </a:r>
            <a:r>
              <a:rPr lang="de-DE" b="1" smtClean="0"/>
              <a:t>bist du, </a:t>
            </a:r>
            <a:r>
              <a:rPr lang="de-DE" b="1" dirty="0" smtClean="0"/>
              <a:t>der „zählt“.</a:t>
            </a:r>
            <a:r>
              <a:rPr lang="de-DE" dirty="0" smtClean="0"/>
              <a:t> </a:t>
            </a:r>
            <a:r>
              <a:rPr lang="de-DE" u="sng" dirty="0" smtClean="0"/>
              <a:t>Stolz darüber, wer du bist oder wie du bist oder darüber, was du erreichst und warum du es schaffst.</a:t>
            </a:r>
          </a:p>
          <a:p>
            <a:pPr marL="0" indent="0">
              <a:buNone/>
            </a:pPr>
            <a:endParaRPr lang="de-DE" u="sng" dirty="0"/>
          </a:p>
          <a:p>
            <a:pPr marL="0" indent="0">
              <a:buNone/>
            </a:pPr>
            <a:r>
              <a:rPr lang="de-DE" dirty="0" smtClean="0"/>
              <a:t>Der Stolz ist ein </a:t>
            </a:r>
            <a:r>
              <a:rPr lang="de-DE" i="1" dirty="0" smtClean="0"/>
              <a:t>Gefühl der Macht </a:t>
            </a:r>
            <a:r>
              <a:rPr lang="de-DE" dirty="0" smtClean="0"/>
              <a:t>(nicht die Macht über andere).</a:t>
            </a:r>
          </a:p>
          <a:p>
            <a:pPr marL="0" indent="0">
              <a:buNone/>
            </a:pPr>
            <a:endParaRPr lang="de-DE" dirty="0"/>
          </a:p>
          <a:p>
            <a:pPr marL="0" indent="0">
              <a:buNone/>
            </a:pPr>
            <a:r>
              <a:rPr lang="de-DE" b="1" dirty="0" smtClean="0"/>
              <a:t>Dies ist an sich ein Prozess des </a:t>
            </a:r>
            <a:r>
              <a:rPr lang="de-DE" b="1" dirty="0" err="1" smtClean="0"/>
              <a:t>Empowerments</a:t>
            </a:r>
            <a:r>
              <a:rPr lang="de-DE" b="1" dirty="0" smtClean="0"/>
              <a:t> </a:t>
            </a:r>
            <a:r>
              <a:rPr lang="de-DE" dirty="0" smtClean="0"/>
              <a:t>dank der Überzeugung, die erlebt und erfahren wurde, dass „ich es schaffe“ oder dass ich „etwas Wert bin“, „etwas verdiene“ (auch weil wir aufgrund dessen den Glauben an uns formen, was wir erleben, nicht nur umgekehrt). Auf der anderen Seite </a:t>
            </a:r>
            <a:r>
              <a:rPr lang="de-DE" i="1" u="sng" dirty="0" smtClean="0"/>
              <a:t>begleitet es uns bei den Prozessen des </a:t>
            </a:r>
            <a:r>
              <a:rPr lang="de-DE" i="1" u="sng" dirty="0" err="1" smtClean="0"/>
              <a:t>Empowerment</a:t>
            </a:r>
            <a:r>
              <a:rPr lang="de-DE" dirty="0" smtClean="0"/>
              <a:t>, die uns eben erlauben und demonstrieren: „ich kann“, wir empfinden Stolz.</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20</a:t>
            </a:fld>
            <a:endParaRPr lang="de-DE"/>
          </a:p>
        </p:txBody>
      </p:sp>
    </p:spTree>
    <p:extLst>
      <p:ext uri="{BB962C8B-B14F-4D97-AF65-F5344CB8AC3E}">
        <p14:creationId xmlns:p14="http://schemas.microsoft.com/office/powerpoint/2010/main" val="192660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MACHT und STÄRKE sind</a:t>
            </a:r>
            <a:endParaRPr lang="de-DE" dirty="0"/>
          </a:p>
        </p:txBody>
      </p:sp>
      <p:sp>
        <p:nvSpPr>
          <p:cNvPr id="3" name="Inhaltsplatzhalter 2"/>
          <p:cNvSpPr>
            <a:spLocks noGrp="1"/>
          </p:cNvSpPr>
          <p:nvPr>
            <p:ph idx="1"/>
          </p:nvPr>
        </p:nvSpPr>
        <p:spPr/>
        <p:txBody>
          <a:bodyPr/>
          <a:lstStyle/>
          <a:p>
            <a:pPr algn="ctr">
              <a:buFontTx/>
              <a:buChar char="-"/>
            </a:pPr>
            <a:endParaRPr lang="de-DE" dirty="0" smtClean="0"/>
          </a:p>
          <a:p>
            <a:pPr algn="ctr">
              <a:buFontTx/>
              <a:buChar char="-"/>
            </a:pPr>
            <a:endParaRPr lang="de-DE" dirty="0"/>
          </a:p>
          <a:p>
            <a:pPr algn="ctr">
              <a:buFontTx/>
              <a:buChar char="-"/>
            </a:pPr>
            <a:r>
              <a:rPr lang="de-DE" dirty="0" smtClean="0"/>
              <a:t>Was es nicht ist</a:t>
            </a:r>
          </a:p>
          <a:p>
            <a:pPr algn="ctr">
              <a:buFontTx/>
              <a:buChar char="-"/>
            </a:pPr>
            <a:r>
              <a:rPr lang="de-DE" dirty="0" smtClean="0"/>
              <a:t>Definition</a:t>
            </a:r>
          </a:p>
          <a:p>
            <a:pPr algn="ctr">
              <a:buFontTx/>
              <a:buChar char="-"/>
            </a:pPr>
            <a:endParaRPr lang="de-DE" dirty="0"/>
          </a:p>
          <a:p>
            <a:pPr algn="ctr">
              <a:buFontTx/>
              <a:buChar char="-"/>
            </a:pPr>
            <a:endParaRPr lang="de-DE" dirty="0" smtClean="0"/>
          </a:p>
          <a:p>
            <a:pPr marL="0" indent="0" algn="ctr">
              <a:buNone/>
            </a:pPr>
            <a:r>
              <a:rPr lang="de-DE" dirty="0"/>
              <a:t>5</a:t>
            </a:r>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21</a:t>
            </a:fld>
            <a:endParaRPr lang="de-DE"/>
          </a:p>
        </p:txBody>
      </p:sp>
    </p:spTree>
    <p:extLst>
      <p:ext uri="{BB962C8B-B14F-4D97-AF65-F5344CB8AC3E}">
        <p14:creationId xmlns:p14="http://schemas.microsoft.com/office/powerpoint/2010/main" val="412252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Macht und Stärke sind </a:t>
            </a:r>
            <a:r>
              <a:rPr lang="de-DE" b="1" i="1" dirty="0" smtClean="0"/>
              <a:t>kein</a:t>
            </a:r>
            <a:r>
              <a:rPr lang="de-DE" dirty="0" smtClean="0"/>
              <a:t> soziologisches Denkbild.</a:t>
            </a:r>
          </a:p>
          <a:p>
            <a:pPr marL="0" indent="0">
              <a:buNone/>
            </a:pPr>
            <a:endParaRPr lang="de-DE" dirty="0"/>
          </a:p>
          <a:p>
            <a:pPr marL="0" indent="0">
              <a:buNone/>
            </a:pPr>
            <a:r>
              <a:rPr lang="de-DE" dirty="0" smtClean="0"/>
              <a:t>Vorrangig sind sie ein psychologisches Konstrukt.</a:t>
            </a:r>
          </a:p>
          <a:p>
            <a:pPr marL="0" indent="0">
              <a:buNone/>
            </a:pPr>
            <a:endParaRPr lang="de-DE" dirty="0"/>
          </a:p>
          <a:p>
            <a:pPr marL="0" indent="0">
              <a:buNone/>
            </a:pPr>
            <a:r>
              <a:rPr lang="de-DE" dirty="0" smtClean="0"/>
              <a:t>Sie sind die Beziehung einer Einzelperson mit ihren Bedürfnissen, Sehnsüchten (Zielen) zu ihren Ressourcen und Fähigkeiten.</a:t>
            </a:r>
          </a:p>
          <a:p>
            <a:pPr marL="0" indent="0">
              <a:buNone/>
            </a:pPr>
            <a:endParaRPr lang="de-DE" dirty="0"/>
          </a:p>
          <a:p>
            <a:pPr marL="0" indent="0">
              <a:buNone/>
            </a:pPr>
            <a:r>
              <a:rPr lang="de-DE" i="1" dirty="0" smtClean="0"/>
              <a:t>X hat die </a:t>
            </a:r>
            <a:r>
              <a:rPr lang="de-DE" b="1" i="1" dirty="0" smtClean="0"/>
              <a:t>Stärke</a:t>
            </a:r>
            <a:r>
              <a:rPr lang="de-DE" i="1" dirty="0" smtClean="0"/>
              <a:t> (das Ziel erfüllend) für G,</a:t>
            </a:r>
          </a:p>
          <a:p>
            <a:pPr marL="0" indent="0">
              <a:buNone/>
            </a:pPr>
            <a:r>
              <a:rPr lang="de-DE" i="1" dirty="0" smtClean="0"/>
              <a:t>	wenn/falls </a:t>
            </a:r>
            <a:r>
              <a:rPr lang="de-DE" b="1" i="1" dirty="0" smtClean="0"/>
              <a:t>fähig</a:t>
            </a:r>
            <a:r>
              <a:rPr lang="de-DE" i="1" dirty="0" smtClean="0"/>
              <a:t> und </a:t>
            </a:r>
            <a:r>
              <a:rPr lang="de-DE" b="1" i="1" dirty="0" smtClean="0"/>
              <a:t>in der Lage</a:t>
            </a:r>
          </a:p>
          <a:p>
            <a:pPr marL="0" indent="0">
              <a:buNone/>
            </a:pPr>
            <a:r>
              <a:rPr lang="de-DE" i="1" dirty="0" smtClean="0"/>
              <a:t>	etwas zu tun, um G in die Wirklichkeit umzusetzen.</a:t>
            </a:r>
            <a:endParaRPr lang="de-DE" i="1"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22</a:t>
            </a:fld>
            <a:endParaRPr lang="de-DE"/>
          </a:p>
        </p:txBody>
      </p:sp>
    </p:spTree>
    <p:extLst>
      <p:ext uri="{BB962C8B-B14F-4D97-AF65-F5344CB8AC3E}">
        <p14:creationId xmlns:p14="http://schemas.microsoft.com/office/powerpoint/2010/main" val="168127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EXTERNE Bedingungen (Kräfte)</a:t>
            </a:r>
          </a:p>
          <a:p>
            <a:pPr>
              <a:buFont typeface="Wingdings" pitchFamily="2" charset="2"/>
              <a:buChar char="Ø"/>
            </a:pPr>
            <a:r>
              <a:rPr lang="de-DE" dirty="0" smtClean="0"/>
              <a:t>Ressourcen (Werkzeuge, Geld, Raum, Infrastruktur,…)</a:t>
            </a:r>
          </a:p>
          <a:p>
            <a:pPr>
              <a:buFont typeface="Wingdings" pitchFamily="2" charset="2"/>
              <a:buChar char="Ø"/>
            </a:pPr>
            <a:r>
              <a:rPr lang="de-DE" dirty="0" smtClean="0"/>
              <a:t>Beziehungen (Freunde, (Gedanken-)</a:t>
            </a:r>
          </a:p>
          <a:p>
            <a:pPr marL="400050" lvl="1" indent="0">
              <a:buNone/>
            </a:pPr>
            <a:r>
              <a:rPr lang="de-DE" dirty="0" smtClean="0"/>
              <a:t>Austausch, Unterstützung)</a:t>
            </a:r>
          </a:p>
          <a:p>
            <a:pPr marL="457200" indent="-457200">
              <a:buFont typeface="Wingdings" pitchFamily="2" charset="2"/>
              <a:buChar char="Ø"/>
            </a:pPr>
            <a:r>
              <a:rPr lang="de-DE" dirty="0" smtClean="0"/>
              <a:t>Rechte</a:t>
            </a:r>
          </a:p>
          <a:p>
            <a:pPr marL="457200" indent="-457200">
              <a:buFont typeface="Wingdings" pitchFamily="2" charset="2"/>
              <a:buChar char="Ø"/>
            </a:pPr>
            <a:endParaRPr lang="de-DE" dirty="0"/>
          </a:p>
          <a:p>
            <a:pPr marL="0" indent="0">
              <a:buNone/>
            </a:pPr>
            <a:r>
              <a:rPr lang="de-DE" dirty="0" smtClean="0"/>
              <a:t>INTERNE Bedingungen (Kräfte)</a:t>
            </a:r>
          </a:p>
          <a:p>
            <a:pPr>
              <a:buFont typeface="Wingdings" pitchFamily="2" charset="2"/>
              <a:buChar char="Ø"/>
            </a:pPr>
            <a:r>
              <a:rPr lang="de-DE" dirty="0" smtClean="0"/>
              <a:t>Wissen, Urteilsvermögen</a:t>
            </a:r>
          </a:p>
          <a:p>
            <a:pPr>
              <a:buFont typeface="Wingdings" pitchFamily="2" charset="2"/>
              <a:buChar char="Ø"/>
            </a:pPr>
            <a:r>
              <a:rPr lang="de-DE" dirty="0" smtClean="0"/>
              <a:t>Motive, Entscheidungsfähigkeit, Projekte</a:t>
            </a:r>
          </a:p>
          <a:p>
            <a:pPr>
              <a:buFont typeface="Wingdings" pitchFamily="2" charset="2"/>
              <a:buChar char="Ø"/>
            </a:pPr>
            <a:r>
              <a:rPr lang="de-DE" dirty="0" smtClean="0"/>
              <a:t>Fähigkeiten, </a:t>
            </a:r>
            <a:r>
              <a:rPr lang="de-DE" dirty="0" err="1" smtClean="0"/>
              <a:t>Know</a:t>
            </a:r>
            <a:r>
              <a:rPr lang="de-DE" dirty="0" smtClean="0"/>
              <a:t> </a:t>
            </a:r>
            <a:r>
              <a:rPr lang="de-DE" dirty="0" err="1" smtClean="0"/>
              <a:t>How</a:t>
            </a:r>
            <a:endParaRPr lang="de-DE" dirty="0" smtClean="0"/>
          </a:p>
          <a:p>
            <a:pPr>
              <a:buFont typeface="Wingdings" pitchFamily="2" charset="2"/>
              <a:buChar char="Ø"/>
            </a:pPr>
            <a:r>
              <a:rPr lang="de-DE" dirty="0" smtClean="0"/>
              <a:t>Selbstbewusstsein, Selbstwirksamkeit, Selbst-…</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23</a:t>
            </a:fld>
            <a:endParaRPr lang="de-DE"/>
          </a:p>
        </p:txBody>
      </p:sp>
    </p:spTree>
    <p:extLst>
      <p:ext uri="{BB962C8B-B14F-4D97-AF65-F5344CB8AC3E}">
        <p14:creationId xmlns:p14="http://schemas.microsoft.com/office/powerpoint/2010/main" val="289488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Aufwärtsdynamik (Engelskreis) und Teufelskreis zwischen</a:t>
            </a:r>
            <a:endParaRPr lang="de-DE" dirty="0"/>
          </a:p>
        </p:txBody>
      </p:sp>
      <p:sp>
        <p:nvSpPr>
          <p:cNvPr id="3" name="Inhaltsplatzhalter 2"/>
          <p:cNvSpPr>
            <a:spLocks noGrp="1"/>
          </p:cNvSpPr>
          <p:nvPr>
            <p:ph idx="1"/>
          </p:nvPr>
        </p:nvSpPr>
        <p:spPr/>
        <p:txBody>
          <a:bodyPr/>
          <a:lstStyle/>
          <a:p>
            <a:pPr marL="0" indent="0">
              <a:buNone/>
            </a:pPr>
            <a:endParaRPr lang="de-DE" dirty="0" smtClean="0"/>
          </a:p>
          <a:p>
            <a:pPr marL="0" indent="0" algn="ctr">
              <a:buNone/>
            </a:pPr>
            <a:r>
              <a:rPr lang="de-DE" dirty="0" smtClean="0"/>
              <a:t>Äußeren Kräften </a:t>
            </a:r>
            <a:r>
              <a:rPr lang="de-DE" dirty="0" smtClean="0">
                <a:sym typeface="Wingdings" pitchFamily="2" charset="2"/>
              </a:rPr>
              <a:t>&lt;==&gt; inneren Kräften</a:t>
            </a:r>
          </a:p>
          <a:p>
            <a:pPr marL="0" indent="0" algn="ctr">
              <a:buNone/>
            </a:pPr>
            <a:endParaRPr lang="de-DE" dirty="0">
              <a:sym typeface="Wingdings" pitchFamily="2" charset="2"/>
            </a:endParaRPr>
          </a:p>
          <a:p>
            <a:pPr marL="0" indent="0">
              <a:buNone/>
            </a:pPr>
            <a:endParaRPr lang="de-DE" dirty="0" smtClean="0">
              <a:sym typeface="Wingdings" pitchFamily="2" charset="2"/>
            </a:endParaRPr>
          </a:p>
          <a:p>
            <a:pPr marL="0" indent="0">
              <a:buNone/>
            </a:pPr>
            <a:r>
              <a:rPr lang="de-DE" dirty="0" smtClean="0">
                <a:sym typeface="Wingdings" pitchFamily="2" charset="2"/>
              </a:rPr>
              <a:t>Trennen Sie nicht das „Klinische“ von dem Sozialen und dem Materiellen.</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24</a:t>
            </a:fld>
            <a:endParaRPr lang="de-DE"/>
          </a:p>
        </p:txBody>
      </p:sp>
    </p:spTree>
    <p:extLst>
      <p:ext uri="{BB962C8B-B14F-4D97-AF65-F5344CB8AC3E}">
        <p14:creationId xmlns:p14="http://schemas.microsoft.com/office/powerpoint/2010/main" val="3506132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endParaRPr lang="de-DE" dirty="0"/>
          </a:p>
        </p:txBody>
      </p:sp>
      <p:sp>
        <p:nvSpPr>
          <p:cNvPr id="3" name="Inhaltsplatzhalter 2"/>
          <p:cNvSpPr>
            <a:spLocks noGrp="1"/>
          </p:cNvSpPr>
          <p:nvPr>
            <p:ph idx="1"/>
          </p:nvPr>
        </p:nvSpPr>
        <p:spPr/>
        <p:txBody>
          <a:bodyPr/>
          <a:lstStyle/>
          <a:p>
            <a:pPr marL="0" indent="0">
              <a:buNone/>
            </a:pPr>
            <a:endParaRPr lang="de-DE" dirty="0" smtClean="0"/>
          </a:p>
          <a:p>
            <a:pPr marL="0" indent="0">
              <a:buNone/>
            </a:pPr>
            <a:r>
              <a:rPr lang="de-DE" dirty="0" smtClean="0"/>
              <a:t>Um wirklich Stärke/Macht zu haben, muss man, um sie ausüben zu können</a:t>
            </a:r>
          </a:p>
          <a:p>
            <a:pPr marL="0" indent="0">
              <a:buNone/>
            </a:pPr>
            <a:endParaRPr lang="de-DE" dirty="0"/>
          </a:p>
          <a:p>
            <a:pPr marL="0" indent="0">
              <a:buNone/>
            </a:pPr>
            <a:r>
              <a:rPr lang="de-DE" dirty="0" smtClean="0"/>
              <a:t>		</a:t>
            </a:r>
            <a:r>
              <a:rPr lang="de-DE" sz="3600" b="1" i="1" dirty="0" smtClean="0"/>
              <a:t>wissen/spüren</a:t>
            </a:r>
            <a:r>
              <a:rPr lang="de-DE" dirty="0" smtClean="0"/>
              <a:t>, </a:t>
            </a:r>
          </a:p>
          <a:p>
            <a:pPr marL="0" indent="0">
              <a:buNone/>
            </a:pPr>
            <a:r>
              <a:rPr lang="de-DE" dirty="0"/>
              <a:t>	</a:t>
            </a:r>
            <a:r>
              <a:rPr lang="de-DE" dirty="0" smtClean="0"/>
              <a:t>				dass man sie hat!!!</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25</a:t>
            </a:fld>
            <a:endParaRPr lang="de-DE"/>
          </a:p>
        </p:txBody>
      </p:sp>
    </p:spTree>
    <p:extLst>
      <p:ext uri="{BB962C8B-B14F-4D97-AF65-F5344CB8AC3E}">
        <p14:creationId xmlns:p14="http://schemas.microsoft.com/office/powerpoint/2010/main" val="1502826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Ich spüre, dass ich die Stärke habe,</a:t>
            </a:r>
          </a:p>
          <a:p>
            <a:pPr marL="0" indent="0">
              <a:buNone/>
            </a:pPr>
            <a:r>
              <a:rPr lang="de-DE" dirty="0" smtClean="0"/>
              <a:t>			(subjektives </a:t>
            </a:r>
            <a:r>
              <a:rPr lang="de-DE" dirty="0" err="1" smtClean="0"/>
              <a:t>Empowerment</a:t>
            </a:r>
            <a:r>
              <a:rPr lang="de-DE" dirty="0" smtClean="0"/>
              <a:t>),</a:t>
            </a:r>
          </a:p>
          <a:p>
            <a:pPr marL="0" indent="0">
              <a:buNone/>
            </a:pPr>
            <a:endParaRPr lang="de-DE" dirty="0"/>
          </a:p>
          <a:p>
            <a:pPr marL="0" indent="0">
              <a:buNone/>
            </a:pPr>
            <a:r>
              <a:rPr lang="de-DE" dirty="0" smtClean="0"/>
              <a:t>wenn</a:t>
            </a:r>
          </a:p>
          <a:p>
            <a:pPr marL="0" indent="0">
              <a:buNone/>
            </a:pPr>
            <a:endParaRPr lang="de-DE" dirty="0"/>
          </a:p>
          <a:p>
            <a:r>
              <a:rPr lang="de-DE" dirty="0" smtClean="0"/>
              <a:t>ich fühle, dass ich entscheiden kann</a:t>
            </a:r>
          </a:p>
          <a:p>
            <a:r>
              <a:rPr lang="de-DE" dirty="0" smtClean="0"/>
              <a:t>ich wahre Autonomie habe:</a:t>
            </a:r>
          </a:p>
          <a:p>
            <a:pPr marL="0" indent="0">
              <a:buNone/>
            </a:pPr>
            <a:r>
              <a:rPr lang="de-DE" dirty="0"/>
              <a:t>	</a:t>
            </a:r>
            <a:r>
              <a:rPr lang="de-DE" dirty="0" smtClean="0"/>
              <a:t>		über Ziele und Entscheidungen</a:t>
            </a:r>
          </a:p>
          <a:p>
            <a:pPr marL="0" indent="0">
              <a:buNone/>
            </a:pPr>
            <a:endParaRPr lang="de-DE" dirty="0" smtClean="0"/>
          </a:p>
          <a:p>
            <a:pPr marL="0" indent="0">
              <a:buNone/>
            </a:pPr>
            <a:r>
              <a:rPr lang="de-DE" dirty="0" smtClean="0"/>
              <a:t>„</a:t>
            </a:r>
            <a:r>
              <a:rPr lang="de-DE" i="1" dirty="0" smtClean="0"/>
              <a:t>ich fühle mich als Schöpfer meines </a:t>
            </a:r>
            <a:r>
              <a:rPr lang="de-DE" i="1" dirty="0" err="1" smtClean="0"/>
              <a:t>Selbsts</a:t>
            </a:r>
            <a:r>
              <a:rPr lang="de-DE" i="1" dirty="0" smtClean="0"/>
              <a:t>.“</a:t>
            </a:r>
          </a:p>
          <a:p>
            <a:pPr marL="0" indent="0">
              <a:buNone/>
            </a:pPr>
            <a:endParaRPr lang="de-DE" i="1" dirty="0"/>
          </a:p>
          <a:p>
            <a:pPr marL="0" indent="0">
              <a:buNone/>
            </a:pP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26</a:t>
            </a:fld>
            <a:endParaRPr lang="de-DE"/>
          </a:p>
        </p:txBody>
      </p:sp>
    </p:spTree>
    <p:extLst>
      <p:ext uri="{BB962C8B-B14F-4D97-AF65-F5344CB8AC3E}">
        <p14:creationId xmlns:p14="http://schemas.microsoft.com/office/powerpoint/2010/main" val="368306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Soziale Stärken</a:t>
            </a:r>
            <a:endParaRPr lang="de-DE" dirty="0"/>
          </a:p>
        </p:txBody>
      </p:sp>
      <p:sp>
        <p:nvSpPr>
          <p:cNvPr id="3" name="Inhaltsplatzhalter 2"/>
          <p:cNvSpPr>
            <a:spLocks noGrp="1"/>
          </p:cNvSpPr>
          <p:nvPr>
            <p:ph idx="1"/>
          </p:nvPr>
        </p:nvSpPr>
        <p:spPr/>
        <p:txBody>
          <a:bodyPr>
            <a:normAutofit fontScale="92500" lnSpcReduction="10000"/>
          </a:bodyPr>
          <a:lstStyle/>
          <a:p>
            <a:r>
              <a:rPr lang="de-DE" b="1" i="1" dirty="0" smtClean="0"/>
              <a:t>Vergleichende Stärke</a:t>
            </a:r>
            <a:r>
              <a:rPr lang="de-DE" dirty="0" smtClean="0"/>
              <a:t>: X ist besser als Z, Z überlegen, hat größeren „Wert“</a:t>
            </a:r>
          </a:p>
          <a:p>
            <a:r>
              <a:rPr lang="de-DE" b="1" i="1" dirty="0" smtClean="0"/>
              <a:t>Macht über den anderen</a:t>
            </a:r>
            <a:r>
              <a:rPr lang="de-DE" dirty="0" smtClean="0"/>
              <a:t>: X kann Z befriedigen oder frustrieren, kann Z belohnen</a:t>
            </a:r>
          </a:p>
          <a:p>
            <a:r>
              <a:rPr lang="de-DE" b="1" i="1" dirty="0" smtClean="0"/>
              <a:t>Einflusskraft</a:t>
            </a:r>
            <a:r>
              <a:rPr lang="de-DE" dirty="0" smtClean="0"/>
              <a:t> auf andere: X kann Z dazu bringen, etwas zu tun oder nicht zu tun</a:t>
            </a:r>
          </a:p>
          <a:p>
            <a:r>
              <a:rPr lang="de-DE" b="1" i="1" dirty="0" smtClean="0"/>
              <a:t>Institutionelle Macht</a:t>
            </a:r>
            <a:r>
              <a:rPr lang="de-DE" dirty="0" smtClean="0"/>
              <a:t>: </a:t>
            </a:r>
            <a:r>
              <a:rPr lang="de-DE" dirty="0" err="1" smtClean="0"/>
              <a:t>X‘s</a:t>
            </a:r>
            <a:r>
              <a:rPr lang="de-DE" dirty="0" smtClean="0"/>
              <a:t> Handlungen haben spezielle konventionelle Auswirkungen aufgrund einer institutionellen „Rolle“ (Polizist, Richter, Elternteil,…)</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27</a:t>
            </a:fld>
            <a:endParaRPr lang="de-DE"/>
          </a:p>
        </p:txBody>
      </p:sp>
    </p:spTree>
    <p:extLst>
      <p:ext uri="{BB962C8B-B14F-4D97-AF65-F5344CB8AC3E}">
        <p14:creationId xmlns:p14="http://schemas.microsoft.com/office/powerpoint/2010/main" val="2440560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ABHÄNGIGKEIT</a:t>
            </a:r>
            <a:endParaRPr lang="de-DE" dirty="0"/>
          </a:p>
        </p:txBody>
      </p:sp>
      <p:sp>
        <p:nvSpPr>
          <p:cNvPr id="3" name="Inhaltsplatzhalter 2"/>
          <p:cNvSpPr>
            <a:spLocks noGrp="1"/>
          </p:cNvSpPr>
          <p:nvPr>
            <p:ph idx="1"/>
          </p:nvPr>
        </p:nvSpPr>
        <p:spPr/>
        <p:txBody>
          <a:bodyPr>
            <a:normAutofit fontScale="85000" lnSpcReduction="10000"/>
          </a:bodyPr>
          <a:lstStyle/>
          <a:p>
            <a:r>
              <a:rPr lang="de-DE" dirty="0" smtClean="0"/>
              <a:t>Jede Abhängigkeit impliziert einen Mangel an Macht oder Stärke</a:t>
            </a:r>
          </a:p>
          <a:p>
            <a:r>
              <a:rPr lang="de-DE" dirty="0" smtClean="0"/>
              <a:t>Ein Mangel an Macht oder Stärke kann mich abhängig machen</a:t>
            </a:r>
          </a:p>
          <a:p>
            <a:endParaRPr lang="de-DE" dirty="0"/>
          </a:p>
          <a:p>
            <a:pPr marL="0" indent="0">
              <a:buNone/>
            </a:pPr>
            <a:r>
              <a:rPr lang="de-DE" dirty="0" smtClean="0"/>
              <a:t>Abhängigkeit des X von Y bezüglich a/G=</a:t>
            </a:r>
          </a:p>
          <a:p>
            <a:pPr marL="0" indent="0">
              <a:buNone/>
            </a:pPr>
            <a:r>
              <a:rPr lang="de-DE" dirty="0" smtClean="0"/>
              <a:t>	</a:t>
            </a:r>
            <a:r>
              <a:rPr lang="de-DE" sz="2600" i="1" dirty="0" smtClean="0"/>
              <a:t>X hat nicht die Stärke, a/G zu bewerkstelligen (nicht autonom)</a:t>
            </a:r>
          </a:p>
          <a:p>
            <a:pPr marL="0" indent="0">
              <a:buNone/>
            </a:pPr>
            <a:r>
              <a:rPr lang="de-DE" sz="2600" i="1" dirty="0" smtClean="0"/>
              <a:t>	Y hat die Stärke, a/G zu bewerkstelligen</a:t>
            </a:r>
          </a:p>
          <a:p>
            <a:pPr marL="0" indent="0">
              <a:buNone/>
            </a:pPr>
            <a:endParaRPr lang="de-DE" dirty="0" smtClean="0"/>
          </a:p>
          <a:p>
            <a:pPr marL="0" indent="0">
              <a:buNone/>
            </a:pPr>
            <a:r>
              <a:rPr lang="de-DE" dirty="0" smtClean="0"/>
              <a:t>X braucht Y, um a zu tun, um G zu erreichen.</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28</a:t>
            </a:fld>
            <a:endParaRPr lang="de-DE"/>
          </a:p>
        </p:txBody>
      </p:sp>
    </p:spTree>
    <p:extLst>
      <p:ext uri="{BB962C8B-B14F-4D97-AF65-F5344CB8AC3E}">
        <p14:creationId xmlns:p14="http://schemas.microsoft.com/office/powerpoint/2010/main" val="264313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 Macht erwächst Macht</a:t>
            </a:r>
            <a:endParaRPr lang="de-DE" dirty="0"/>
          </a:p>
        </p:txBody>
      </p:sp>
      <p:sp>
        <p:nvSpPr>
          <p:cNvPr id="3" name="Inhaltsplatzhalter 2"/>
          <p:cNvSpPr>
            <a:spLocks noGrp="1"/>
          </p:cNvSpPr>
          <p:nvPr>
            <p:ph idx="1"/>
          </p:nvPr>
        </p:nvSpPr>
        <p:spPr/>
        <p:txBody>
          <a:bodyPr>
            <a:normAutofit fontScale="70000" lnSpcReduction="20000"/>
          </a:bodyPr>
          <a:lstStyle/>
          <a:p>
            <a:r>
              <a:rPr lang="de-DE" i="1" dirty="0" smtClean="0"/>
              <a:t>Persönliche Macht </a:t>
            </a:r>
            <a:r>
              <a:rPr lang="de-DE" dirty="0" smtClean="0"/>
              <a:t>und </a:t>
            </a:r>
            <a:r>
              <a:rPr lang="de-DE" dirty="0" err="1" smtClean="0"/>
              <a:t>Y‘s</a:t>
            </a:r>
            <a:r>
              <a:rPr lang="de-DE" dirty="0" smtClean="0"/>
              <a:t> Abhängigkeit geben mir </a:t>
            </a:r>
            <a:r>
              <a:rPr lang="de-DE" i="1" dirty="0" smtClean="0"/>
              <a:t>Macht</a:t>
            </a:r>
            <a:r>
              <a:rPr lang="de-DE" dirty="0" smtClean="0"/>
              <a:t> über Y</a:t>
            </a:r>
          </a:p>
          <a:p>
            <a:pPr marL="0" indent="0">
              <a:buNone/>
            </a:pPr>
            <a:endParaRPr lang="de-DE" dirty="0" smtClean="0"/>
          </a:p>
          <a:p>
            <a:r>
              <a:rPr lang="de-DE" i="1" dirty="0" smtClean="0"/>
              <a:t>Macht</a:t>
            </a:r>
            <a:r>
              <a:rPr lang="de-DE" dirty="0" smtClean="0"/>
              <a:t> über Y gibt mir </a:t>
            </a:r>
            <a:r>
              <a:rPr lang="de-DE" i="1" dirty="0" smtClean="0"/>
              <a:t>Einflusskraft</a:t>
            </a:r>
            <a:r>
              <a:rPr lang="de-DE" dirty="0" smtClean="0"/>
              <a:t> gegenüber Y</a:t>
            </a:r>
          </a:p>
          <a:p>
            <a:pPr marL="0" indent="0">
              <a:buNone/>
            </a:pPr>
            <a:endParaRPr lang="de-DE" dirty="0" smtClean="0"/>
          </a:p>
          <a:p>
            <a:r>
              <a:rPr lang="de-DE" dirty="0" smtClean="0"/>
              <a:t>Die </a:t>
            </a:r>
            <a:r>
              <a:rPr lang="de-DE" i="1" dirty="0" smtClean="0"/>
              <a:t>Einflusskraft</a:t>
            </a:r>
            <a:r>
              <a:rPr lang="de-DE" dirty="0" smtClean="0"/>
              <a:t> gegenüber Y kann zu persönlichen Zwecken ausgenutzt werden, verleiht uns also </a:t>
            </a:r>
            <a:r>
              <a:rPr lang="de-DE" i="1" dirty="0" smtClean="0"/>
              <a:t>persönliche Macht</a:t>
            </a:r>
          </a:p>
          <a:p>
            <a:pPr marL="0" indent="0">
              <a:buNone/>
            </a:pPr>
            <a:endParaRPr lang="de-DE" i="1" dirty="0" smtClean="0"/>
          </a:p>
          <a:p>
            <a:r>
              <a:rPr lang="de-DE" i="1" dirty="0" smtClean="0"/>
              <a:t>Institutionelle Macht </a:t>
            </a:r>
            <a:r>
              <a:rPr lang="de-DE" dirty="0" smtClean="0"/>
              <a:t>erfordert </a:t>
            </a:r>
            <a:r>
              <a:rPr lang="de-DE" i="1" dirty="0" smtClean="0"/>
              <a:t>persönliche Macht</a:t>
            </a:r>
          </a:p>
          <a:p>
            <a:pPr marL="0" indent="0">
              <a:buNone/>
            </a:pPr>
            <a:endParaRPr lang="de-DE" i="1" dirty="0" smtClean="0"/>
          </a:p>
          <a:p>
            <a:r>
              <a:rPr lang="de-DE" i="1" dirty="0" smtClean="0"/>
              <a:t>Institutionelle Macht </a:t>
            </a:r>
            <a:r>
              <a:rPr lang="de-DE" dirty="0" smtClean="0"/>
              <a:t>gibt </a:t>
            </a:r>
            <a:r>
              <a:rPr lang="de-DE" i="1" dirty="0" smtClean="0"/>
              <a:t>Einflusskraft</a:t>
            </a:r>
            <a:r>
              <a:rPr lang="de-DE" dirty="0" smtClean="0"/>
              <a:t> </a:t>
            </a:r>
          </a:p>
          <a:p>
            <a:pPr marL="0" indent="0">
              <a:buNone/>
            </a:pPr>
            <a:r>
              <a:rPr lang="de-DE" dirty="0"/>
              <a:t>	</a:t>
            </a:r>
            <a:r>
              <a:rPr lang="de-DE" dirty="0" smtClean="0"/>
              <a:t>	und kann für die </a:t>
            </a:r>
            <a:r>
              <a:rPr lang="de-DE" i="1" dirty="0" smtClean="0"/>
              <a:t>persönliche Macht </a:t>
            </a:r>
            <a:r>
              <a:rPr lang="de-DE" dirty="0" smtClean="0"/>
              <a:t>genutzt werden</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29</a:t>
            </a:fld>
            <a:endParaRPr lang="de-DE"/>
          </a:p>
        </p:txBody>
      </p:sp>
    </p:spTree>
    <p:extLst>
      <p:ext uri="{BB962C8B-B14F-4D97-AF65-F5344CB8AC3E}">
        <p14:creationId xmlns:p14="http://schemas.microsoft.com/office/powerpoint/2010/main" val="138356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Vorbemerkung: </a:t>
            </a:r>
            <a:br>
              <a:rPr lang="de-DE" dirty="0" smtClean="0"/>
            </a:br>
            <a:r>
              <a:rPr lang="de-DE" dirty="0" smtClean="0"/>
              <a:t>die Mechanismen verstehen</a:t>
            </a:r>
            <a:endParaRPr lang="de-DE" dirty="0"/>
          </a:p>
        </p:txBody>
      </p:sp>
      <p:sp>
        <p:nvSpPr>
          <p:cNvPr id="3" name="Inhaltsplatzhalter 2"/>
          <p:cNvSpPr>
            <a:spLocks noGrp="1"/>
          </p:cNvSpPr>
          <p:nvPr>
            <p:ph idx="1"/>
          </p:nvPr>
        </p:nvSpPr>
        <p:spPr/>
        <p:txBody>
          <a:bodyPr>
            <a:noAutofit/>
          </a:bodyPr>
          <a:lstStyle/>
          <a:p>
            <a:r>
              <a:rPr lang="de-DE" sz="2300" dirty="0" smtClean="0"/>
              <a:t>Warum „</a:t>
            </a:r>
            <a:r>
              <a:rPr lang="de-DE" sz="2300" dirty="0" err="1" smtClean="0"/>
              <a:t>hope</a:t>
            </a:r>
            <a:r>
              <a:rPr lang="de-DE" sz="2300" dirty="0" smtClean="0"/>
              <a:t>“ (Hoffnung) grundlegend die Blockade aufhebt. Wie befreit man die Hoffnung von ihrer Blockade und welche Wirkungen hat es? Und warum ist es grundlegend wichtig? Und warum reicht und dient nicht </a:t>
            </a:r>
            <a:r>
              <a:rPr lang="de-DE" sz="2300" u="sng" dirty="0" smtClean="0"/>
              <a:t>das Vertrauen </a:t>
            </a:r>
            <a:r>
              <a:rPr lang="de-DE" sz="2300" dirty="0" smtClean="0"/>
              <a:t>(das etwas mehr als Hoffnung ist)?</a:t>
            </a:r>
          </a:p>
          <a:p>
            <a:r>
              <a:rPr lang="de-DE" sz="2300" dirty="0" smtClean="0"/>
              <a:t>Warum „sich wieder aneignen“, „in die eigenen Hände nehmen“?</a:t>
            </a:r>
          </a:p>
          <a:p>
            <a:pPr marL="400050" lvl="1" indent="0">
              <a:buNone/>
            </a:pPr>
            <a:r>
              <a:rPr lang="de-DE" sz="2300" dirty="0" smtClean="0"/>
              <a:t>Was heißt das, welche Wirkungen hat es, wie wird es bestimmt?</a:t>
            </a:r>
          </a:p>
          <a:p>
            <a:pPr marL="285750"/>
            <a:r>
              <a:rPr lang="de-DE" sz="2300" smtClean="0"/>
              <a:t>Warum </a:t>
            </a:r>
            <a:r>
              <a:rPr lang="de-DE" sz="2300" smtClean="0"/>
              <a:t>soziales Netz, </a:t>
            </a:r>
            <a:r>
              <a:rPr lang="de-DE" sz="2300" dirty="0" smtClean="0"/>
              <a:t>Eingliederung…?</a:t>
            </a:r>
          </a:p>
          <a:p>
            <a:pPr marL="285750"/>
            <a:r>
              <a:rPr lang="de-DE" sz="2300" dirty="0" smtClean="0"/>
              <a:t>Und warum „Stolz“, Gruppenidentität, </a:t>
            </a:r>
          </a:p>
          <a:p>
            <a:pPr marL="400050" lvl="1" indent="0">
              <a:buNone/>
            </a:pPr>
            <a:r>
              <a:rPr lang="de-DE" sz="2300" dirty="0" smtClean="0"/>
              <a:t>Neubewertung des Selbst; und wie?</a:t>
            </a:r>
            <a:endParaRPr lang="de-DE" sz="23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3</a:t>
            </a:fld>
            <a:endParaRPr lang="de-DE"/>
          </a:p>
        </p:txBody>
      </p:sp>
    </p:spTree>
    <p:extLst>
      <p:ext uri="{BB962C8B-B14F-4D97-AF65-F5344CB8AC3E}">
        <p14:creationId xmlns:p14="http://schemas.microsoft.com/office/powerpoint/2010/main" val="608227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a:t>
            </a:r>
            <a:r>
              <a:rPr lang="de-DE" b="1" i="1" dirty="0" smtClean="0"/>
              <a:t>Teufelskreise</a:t>
            </a:r>
            <a:r>
              <a:rPr lang="de-DE" dirty="0" smtClean="0"/>
              <a:t> der Macht</a:t>
            </a:r>
            <a:endParaRPr lang="de-DE" dirty="0"/>
          </a:p>
        </p:txBody>
      </p:sp>
      <p:sp>
        <p:nvSpPr>
          <p:cNvPr id="3" name="Inhaltsplatzhalter 2"/>
          <p:cNvSpPr>
            <a:spLocks noGrp="1"/>
          </p:cNvSpPr>
          <p:nvPr>
            <p:ph idx="1"/>
          </p:nvPr>
        </p:nvSpPr>
        <p:spPr/>
        <p:txBody>
          <a:bodyPr>
            <a:normAutofit fontScale="77500" lnSpcReduction="20000"/>
          </a:bodyPr>
          <a:lstStyle/>
          <a:p>
            <a:r>
              <a:rPr lang="de-DE" dirty="0" smtClean="0"/>
              <a:t>Ernsthafter Mangel an Macht an sich tendiert dazu, sich zu erhalten oder zu verstärken</a:t>
            </a:r>
          </a:p>
          <a:p>
            <a:pPr marL="0" indent="0">
              <a:buNone/>
            </a:pPr>
            <a:r>
              <a:rPr lang="de-DE" dirty="0"/>
              <a:t>	</a:t>
            </a:r>
            <a:r>
              <a:rPr lang="de-DE" dirty="0" smtClean="0"/>
              <a:t>(Krankheit, Unwissen, Dummheit, Armut, </a:t>
            </a:r>
          </a:p>
          <a:p>
            <a:pPr marL="0" indent="0">
              <a:buNone/>
            </a:pPr>
            <a:r>
              <a:rPr lang="de-DE" dirty="0"/>
              <a:t>	</a:t>
            </a:r>
            <a:r>
              <a:rPr lang="de-DE" dirty="0" smtClean="0"/>
              <a:t>Ausgrenzung,…)</a:t>
            </a:r>
          </a:p>
          <a:p>
            <a:pPr marL="0" indent="0">
              <a:buNone/>
            </a:pPr>
            <a:endParaRPr lang="de-DE" dirty="0" smtClean="0"/>
          </a:p>
          <a:p>
            <a:r>
              <a:rPr lang="de-DE" dirty="0" smtClean="0"/>
              <a:t>Unterschiedliche Arten des Machtmangels verstärken sich gewöhnlich gegenseitig:</a:t>
            </a:r>
          </a:p>
          <a:p>
            <a:pPr marL="0" indent="0">
              <a:buNone/>
            </a:pPr>
            <a:r>
              <a:rPr lang="de-DE" dirty="0"/>
              <a:t>	</a:t>
            </a:r>
            <a:r>
              <a:rPr lang="de-DE" dirty="0" smtClean="0"/>
              <a:t>Krankheit+ </a:t>
            </a:r>
            <a:r>
              <a:rPr lang="de-DE" dirty="0" smtClean="0">
                <a:sym typeface="Wingdings" pitchFamily="2" charset="2"/>
              </a:rPr>
              <a:t>&lt;--&gt; +Armut</a:t>
            </a:r>
          </a:p>
          <a:p>
            <a:pPr marL="0" indent="0">
              <a:buNone/>
            </a:pPr>
            <a:r>
              <a:rPr lang="de-DE" dirty="0">
                <a:sym typeface="Wingdings" pitchFamily="2" charset="2"/>
              </a:rPr>
              <a:t>	</a:t>
            </a:r>
            <a:r>
              <a:rPr lang="de-DE" dirty="0" smtClean="0">
                <a:sym typeface="Wingdings" pitchFamily="2" charset="2"/>
              </a:rPr>
              <a:t>Unwissen+ &lt;--&gt; +Armut</a:t>
            </a:r>
          </a:p>
          <a:p>
            <a:pPr marL="0" indent="0">
              <a:buNone/>
            </a:pPr>
            <a:r>
              <a:rPr lang="de-DE" dirty="0">
                <a:sym typeface="Wingdings" pitchFamily="2" charset="2"/>
              </a:rPr>
              <a:t>	</a:t>
            </a:r>
            <a:r>
              <a:rPr lang="de-DE" dirty="0" smtClean="0">
                <a:sym typeface="Wingdings" pitchFamily="2" charset="2"/>
              </a:rPr>
              <a:t>Unwissen+ &lt;--&gt; +Krankheit</a:t>
            </a:r>
          </a:p>
          <a:p>
            <a:pPr marL="0" indent="0">
              <a:buNone/>
            </a:pPr>
            <a:r>
              <a:rPr lang="de-DE" dirty="0">
                <a:sym typeface="Wingdings" pitchFamily="2" charset="2"/>
              </a:rPr>
              <a:t>	</a:t>
            </a:r>
            <a:r>
              <a:rPr lang="de-DE" dirty="0" smtClean="0">
                <a:sym typeface="Wingdings" pitchFamily="2" charset="2"/>
              </a:rPr>
              <a:t>Ausgrenzung+ &lt;--&gt; +Armut</a:t>
            </a:r>
          </a:p>
          <a:p>
            <a:pPr marL="0" indent="0">
              <a:buNone/>
            </a:pPr>
            <a:r>
              <a:rPr lang="de-DE" dirty="0">
                <a:sym typeface="Wingdings" pitchFamily="2" charset="2"/>
              </a:rPr>
              <a:t>	</a:t>
            </a:r>
            <a:r>
              <a:rPr lang="de-DE" dirty="0" smtClean="0">
                <a:sym typeface="Wingdings" pitchFamily="2" charset="2"/>
              </a:rPr>
              <a:t>etc. …</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30</a:t>
            </a:fld>
            <a:endParaRPr lang="de-DE"/>
          </a:p>
        </p:txBody>
      </p:sp>
    </p:spTree>
    <p:extLst>
      <p:ext uri="{BB962C8B-B14F-4D97-AF65-F5344CB8AC3E}">
        <p14:creationId xmlns:p14="http://schemas.microsoft.com/office/powerpoint/2010/main" val="359049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t>
            </a:r>
            <a:r>
              <a:rPr lang="de-DE" dirty="0" err="1" smtClean="0"/>
              <a:t>Recovery</a:t>
            </a:r>
            <a:r>
              <a:rPr lang="de-DE" dirty="0" smtClean="0"/>
              <a:t>“ und Arten des Stolzes</a:t>
            </a:r>
            <a:endParaRPr lang="de-DE" dirty="0"/>
          </a:p>
        </p:txBody>
      </p:sp>
      <p:sp>
        <p:nvSpPr>
          <p:cNvPr id="3" name="Inhaltsplatzhalter 2"/>
          <p:cNvSpPr>
            <a:spLocks noGrp="1"/>
          </p:cNvSpPr>
          <p:nvPr>
            <p:ph idx="1"/>
          </p:nvPr>
        </p:nvSpPr>
        <p:spPr/>
        <p:txBody>
          <a:bodyPr/>
          <a:lstStyle/>
          <a:p>
            <a:pPr marL="0" indent="0">
              <a:buNone/>
            </a:pPr>
            <a:endParaRPr lang="de-DE" dirty="0" smtClean="0"/>
          </a:p>
          <a:p>
            <a:pPr marL="0" indent="0">
              <a:buNone/>
            </a:pPr>
            <a:endParaRPr lang="de-DE" dirty="0"/>
          </a:p>
          <a:p>
            <a:pPr marL="0" indent="0">
              <a:buNone/>
            </a:pPr>
            <a:endParaRPr lang="de-DE" dirty="0" smtClean="0"/>
          </a:p>
          <a:p>
            <a:pPr marL="0" indent="0" algn="ctr">
              <a:buNone/>
            </a:pPr>
            <a:r>
              <a:rPr lang="de-DE" dirty="0" smtClean="0"/>
              <a:t>6</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31</a:t>
            </a:fld>
            <a:endParaRPr lang="de-DE"/>
          </a:p>
        </p:txBody>
      </p:sp>
    </p:spTree>
    <p:extLst>
      <p:ext uri="{BB962C8B-B14F-4D97-AF65-F5344CB8AC3E}">
        <p14:creationId xmlns:p14="http://schemas.microsoft.com/office/powerpoint/2010/main" val="1218380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Stolz im Verlauf der </a:t>
            </a:r>
            <a:r>
              <a:rPr lang="de-DE" dirty="0" err="1" smtClean="0"/>
              <a:t>Recovery</a:t>
            </a:r>
            <a:endParaRPr lang="de-DE" dirty="0"/>
          </a:p>
        </p:txBody>
      </p:sp>
      <p:sp>
        <p:nvSpPr>
          <p:cNvPr id="3" name="Inhaltsplatzhalter 2"/>
          <p:cNvSpPr>
            <a:spLocks noGrp="1"/>
          </p:cNvSpPr>
          <p:nvPr>
            <p:ph idx="1"/>
          </p:nvPr>
        </p:nvSpPr>
        <p:spPr/>
        <p:txBody>
          <a:bodyPr>
            <a:normAutofit fontScale="55000" lnSpcReduction="20000"/>
          </a:bodyPr>
          <a:lstStyle/>
          <a:p>
            <a:pPr marL="0" indent="0">
              <a:buNone/>
            </a:pPr>
            <a:r>
              <a:rPr lang="de-DE" dirty="0" smtClean="0"/>
              <a:t>Zwei Arten/Praxisanwendungen oder besser unterschiedliche (aber konvergente) Rollen des Stolzes in der </a:t>
            </a:r>
            <a:r>
              <a:rPr lang="de-DE" dirty="0" err="1" smtClean="0"/>
              <a:t>Recovery</a:t>
            </a:r>
            <a:r>
              <a:rPr lang="de-DE" dirty="0" smtClean="0"/>
              <a:t>, die dessen Bedeutung erklären:</a:t>
            </a:r>
          </a:p>
          <a:p>
            <a:pPr marL="0" indent="0">
              <a:buNone/>
            </a:pPr>
            <a:endParaRPr lang="de-DE" dirty="0" smtClean="0"/>
          </a:p>
          <a:p>
            <a:pPr marL="0" indent="0">
              <a:buNone/>
            </a:pPr>
            <a:r>
              <a:rPr lang="de-DE" dirty="0" smtClean="0"/>
              <a:t>(i)	„</a:t>
            </a:r>
            <a:r>
              <a:rPr lang="de-DE" dirty="0" err="1" smtClean="0"/>
              <a:t>identitärer</a:t>
            </a:r>
            <a:r>
              <a:rPr lang="de-DE" dirty="0" smtClean="0"/>
              <a:t>“ Stolz:	</a:t>
            </a:r>
          </a:p>
          <a:p>
            <a:pPr marL="0" indent="0">
              <a:buNone/>
            </a:pPr>
            <a:r>
              <a:rPr lang="de-DE" dirty="0" smtClean="0"/>
              <a:t>positive Akzeptanz des Unterschiedes, Zugehörigkeitsgefühl, „Besonderheit“, Abwehr des Stigmas….“Ich bin was wert!; Wir sind was wert!“ „Und wir wollen nicht erdulden!; Wir werden nicht mehr erdulden!“ Nicht nur, dass ich mich nicht mehr „dafür schäme“ (ich fühle mich unzulänglich, mangelhaft) und mich nicht „schuldig“ fühle (ich fühle mich, als wenn ich etwas Schlechtes täte oder mir etwas Schlechtes antäte und verantwortlich dafür wäre), sondern ich „prahle“ damit, ich verstecke es nicht, ich stelle es zur Schau (wie gezeigt für die großen Emanzipationsbewegungen: Schwarze, Frauen, Schwule,…)</a:t>
            </a:r>
          </a:p>
          <a:p>
            <a:pPr marL="0" indent="0">
              <a:buNone/>
            </a:pPr>
            <a:endParaRPr lang="de-DE" dirty="0"/>
          </a:p>
          <a:p>
            <a:pPr marL="0" indent="0">
              <a:buNone/>
            </a:pPr>
            <a:r>
              <a:rPr lang="de-DE" dirty="0" smtClean="0"/>
              <a:t>(ii)	Stolz des „machen </a:t>
            </a:r>
            <a:r>
              <a:rPr lang="de-DE" dirty="0" err="1" smtClean="0"/>
              <a:t>könnens</a:t>
            </a:r>
            <a:r>
              <a:rPr lang="de-DE" dirty="0" smtClean="0"/>
              <a:t>“ („</a:t>
            </a:r>
            <a:r>
              <a:rPr lang="de-DE" dirty="0" err="1" smtClean="0"/>
              <a:t>yes</a:t>
            </a:r>
            <a:r>
              <a:rPr lang="de-DE" dirty="0" smtClean="0"/>
              <a:t>, </a:t>
            </a:r>
            <a:r>
              <a:rPr lang="de-DE" dirty="0" err="1" smtClean="0"/>
              <a:t>we</a:t>
            </a:r>
            <a:r>
              <a:rPr lang="de-DE" dirty="0" smtClean="0"/>
              <a:t> </a:t>
            </a:r>
            <a:r>
              <a:rPr lang="de-DE" dirty="0" err="1" smtClean="0"/>
              <a:t>can</a:t>
            </a:r>
            <a:r>
              <a:rPr lang="de-DE" dirty="0" smtClean="0"/>
              <a:t>!“):</a:t>
            </a:r>
          </a:p>
          <a:p>
            <a:pPr marL="0" indent="0">
              <a:buNone/>
            </a:pPr>
            <a:r>
              <a:rPr lang="de-DE" dirty="0" smtClean="0"/>
              <a:t>„Ich/wir schaffen das! Zeigen wir, das wir das können!“, „Das schaffe ich! Das habe ich geschafft!“ „Das kann ich machen (</a:t>
            </a:r>
            <a:r>
              <a:rPr lang="de-DE" u="sng" dirty="0" smtClean="0"/>
              <a:t>wie</a:t>
            </a:r>
            <a:r>
              <a:rPr lang="de-DE" dirty="0" smtClean="0"/>
              <a:t> ihr, </a:t>
            </a:r>
            <a:r>
              <a:rPr lang="de-DE" u="sng" dirty="0" smtClean="0"/>
              <a:t>mit</a:t>
            </a:r>
            <a:r>
              <a:rPr lang="de-DE" dirty="0" smtClean="0"/>
              <a:t> euch)!“.</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32</a:t>
            </a:fld>
            <a:endParaRPr lang="de-DE"/>
          </a:p>
        </p:txBody>
      </p:sp>
    </p:spTree>
    <p:extLst>
      <p:ext uri="{BB962C8B-B14F-4D97-AF65-F5344CB8AC3E}">
        <p14:creationId xmlns:p14="http://schemas.microsoft.com/office/powerpoint/2010/main" val="2077194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Stolz im </a:t>
            </a:r>
            <a:r>
              <a:rPr lang="de-DE" dirty="0" smtClean="0"/>
              <a:t>Verlauf </a:t>
            </a:r>
            <a:r>
              <a:rPr lang="de-DE" dirty="0"/>
              <a:t>der </a:t>
            </a:r>
            <a:r>
              <a:rPr lang="de-DE" dirty="0" err="1"/>
              <a:t>Recovery</a:t>
            </a:r>
            <a:endParaRPr lang="de-DE" dirty="0"/>
          </a:p>
        </p:txBody>
      </p:sp>
      <p:sp>
        <p:nvSpPr>
          <p:cNvPr id="3" name="Inhaltsplatzhalter 2"/>
          <p:cNvSpPr>
            <a:spLocks noGrp="1"/>
          </p:cNvSpPr>
          <p:nvPr>
            <p:ph idx="1"/>
          </p:nvPr>
        </p:nvSpPr>
        <p:spPr/>
        <p:txBody>
          <a:bodyPr>
            <a:normAutofit fontScale="77500" lnSpcReduction="20000"/>
          </a:bodyPr>
          <a:lstStyle/>
          <a:p>
            <a:pPr>
              <a:buFont typeface="Wingdings" pitchFamily="2" charset="2"/>
              <a:buChar char="ü"/>
            </a:pPr>
            <a:r>
              <a:rPr lang="de-DE" dirty="0"/>
              <a:t>Zwei Arten/Praxisanwendungen oder besser unterschiedliche (aber konvergente) Rollen des Stolzes in der </a:t>
            </a:r>
            <a:r>
              <a:rPr lang="de-DE" dirty="0" err="1" smtClean="0"/>
              <a:t>Recovery</a:t>
            </a:r>
            <a:endParaRPr lang="de-DE" dirty="0" smtClean="0"/>
          </a:p>
          <a:p>
            <a:pPr>
              <a:buFont typeface="Wingdings" pitchFamily="2" charset="2"/>
              <a:buChar char="ü"/>
            </a:pPr>
            <a:endParaRPr lang="de-DE" dirty="0"/>
          </a:p>
          <a:p>
            <a:pPr marL="0" indent="0">
              <a:buNone/>
            </a:pPr>
            <a:r>
              <a:rPr lang="de-DE" dirty="0" smtClean="0"/>
              <a:t>Selbstverständlich verstärken sich diese beiden Arten und Erfahrungen gegenseitig.</a:t>
            </a:r>
          </a:p>
          <a:p>
            <a:pPr marL="0" indent="0">
              <a:buNone/>
            </a:pPr>
            <a:endParaRPr lang="de-DE" dirty="0"/>
          </a:p>
          <a:p>
            <a:pPr marL="0" indent="0">
              <a:buNone/>
            </a:pPr>
            <a:r>
              <a:rPr lang="de-DE" dirty="0" smtClean="0"/>
              <a:t>Die positive Identität und das Zugehörigkeitsgefühl und der Stolz über die Zugehörigkeit sind auch eine Funktion von (ii), und die Überzeugung des „es schaffen </a:t>
            </a:r>
            <a:r>
              <a:rPr lang="de-DE" dirty="0" err="1" smtClean="0"/>
              <a:t>könnens</a:t>
            </a:r>
            <a:r>
              <a:rPr lang="de-DE" dirty="0" smtClean="0"/>
              <a:t>“ (und die Wiedereinführung von Zielen) wird verstärkt von der als positiv erlebten Zugehörigkeit und der Unterstützung.</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33</a:t>
            </a:fld>
            <a:endParaRPr lang="de-DE"/>
          </a:p>
        </p:txBody>
      </p:sp>
    </p:spTree>
    <p:extLst>
      <p:ext uri="{BB962C8B-B14F-4D97-AF65-F5344CB8AC3E}">
        <p14:creationId xmlns:p14="http://schemas.microsoft.com/office/powerpoint/2010/main" val="181250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Vorbemerkung: warum „Stolz“?</a:t>
            </a:r>
            <a:endParaRPr lang="de-DE" dirty="0"/>
          </a:p>
        </p:txBody>
      </p:sp>
      <p:sp>
        <p:nvSpPr>
          <p:cNvPr id="3" name="Inhaltsplatzhalter 2"/>
          <p:cNvSpPr>
            <a:spLocks noGrp="1"/>
          </p:cNvSpPr>
          <p:nvPr>
            <p:ph idx="1"/>
          </p:nvPr>
        </p:nvSpPr>
        <p:spPr/>
        <p:txBody>
          <a:bodyPr>
            <a:normAutofit/>
          </a:bodyPr>
          <a:lstStyle/>
          <a:p>
            <a:r>
              <a:rPr lang="de-DE" sz="1800" dirty="0" smtClean="0"/>
              <a:t>Das Stigma, die Herabsetzung, das Sich Ausgrenzen sind nicht nur von außen herbeigeführte Phänomene (sozialer Druck); es sind Werte und internalisierte Gefühle nicht nur auf der Vernunftebene, sondern auch der Gefühlsebene.</a:t>
            </a:r>
          </a:p>
          <a:p>
            <a:r>
              <a:rPr lang="de-DE" sz="1800" dirty="0" smtClean="0"/>
              <a:t>Nicht nur der „politische“ und kulturelle Kampf gegen Stigmatisierung, Negativität, die Angst, die Isolation/Ausgrenzung; sondern der innere, psychologische Kampf, der Kampf auf der Verhaltensebene und mit dem Leben. Der Wandel des Erlebten und der Verhaltensweisen.</a:t>
            </a:r>
          </a:p>
          <a:p>
            <a:r>
              <a:rPr lang="de-DE" sz="1800" dirty="0" smtClean="0"/>
              <a:t>Erklären, dass ein gemeinsames Bekenntnis zur eigenen Unterschiedlichkeit und Identität, ihre Akzeptanz einhergehend mit dem Hervortreten von guten, positiven Aspekten, die Formulierung und der Ausdruck von Stolz (soziokulturelle Identität) eine wichtige, wenn nicht gar unerlässliche Vorgehensweise auf dem Weg zur </a:t>
            </a:r>
            <a:r>
              <a:rPr lang="de-DE" sz="1800" dirty="0" err="1" smtClean="0"/>
              <a:t>Recovery</a:t>
            </a:r>
            <a:r>
              <a:rPr lang="de-DE" sz="1800" dirty="0" smtClean="0"/>
              <a:t> sind und noch genereller als die von sonstigen emanzipatorischen Gruppen beschrittenen Wege mit negativen Bewertungen, Vorurteilen der Minderwertigkeit, Ausgrenzung und sozialer Diskriminierung behaftet werden.</a:t>
            </a:r>
          </a:p>
          <a:p>
            <a:r>
              <a:rPr lang="de-DE" sz="1800" dirty="0" smtClean="0"/>
              <a:t>Zentral dabei ist aber auch eine andere Art des Stolzes: „Das schaffe ich!“</a:t>
            </a:r>
            <a:endParaRPr lang="de-DE" sz="18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4</a:t>
            </a:fld>
            <a:endParaRPr lang="de-DE"/>
          </a:p>
        </p:txBody>
      </p:sp>
    </p:spTree>
    <p:extLst>
      <p:ext uri="{BB962C8B-B14F-4D97-AF65-F5344CB8AC3E}">
        <p14:creationId xmlns:p14="http://schemas.microsoft.com/office/powerpoint/2010/main" val="152614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Für eine Theorie des Stolzes</a:t>
            </a:r>
            <a:endParaRPr lang="de-DE" dirty="0"/>
          </a:p>
        </p:txBody>
      </p:sp>
      <p:sp>
        <p:nvSpPr>
          <p:cNvPr id="3" name="Inhaltsplatzhalter 2"/>
          <p:cNvSpPr>
            <a:spLocks noGrp="1"/>
          </p:cNvSpPr>
          <p:nvPr>
            <p:ph idx="1"/>
          </p:nvPr>
        </p:nvSpPr>
        <p:spPr>
          <a:xfrm>
            <a:off x="4211960" y="3140968"/>
            <a:ext cx="936104" cy="720080"/>
          </a:xfrm>
        </p:spPr>
        <p:txBody>
          <a:bodyPr/>
          <a:lstStyle/>
          <a:p>
            <a:pPr marL="0" indent="0">
              <a:buNone/>
            </a:pPr>
            <a:r>
              <a:rPr lang="de-DE" dirty="0" smtClean="0"/>
              <a:t>1</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5</a:t>
            </a:fld>
            <a:endParaRPr lang="de-DE"/>
          </a:p>
        </p:txBody>
      </p:sp>
    </p:spTree>
    <p:extLst>
      <p:ext uri="{BB962C8B-B14F-4D97-AF65-F5344CB8AC3E}">
        <p14:creationId xmlns:p14="http://schemas.microsoft.com/office/powerpoint/2010/main" val="365524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de-DE" dirty="0" smtClean="0"/>
              <a:t>Es gibt zwei grundlegende Arten des Stolzes </a:t>
            </a:r>
          </a:p>
          <a:p>
            <a:pPr marL="0" indent="0">
              <a:buNone/>
            </a:pPr>
            <a:r>
              <a:rPr lang="de-DE" dirty="0" smtClean="0"/>
              <a:t>(A und B), aber mit einem gemeinsamen Kern;</a:t>
            </a:r>
          </a:p>
          <a:p>
            <a:pPr marL="0" indent="0">
              <a:buNone/>
            </a:pPr>
            <a:r>
              <a:rPr lang="de-DE" dirty="0" smtClean="0"/>
              <a:t>Der zweite zieht jedoch den ersten nach sich.</a:t>
            </a:r>
          </a:p>
          <a:p>
            <a:pPr marL="0" indent="0">
              <a:buNone/>
            </a:pPr>
            <a:endParaRPr lang="de-DE" dirty="0"/>
          </a:p>
          <a:p>
            <a:pPr marL="514350" indent="-514350">
              <a:buAutoNum type="alphaUcParenBoth"/>
            </a:pPr>
            <a:r>
              <a:rPr lang="de-DE" dirty="0" smtClean="0"/>
              <a:t>Grundlegender Stolz</a:t>
            </a:r>
          </a:p>
          <a:p>
            <a:pPr marL="400050" lvl="1" indent="0">
              <a:buNone/>
            </a:pPr>
            <a:r>
              <a:rPr lang="de-DE" b="1" i="1" dirty="0" smtClean="0"/>
              <a:t>Eine starke positive Bewertung des </a:t>
            </a:r>
            <a:r>
              <a:rPr lang="de-DE" b="1" i="1" dirty="0" err="1" smtClean="0"/>
              <a:t>Selbsts</a:t>
            </a:r>
            <a:r>
              <a:rPr lang="de-DE" dirty="0" smtClean="0"/>
              <a:t>, eines Erfolgs, der Erreichung eines schwierigen Ziels, einer ungewöhnlichen und beachtlichen Begabung (was wir O nennen werden, das Objekt des Stolzes)</a:t>
            </a:r>
            <a:endParaRPr lang="de-DE"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6</a:t>
            </a:fld>
            <a:endParaRPr lang="de-DE"/>
          </a:p>
        </p:txBody>
      </p:sp>
    </p:spTree>
    <p:extLst>
      <p:ext uri="{BB962C8B-B14F-4D97-AF65-F5344CB8AC3E}">
        <p14:creationId xmlns:p14="http://schemas.microsoft.com/office/powerpoint/2010/main" val="180246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Grundlegender Stolz</a:t>
            </a:r>
            <a:endParaRPr lang="de-DE" dirty="0"/>
          </a:p>
        </p:txBody>
      </p:sp>
      <p:sp>
        <p:nvSpPr>
          <p:cNvPr id="3" name="Inhaltsplatzhalter 2"/>
          <p:cNvSpPr>
            <a:spLocks noGrp="1"/>
          </p:cNvSpPr>
          <p:nvPr>
            <p:ph idx="1"/>
          </p:nvPr>
        </p:nvSpPr>
        <p:spPr/>
        <p:txBody>
          <a:bodyPr>
            <a:normAutofit/>
          </a:bodyPr>
          <a:lstStyle/>
          <a:p>
            <a:pPr marL="0" indent="0">
              <a:buNone/>
            </a:pPr>
            <a:r>
              <a:rPr lang="de-DE" sz="1600" dirty="0" smtClean="0"/>
              <a:t>Diese Wahrnehmung/Vision umfasst das Erleben von Zufriedenheit und Erregung (manchmal des Triumpfs) über einen solchen Erfolg oder „Wert“: </a:t>
            </a:r>
            <a:r>
              <a:rPr lang="de-DE" sz="1600" b="1" i="1" dirty="0" smtClean="0"/>
              <a:t>„Ich bin was wert!“ „Ich bin tauglich, das schaffe ich!“ „Ich habe diese Eigenschaft/Begabung, die nicht viele haben!“ </a:t>
            </a:r>
            <a:r>
              <a:rPr lang="de-DE" sz="1600" dirty="0" smtClean="0"/>
              <a:t>(man denke nur an kleine Kinder, die es zum ersten Mal schaffen, sich an etwas aufzurichten oder zu laufen).</a:t>
            </a:r>
          </a:p>
          <a:p>
            <a:pPr marL="0" indent="0">
              <a:buNone/>
            </a:pPr>
            <a:endParaRPr lang="de-DE" sz="1600" dirty="0"/>
          </a:p>
          <a:p>
            <a:pPr marL="0" indent="0">
              <a:buNone/>
            </a:pPr>
            <a:r>
              <a:rPr lang="de-DE" sz="1600" dirty="0" smtClean="0"/>
              <a:t>Er ist ein </a:t>
            </a:r>
            <a:r>
              <a:rPr lang="de-DE" sz="1600" b="1" i="1" dirty="0" smtClean="0"/>
              <a:t>Gefühl </a:t>
            </a:r>
            <a:r>
              <a:rPr lang="de-DE" sz="1600" dirty="0" smtClean="0"/>
              <a:t>(Gedanke und Emotion), das stark verbunden ist mit </a:t>
            </a:r>
            <a:r>
              <a:rPr lang="de-DE" sz="1600" b="1" i="1" dirty="0" smtClean="0"/>
              <a:t>„</a:t>
            </a:r>
            <a:r>
              <a:rPr lang="de-DE" sz="1600" b="1" i="1" dirty="0" err="1" smtClean="0"/>
              <a:t>achievement</a:t>
            </a:r>
            <a:r>
              <a:rPr lang="de-DE" sz="1600" b="1" i="1" dirty="0" smtClean="0"/>
              <a:t> </a:t>
            </a:r>
            <a:r>
              <a:rPr lang="de-DE" sz="1600" b="1" i="1" dirty="0" err="1" smtClean="0"/>
              <a:t>motivation</a:t>
            </a:r>
            <a:r>
              <a:rPr lang="de-DE" sz="1600" b="1" i="1" dirty="0" smtClean="0"/>
              <a:t>“ </a:t>
            </a:r>
            <a:r>
              <a:rPr lang="de-DE" sz="1600" dirty="0" smtClean="0"/>
              <a:t>(der Motivation oder dem Bedürfnis, etwas zu erreichen) und stellt eine einem „innewohnende Motivation“ und Bestärkung dar, ganz abgesehen vom spezifischen Ziel und  Gedankeninhalt. Offensichtlich erfordert er ein gewisses „Streben“ und die Fähigkeit, etwas anstreben zu können, wichtige Ziele zu haben, außerdem Hoffnung, Zuversicht und (wenn Handlungsbedarf besteht) den nötigen Einsatz.</a:t>
            </a:r>
          </a:p>
          <a:p>
            <a:pPr marL="0" indent="0">
              <a:buNone/>
            </a:pPr>
            <a:endParaRPr lang="de-DE" sz="1600" dirty="0"/>
          </a:p>
          <a:p>
            <a:pPr marL="0" indent="0">
              <a:buNone/>
            </a:pPr>
            <a:r>
              <a:rPr lang="de-DE" sz="1600" dirty="0" smtClean="0"/>
              <a:t>Er ist nicht nur verbunden mit der Motivation oder dem Bedürfnis, etwas zu erreichen (</a:t>
            </a:r>
            <a:r>
              <a:rPr lang="de-DE" sz="1600" dirty="0" err="1" smtClean="0"/>
              <a:t>achievement</a:t>
            </a:r>
            <a:r>
              <a:rPr lang="de-DE" sz="1600" dirty="0" smtClean="0"/>
              <a:t> </a:t>
            </a:r>
            <a:r>
              <a:rPr lang="de-DE" sz="1600" dirty="0" err="1" smtClean="0"/>
              <a:t>motivation</a:t>
            </a:r>
            <a:r>
              <a:rPr lang="de-DE" sz="1600" dirty="0" smtClean="0"/>
              <a:t>), sondern auch mit einer vergleichenden Bewertung und dem „Wert“, der daraus folgt: “</a:t>
            </a:r>
            <a:r>
              <a:rPr lang="de-DE" sz="1600" b="1" i="1" dirty="0" smtClean="0"/>
              <a:t>Ich entspreche dem Wert, den ich anstrebe.“ </a:t>
            </a:r>
            <a:r>
              <a:rPr lang="de-DE" sz="1600" dirty="0" smtClean="0"/>
              <a:t> - und somit zentral dem Zweck/der Erfordernis der positiven Selbstbewertung, der </a:t>
            </a:r>
            <a:r>
              <a:rPr lang="de-DE" sz="1600" b="1" i="1" dirty="0" smtClean="0"/>
              <a:t>Selbstachtung</a:t>
            </a:r>
            <a:r>
              <a:rPr lang="de-DE" sz="1600" dirty="0" smtClean="0"/>
              <a:t> (</a:t>
            </a:r>
            <a:r>
              <a:rPr lang="de-DE" sz="1600" dirty="0" err="1" smtClean="0"/>
              <a:t>self-esteem</a:t>
            </a:r>
            <a:r>
              <a:rPr lang="de-DE" sz="1600" dirty="0" smtClean="0"/>
              <a:t>).</a:t>
            </a:r>
            <a:endParaRPr lang="de-DE" sz="16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7</a:t>
            </a:fld>
            <a:endParaRPr lang="de-DE"/>
          </a:p>
        </p:txBody>
      </p:sp>
    </p:spTree>
    <p:extLst>
      <p:ext uri="{BB962C8B-B14F-4D97-AF65-F5344CB8AC3E}">
        <p14:creationId xmlns:p14="http://schemas.microsoft.com/office/powerpoint/2010/main" val="88264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Grundlegender Stolz</a:t>
            </a:r>
            <a:endParaRPr lang="de-DE" dirty="0"/>
          </a:p>
        </p:txBody>
      </p:sp>
      <p:sp>
        <p:nvSpPr>
          <p:cNvPr id="3" name="Inhaltsplatzhalter 2"/>
          <p:cNvSpPr>
            <a:spLocks noGrp="1"/>
          </p:cNvSpPr>
          <p:nvPr>
            <p:ph idx="1"/>
          </p:nvPr>
        </p:nvSpPr>
        <p:spPr/>
        <p:txBody>
          <a:bodyPr>
            <a:normAutofit/>
          </a:bodyPr>
          <a:lstStyle/>
          <a:p>
            <a:pPr marL="0" indent="0">
              <a:buNone/>
            </a:pPr>
            <a:r>
              <a:rPr lang="de-DE" sz="2000" dirty="0" smtClean="0"/>
              <a:t>Er ist nicht nur ein momentanes „Gefühl“, sondern kann die Art und Weise bestimmen, wie das eigene Selbst erlebt wird, ein </a:t>
            </a:r>
            <a:r>
              <a:rPr lang="de-DE" sz="2000" b="1" i="1" dirty="0" smtClean="0"/>
              <a:t>„Empfinden“ </a:t>
            </a:r>
            <a:r>
              <a:rPr lang="de-DE" sz="2000" dirty="0" smtClean="0"/>
              <a:t>mit seiner dazugehörigen Stabilität und Allgemeinheit.</a:t>
            </a:r>
          </a:p>
          <a:p>
            <a:pPr marL="0" indent="0">
              <a:buNone/>
            </a:pPr>
            <a:endParaRPr lang="de-DE" sz="2000" dirty="0"/>
          </a:p>
          <a:p>
            <a:pPr marL="0" indent="0">
              <a:buNone/>
            </a:pPr>
            <a:r>
              <a:rPr lang="de-DE" sz="2000" dirty="0" smtClean="0"/>
              <a:t>Man ist nicht nur stolz auf „Fähigkeiten“ und Handlungen und Erfolge. Man kann auch stolz sein auf Charakteristiken, die man aufweist, und das reicht vollkommen aus: Zugehörigkeit (ethnisch, kulturell,…), körperliche Eigenschaften oder solche der Persönlichkeit, etc.</a:t>
            </a:r>
          </a:p>
          <a:p>
            <a:pPr marL="0" indent="0">
              <a:buNone/>
            </a:pPr>
            <a:endParaRPr lang="de-DE" sz="2000" dirty="0"/>
          </a:p>
          <a:p>
            <a:pPr marL="0" indent="0">
              <a:buNone/>
            </a:pPr>
            <a:r>
              <a:rPr lang="de-DE" sz="2000" b="1" i="1" dirty="0" smtClean="0"/>
              <a:t>Stolz fühlt man sich</a:t>
            </a:r>
            <a:r>
              <a:rPr lang="de-DE" sz="2000" dirty="0" smtClean="0"/>
              <a:t>, den Stolz und die Würde „empfindet“ man, es sind nicht einfach nur Gedanken und Urteile.</a:t>
            </a:r>
            <a:endParaRPr lang="de-DE" sz="2000"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8</a:t>
            </a:fld>
            <a:endParaRPr lang="de-DE"/>
          </a:p>
        </p:txBody>
      </p:sp>
    </p:spTree>
    <p:extLst>
      <p:ext uri="{BB962C8B-B14F-4D97-AF65-F5344CB8AC3E}">
        <p14:creationId xmlns:p14="http://schemas.microsoft.com/office/powerpoint/2010/main" val="96620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(B) Zur Schau gestellter Stolz und Courage</a:t>
            </a:r>
            <a:endParaRPr lang="de-DE" dirty="0"/>
          </a:p>
        </p:txBody>
      </p:sp>
      <p:sp>
        <p:nvSpPr>
          <p:cNvPr id="3" name="Inhaltsplatzhalter 2"/>
          <p:cNvSpPr>
            <a:spLocks noGrp="1"/>
          </p:cNvSpPr>
          <p:nvPr>
            <p:ph idx="1"/>
          </p:nvPr>
        </p:nvSpPr>
        <p:spPr/>
        <p:txBody>
          <a:bodyPr>
            <a:normAutofit fontScale="85000" lnSpcReduction="10000"/>
          </a:bodyPr>
          <a:lstStyle/>
          <a:p>
            <a:pPr marL="400050" lvl="1" indent="0">
              <a:buNone/>
            </a:pPr>
            <a:r>
              <a:rPr lang="de-DE" sz="2000" i="1" dirty="0" smtClean="0"/>
              <a:t>Vor anderen zur Schau gestellter Stolz, der Wille/Wunsch, dass die anderen meinen Wert sehen, bemerken und anerkennen, mein Verhalten oder meine Begabung bejahen oder bewundern.</a:t>
            </a:r>
          </a:p>
          <a:p>
            <a:pPr marL="400050" lvl="1" indent="0">
              <a:buNone/>
            </a:pPr>
            <a:endParaRPr lang="de-DE" sz="2000" i="1" dirty="0"/>
          </a:p>
          <a:p>
            <a:pPr marL="0" indent="0">
              <a:buNone/>
            </a:pPr>
            <a:r>
              <a:rPr lang="de-DE" sz="2000" dirty="0" smtClean="0"/>
              <a:t>Dies ist verbunden mit dem Zweck/der Motivation des </a:t>
            </a:r>
            <a:r>
              <a:rPr lang="de-DE" sz="2000" b="1" i="1" dirty="0" smtClean="0"/>
              <a:t>gesellschaftlichen Images und der Wertschätzung der anderen</a:t>
            </a:r>
            <a:r>
              <a:rPr lang="de-DE" sz="2000" dirty="0" smtClean="0"/>
              <a:t> (auch zur Bestätigung der Selbsteinschätzung).</a:t>
            </a:r>
          </a:p>
          <a:p>
            <a:pPr marL="0" indent="0">
              <a:buNone/>
            </a:pPr>
            <a:endParaRPr lang="de-DE" sz="2000" dirty="0"/>
          </a:p>
          <a:p>
            <a:pPr marL="0" indent="0">
              <a:buNone/>
            </a:pPr>
            <a:r>
              <a:rPr lang="de-DE" sz="2000" dirty="0" smtClean="0"/>
              <a:t>Die Wertschätzung und die gesellschaftliche Bewertung sind nicht der Kern und der grundlegende Beweggrund des Stolzes. Tatsächlich kann es eine </a:t>
            </a:r>
            <a:r>
              <a:rPr lang="de-DE" sz="2000" b="1" i="1" dirty="0" smtClean="0"/>
              <a:t>Zur-Schau-Stellung des Stolzes mit provokatorischem Charakter und im Sinne einer „Herausforderung“ der Werte und Haltungen anderer</a:t>
            </a:r>
            <a:r>
              <a:rPr lang="de-DE" sz="2000" dirty="0" smtClean="0"/>
              <a:t> geben, wenn ich weiß, dass die anderen nicht die gleichen Werte haben, negative Werturteile abgeben oder sogar Verachtung zeigen.</a:t>
            </a:r>
          </a:p>
          <a:p>
            <a:pPr marL="0" indent="0">
              <a:buNone/>
            </a:pPr>
            <a:r>
              <a:rPr lang="de-DE" sz="2000" dirty="0" smtClean="0"/>
              <a:t>&gt; Ich stelle zur Schau (auch mit dem Wunsch, negative Reaktionen hervorzurufen, zu schockieren) um zu unterstreichen, </a:t>
            </a:r>
            <a:r>
              <a:rPr lang="de-DE" sz="2000" u="sng" dirty="0" smtClean="0"/>
              <a:t>dass ich anderen und ihrem Urteil nicht unterworfen bin, dass ich ihre Werte in Frage stelle, dass ich stattdessen stolz bin und O für eine gute Sache halte.</a:t>
            </a:r>
            <a:endParaRPr lang="de-DE" sz="2000" u="sng" dirty="0"/>
          </a:p>
        </p:txBody>
      </p:sp>
      <p:sp>
        <p:nvSpPr>
          <p:cNvPr id="4" name="Fußzeilenplatzhalter 3"/>
          <p:cNvSpPr>
            <a:spLocks noGrp="1"/>
          </p:cNvSpPr>
          <p:nvPr>
            <p:ph type="ftr" sz="quarter" idx="11"/>
          </p:nvPr>
        </p:nvSpPr>
        <p:spPr/>
        <p:txBody>
          <a:bodyPr/>
          <a:lstStyle/>
          <a:p>
            <a:r>
              <a:rPr lang="de-DE" smtClean="0"/>
              <a:t>Savona 2011</a:t>
            </a:r>
            <a:endParaRPr lang="de-DE"/>
          </a:p>
        </p:txBody>
      </p:sp>
      <p:sp>
        <p:nvSpPr>
          <p:cNvPr id="5" name="Foliennummernplatzhalter 4"/>
          <p:cNvSpPr>
            <a:spLocks noGrp="1"/>
          </p:cNvSpPr>
          <p:nvPr>
            <p:ph type="sldNum" sz="quarter" idx="12"/>
          </p:nvPr>
        </p:nvSpPr>
        <p:spPr/>
        <p:txBody>
          <a:bodyPr/>
          <a:lstStyle/>
          <a:p>
            <a:fld id="{6FD272C7-6E3D-4311-85AA-F89C8C22FCF6}" type="slidenum">
              <a:rPr lang="de-DE" smtClean="0"/>
              <a:t>9</a:t>
            </a:fld>
            <a:endParaRPr lang="de-DE"/>
          </a:p>
        </p:txBody>
      </p:sp>
    </p:spTree>
    <p:extLst>
      <p:ext uri="{BB962C8B-B14F-4D97-AF65-F5344CB8AC3E}">
        <p14:creationId xmlns:p14="http://schemas.microsoft.com/office/powerpoint/2010/main" val="3760978165"/>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2703</Words>
  <Application>Microsoft Office PowerPoint</Application>
  <PresentationFormat>Bildschirmpräsentation (4:3)</PresentationFormat>
  <Paragraphs>291</Paragraphs>
  <Slides>33</Slides>
  <Notes>0</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vt:lpstr>
      <vt:lpstr>Die relational-psychologischen Stufen der Recovery</vt:lpstr>
      <vt:lpstr>Vorbemerkung:  die Mechanismen verstehen</vt:lpstr>
      <vt:lpstr>Vorbemerkung:  die Mechanismen verstehen</vt:lpstr>
      <vt:lpstr>Vorbemerkung: warum „Stolz“?</vt:lpstr>
      <vt:lpstr>Für eine Theorie des Stolzes</vt:lpstr>
      <vt:lpstr> </vt:lpstr>
      <vt:lpstr>Grundlegender Stolz</vt:lpstr>
      <vt:lpstr>Grundlegender Stolz</vt:lpstr>
      <vt:lpstr>(B) Zur Schau gestellter Stolz und Courage</vt:lpstr>
      <vt:lpstr>PowerPoint-Präsentation</vt:lpstr>
      <vt:lpstr>Was ist „Scham“?</vt:lpstr>
      <vt:lpstr>Die Verinnerlichung des (Un-)Werts</vt:lpstr>
      <vt:lpstr>Die Verinnerlichung des (Un-)Werts</vt:lpstr>
      <vt:lpstr>Die Rebellion und die innere Revolution:</vt:lpstr>
      <vt:lpstr>Der Anspruch auf das „Anderssein“</vt:lpstr>
      <vt:lpstr>Der Anspruch auf das „Anderssein“</vt:lpstr>
      <vt:lpstr>„Recovery“, „Empowerment“ und Stolz</vt:lpstr>
      <vt:lpstr>Stolz und das Empfinden von Macht und Stärke</vt:lpstr>
      <vt:lpstr>Stolz und das Empfinden von Macht und Stärke</vt:lpstr>
      <vt:lpstr>Stolz und das Empfinden von Macht und Stärke</vt:lpstr>
      <vt:lpstr>Was MACHT und STÄRKE sind</vt:lpstr>
      <vt:lpstr> </vt:lpstr>
      <vt:lpstr> </vt:lpstr>
      <vt:lpstr>Aufwärtsdynamik (Engelskreis) und Teufelskreis zwischen</vt:lpstr>
      <vt:lpstr> </vt:lpstr>
      <vt:lpstr> </vt:lpstr>
      <vt:lpstr>Soziale Stärken</vt:lpstr>
      <vt:lpstr>ABHÄNGIGKEIT</vt:lpstr>
      <vt:lpstr>Aus Macht erwächst Macht</vt:lpstr>
      <vt:lpstr>Die Teufelskreise der Macht</vt:lpstr>
      <vt:lpstr>„Recovery“ und Arten des Stolzes</vt:lpstr>
      <vt:lpstr>Stolz im Verlauf der Recovery</vt:lpstr>
      <vt:lpstr>Stolz im Verlauf der Recovery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Scheffler</dc:creator>
  <cp:lastModifiedBy>Angela Scheffler</cp:lastModifiedBy>
  <cp:revision>173</cp:revision>
  <cp:lastPrinted>2012-04-17T06:32:06Z</cp:lastPrinted>
  <dcterms:created xsi:type="dcterms:W3CDTF">2012-03-22T07:44:37Z</dcterms:created>
  <dcterms:modified xsi:type="dcterms:W3CDTF">2012-12-30T09:16:14Z</dcterms:modified>
</cp:coreProperties>
</file>