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8" r:id="rId13"/>
    <p:sldId id="267" r:id="rId14"/>
    <p:sldId id="272" r:id="rId15"/>
    <p:sldId id="269" r:id="rId16"/>
    <p:sldId id="270" r:id="rId17"/>
    <p:sldId id="273" r:id="rId18"/>
    <p:sldId id="271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51" autoAdjust="0"/>
  </p:normalViewPr>
  <p:slideViewPr>
    <p:cSldViewPr snapToGrid="0">
      <p:cViewPr varScale="1">
        <p:scale>
          <a:sx n="109" d="100"/>
          <a:sy n="109" d="100"/>
        </p:scale>
        <p:origin x="38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5060-1789-4299-A3B1-07341432FDA3}" type="datetimeFigureOut">
              <a:rPr lang="en-NZ" smtClean="0"/>
              <a:t>4/08/2023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C1CF-5918-4ED9-8C33-8BABF3CDE5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821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5060-1789-4299-A3B1-07341432FDA3}" type="datetimeFigureOut">
              <a:rPr lang="en-NZ" smtClean="0"/>
              <a:t>4/08/2023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C1CF-5918-4ED9-8C33-8BABF3CDE5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21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5060-1789-4299-A3B1-07341432FDA3}" type="datetimeFigureOut">
              <a:rPr lang="en-NZ" smtClean="0"/>
              <a:t>4/08/2023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C1CF-5918-4ED9-8C33-8BABF3CDE5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282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5060-1789-4299-A3B1-07341432FDA3}" type="datetimeFigureOut">
              <a:rPr lang="en-NZ" smtClean="0"/>
              <a:t>4/08/2023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C1CF-5918-4ED9-8C33-8BABF3CDE5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768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5060-1789-4299-A3B1-07341432FDA3}" type="datetimeFigureOut">
              <a:rPr lang="en-NZ" smtClean="0"/>
              <a:t>4/08/2023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C1CF-5918-4ED9-8C33-8BABF3CDE5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144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5060-1789-4299-A3B1-07341432FDA3}" type="datetimeFigureOut">
              <a:rPr lang="en-NZ" smtClean="0"/>
              <a:t>4/08/2023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C1CF-5918-4ED9-8C33-8BABF3CDE5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647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5060-1789-4299-A3B1-07341432FDA3}" type="datetimeFigureOut">
              <a:rPr lang="en-NZ" smtClean="0"/>
              <a:t>4/08/2023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C1CF-5918-4ED9-8C33-8BABF3CDE5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2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5060-1789-4299-A3B1-07341432FDA3}" type="datetimeFigureOut">
              <a:rPr lang="en-NZ" smtClean="0"/>
              <a:t>4/08/2023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C1CF-5918-4ED9-8C33-8BABF3CDE5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76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5060-1789-4299-A3B1-07341432FDA3}" type="datetimeFigureOut">
              <a:rPr lang="en-NZ" smtClean="0"/>
              <a:t>4/08/2023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C1CF-5918-4ED9-8C33-8BABF3CDE5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129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5060-1789-4299-A3B1-07341432FDA3}" type="datetimeFigureOut">
              <a:rPr lang="en-NZ" smtClean="0"/>
              <a:t>4/08/2023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C1CF-5918-4ED9-8C33-8BABF3CDE5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68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5060-1789-4299-A3B1-07341432FDA3}" type="datetimeFigureOut">
              <a:rPr lang="en-NZ" smtClean="0"/>
              <a:t>4/08/2023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C1CF-5918-4ED9-8C33-8BABF3CDE5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428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5060-1789-4299-A3B1-07341432FDA3}" type="datetimeFigureOut">
              <a:rPr lang="en-NZ" smtClean="0"/>
              <a:t>4/08/2023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C1CF-5918-4ED9-8C33-8BABF3CDE5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91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i-NZ" dirty="0" smtClean="0"/>
              <a:t>Gender Equity in Academia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i-NZ" dirty="0" smtClean="0"/>
              <a:t>Liam Gibson, August, 2023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75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2. Gender disparities in academia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i-NZ" dirty="0" smtClean="0"/>
              <a:t>Individual biases</a:t>
            </a:r>
          </a:p>
          <a:p>
            <a:pPr lvl="1"/>
            <a:r>
              <a:rPr lang="mi-NZ" dirty="0" smtClean="0"/>
              <a:t>Moss-Racusin et al. (2012) – randomized double-blind study (n = 127)</a:t>
            </a:r>
          </a:p>
          <a:p>
            <a:pPr lvl="2"/>
            <a:r>
              <a:rPr lang="mi-NZ" dirty="0" smtClean="0"/>
              <a:t>Applicants for science faculty position </a:t>
            </a:r>
            <a:r>
              <a:rPr lang="mi-NZ" dirty="0" smtClean="0">
                <a:solidFill>
                  <a:srgbClr val="FF0000"/>
                </a:solidFill>
              </a:rPr>
              <a:t>identical</a:t>
            </a:r>
            <a:r>
              <a:rPr lang="mi-NZ" dirty="0" smtClean="0"/>
              <a:t> apart from gender</a:t>
            </a:r>
          </a:p>
          <a:p>
            <a:endParaRPr lang="mi-NZ" dirty="0" smtClean="0"/>
          </a:p>
        </p:txBody>
      </p:sp>
    </p:spTree>
    <p:extLst>
      <p:ext uri="{BB962C8B-B14F-4D97-AF65-F5344CB8AC3E}">
        <p14:creationId xmlns:p14="http://schemas.microsoft.com/office/powerpoint/2010/main" val="15199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2. Gender disparities in academia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i-NZ" dirty="0" smtClean="0"/>
              <a:t>Individual biases</a:t>
            </a:r>
          </a:p>
          <a:p>
            <a:pPr lvl="1"/>
            <a:r>
              <a:rPr lang="mi-NZ" dirty="0" smtClean="0"/>
              <a:t>Moss-Racusin et al. (2012) – randomized double-blind study (n = 127)</a:t>
            </a:r>
          </a:p>
          <a:p>
            <a:pPr lvl="2"/>
            <a:r>
              <a:rPr lang="mi-NZ" dirty="0" smtClean="0"/>
              <a:t>Applicants for science faculty position </a:t>
            </a:r>
            <a:r>
              <a:rPr lang="mi-NZ" dirty="0" smtClean="0">
                <a:solidFill>
                  <a:srgbClr val="FF0000"/>
                </a:solidFill>
              </a:rPr>
              <a:t>identical</a:t>
            </a:r>
            <a:r>
              <a:rPr lang="mi-NZ" dirty="0" smtClean="0"/>
              <a:t> apart from gender</a:t>
            </a:r>
          </a:p>
          <a:p>
            <a:pPr lvl="2"/>
            <a:r>
              <a:rPr lang="mi-NZ" dirty="0" smtClean="0"/>
              <a:t>Male applicants rated </a:t>
            </a:r>
            <a:r>
              <a:rPr lang="mi-NZ" dirty="0" smtClean="0">
                <a:solidFill>
                  <a:srgbClr val="FF0000"/>
                </a:solidFill>
              </a:rPr>
              <a:t>more competent</a:t>
            </a:r>
            <a:r>
              <a:rPr lang="mi-NZ" dirty="0" smtClean="0"/>
              <a:t> and </a:t>
            </a:r>
            <a:r>
              <a:rPr lang="mi-NZ" dirty="0" smtClean="0">
                <a:solidFill>
                  <a:srgbClr val="FF0000"/>
                </a:solidFill>
              </a:rPr>
              <a:t>hireable</a:t>
            </a:r>
            <a:r>
              <a:rPr lang="mi-NZ" dirty="0" smtClean="0"/>
              <a:t> – offered </a:t>
            </a:r>
            <a:r>
              <a:rPr lang="mi-NZ" dirty="0" smtClean="0">
                <a:solidFill>
                  <a:srgbClr val="FF0000"/>
                </a:solidFill>
              </a:rPr>
              <a:t>higher starting salaries</a:t>
            </a:r>
            <a:r>
              <a:rPr lang="mi-NZ" dirty="0" smtClean="0"/>
              <a:t> and </a:t>
            </a:r>
            <a:r>
              <a:rPr lang="mi-NZ" dirty="0" smtClean="0">
                <a:solidFill>
                  <a:srgbClr val="FF0000"/>
                </a:solidFill>
              </a:rPr>
              <a:t>more mentoring</a:t>
            </a:r>
            <a:endParaRPr lang="mi-NZ" dirty="0"/>
          </a:p>
        </p:txBody>
      </p:sp>
    </p:spTree>
    <p:extLst>
      <p:ext uri="{BB962C8B-B14F-4D97-AF65-F5344CB8AC3E}">
        <p14:creationId xmlns:p14="http://schemas.microsoft.com/office/powerpoint/2010/main" val="213799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2. Gender disparities in academia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i-NZ" dirty="0" smtClean="0"/>
              <a:t>Individual biases</a:t>
            </a:r>
          </a:p>
          <a:p>
            <a:pPr lvl="1"/>
            <a:r>
              <a:rPr lang="mi-NZ" dirty="0" smtClean="0"/>
              <a:t>Moss-Racusin et al. (2012) – randomized double-blind study (n = 127)</a:t>
            </a:r>
          </a:p>
          <a:p>
            <a:pPr lvl="2"/>
            <a:r>
              <a:rPr lang="mi-NZ" dirty="0" smtClean="0"/>
              <a:t>Applicants for science faculty position </a:t>
            </a:r>
            <a:r>
              <a:rPr lang="mi-NZ" dirty="0" smtClean="0">
                <a:solidFill>
                  <a:srgbClr val="FF0000"/>
                </a:solidFill>
              </a:rPr>
              <a:t>identical</a:t>
            </a:r>
            <a:r>
              <a:rPr lang="mi-NZ" dirty="0" smtClean="0"/>
              <a:t> apart from gender</a:t>
            </a:r>
          </a:p>
          <a:p>
            <a:pPr lvl="2"/>
            <a:r>
              <a:rPr lang="mi-NZ" dirty="0" smtClean="0"/>
              <a:t>Male applicants rated </a:t>
            </a:r>
            <a:r>
              <a:rPr lang="mi-NZ" dirty="0" smtClean="0">
                <a:solidFill>
                  <a:srgbClr val="FF0000"/>
                </a:solidFill>
              </a:rPr>
              <a:t>more competent</a:t>
            </a:r>
            <a:r>
              <a:rPr lang="mi-NZ" dirty="0" smtClean="0"/>
              <a:t> and </a:t>
            </a:r>
            <a:r>
              <a:rPr lang="mi-NZ" dirty="0" smtClean="0">
                <a:solidFill>
                  <a:srgbClr val="FF0000"/>
                </a:solidFill>
              </a:rPr>
              <a:t>hireable</a:t>
            </a:r>
            <a:r>
              <a:rPr lang="mi-NZ" dirty="0" smtClean="0"/>
              <a:t> – offered </a:t>
            </a:r>
            <a:r>
              <a:rPr lang="mi-NZ" dirty="0" smtClean="0">
                <a:solidFill>
                  <a:srgbClr val="FF0000"/>
                </a:solidFill>
              </a:rPr>
              <a:t>higher starting salaries</a:t>
            </a:r>
            <a:r>
              <a:rPr lang="mi-NZ" dirty="0" smtClean="0"/>
              <a:t> and </a:t>
            </a:r>
            <a:r>
              <a:rPr lang="mi-NZ" dirty="0" smtClean="0">
                <a:solidFill>
                  <a:srgbClr val="FF0000"/>
                </a:solidFill>
              </a:rPr>
              <a:t>more mentoring</a:t>
            </a:r>
          </a:p>
          <a:p>
            <a:pPr lvl="2"/>
            <a:r>
              <a:rPr lang="mi-NZ" dirty="0" smtClean="0"/>
              <a:t>Draw-backs: small sample size; old-ish; single study; external validity</a:t>
            </a:r>
            <a:endParaRPr lang="mi-NZ" dirty="0"/>
          </a:p>
        </p:txBody>
      </p:sp>
    </p:spTree>
    <p:extLst>
      <p:ext uri="{BB962C8B-B14F-4D97-AF65-F5344CB8AC3E}">
        <p14:creationId xmlns:p14="http://schemas.microsoft.com/office/powerpoint/2010/main" val="15532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2. Gender disparities in academia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i-NZ" dirty="0" smtClean="0"/>
              <a:t>Individual biases</a:t>
            </a:r>
          </a:p>
          <a:p>
            <a:pPr lvl="1"/>
            <a:r>
              <a:rPr lang="mi-NZ" dirty="0" smtClean="0"/>
              <a:t>Moss-Racusin et al. (2012) – randomized double-blind study (n = 127)</a:t>
            </a:r>
          </a:p>
          <a:p>
            <a:pPr lvl="2"/>
            <a:r>
              <a:rPr lang="mi-NZ" dirty="0" smtClean="0"/>
              <a:t>Applicants for science faculty position </a:t>
            </a:r>
            <a:r>
              <a:rPr lang="mi-NZ" dirty="0" smtClean="0">
                <a:solidFill>
                  <a:srgbClr val="FF0000"/>
                </a:solidFill>
              </a:rPr>
              <a:t>identical</a:t>
            </a:r>
            <a:r>
              <a:rPr lang="mi-NZ" dirty="0" smtClean="0"/>
              <a:t> apart from gender</a:t>
            </a:r>
          </a:p>
          <a:p>
            <a:pPr lvl="2"/>
            <a:r>
              <a:rPr lang="mi-NZ" dirty="0" smtClean="0"/>
              <a:t>Male applicants rated </a:t>
            </a:r>
            <a:r>
              <a:rPr lang="mi-NZ" dirty="0" smtClean="0">
                <a:solidFill>
                  <a:srgbClr val="FF0000"/>
                </a:solidFill>
              </a:rPr>
              <a:t>more competent</a:t>
            </a:r>
            <a:r>
              <a:rPr lang="mi-NZ" dirty="0" smtClean="0"/>
              <a:t> and </a:t>
            </a:r>
            <a:r>
              <a:rPr lang="mi-NZ" dirty="0" smtClean="0">
                <a:solidFill>
                  <a:srgbClr val="FF0000"/>
                </a:solidFill>
              </a:rPr>
              <a:t>hireable</a:t>
            </a:r>
            <a:r>
              <a:rPr lang="mi-NZ" dirty="0" smtClean="0"/>
              <a:t> – offered </a:t>
            </a:r>
            <a:r>
              <a:rPr lang="mi-NZ" dirty="0" smtClean="0">
                <a:solidFill>
                  <a:srgbClr val="FF0000"/>
                </a:solidFill>
              </a:rPr>
              <a:t>higher starting salaries</a:t>
            </a:r>
            <a:r>
              <a:rPr lang="mi-NZ" dirty="0" smtClean="0"/>
              <a:t> and </a:t>
            </a:r>
            <a:r>
              <a:rPr lang="mi-NZ" dirty="0" smtClean="0">
                <a:solidFill>
                  <a:srgbClr val="FF0000"/>
                </a:solidFill>
              </a:rPr>
              <a:t>more mentoring</a:t>
            </a:r>
          </a:p>
          <a:p>
            <a:pPr lvl="2"/>
            <a:r>
              <a:rPr lang="mi-NZ" dirty="0"/>
              <a:t>Draw-backs: small sample size; old-ish; single study; external </a:t>
            </a:r>
            <a:r>
              <a:rPr lang="mi-NZ" dirty="0" smtClean="0"/>
              <a:t>validity</a:t>
            </a:r>
            <a:endParaRPr lang="mi-NZ" dirty="0"/>
          </a:p>
          <a:p>
            <a:pPr lvl="1"/>
            <a:r>
              <a:rPr lang="mi-NZ" dirty="0" smtClean="0"/>
              <a:t>Begeny et al. (2020) – randomized double-blind study (n = 237)</a:t>
            </a:r>
          </a:p>
          <a:p>
            <a:pPr lvl="2"/>
            <a:r>
              <a:rPr lang="mi-NZ" dirty="0" smtClean="0"/>
              <a:t>Managers evaluated </a:t>
            </a:r>
            <a:r>
              <a:rPr lang="mi-NZ" dirty="0" smtClean="0">
                <a:solidFill>
                  <a:srgbClr val="FF0000"/>
                </a:solidFill>
              </a:rPr>
              <a:t>identical</a:t>
            </a:r>
            <a:r>
              <a:rPr lang="mi-NZ" dirty="0" smtClean="0"/>
              <a:t> vetinarians called Mark or Elizabeth</a:t>
            </a:r>
          </a:p>
        </p:txBody>
      </p:sp>
    </p:spTree>
    <p:extLst>
      <p:ext uri="{BB962C8B-B14F-4D97-AF65-F5344CB8AC3E}">
        <p14:creationId xmlns:p14="http://schemas.microsoft.com/office/powerpoint/2010/main" val="26336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2. Gender disparities in academia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i-NZ" dirty="0" smtClean="0"/>
              <a:t>Individual biases</a:t>
            </a:r>
          </a:p>
          <a:p>
            <a:pPr lvl="1"/>
            <a:r>
              <a:rPr lang="mi-NZ" dirty="0" smtClean="0"/>
              <a:t>Moss-Racusin et al. (2012) – randomized double-blind study (n = 127)</a:t>
            </a:r>
          </a:p>
          <a:p>
            <a:pPr lvl="2"/>
            <a:r>
              <a:rPr lang="mi-NZ" dirty="0" smtClean="0"/>
              <a:t>Applicants for science faculty position </a:t>
            </a:r>
            <a:r>
              <a:rPr lang="mi-NZ" dirty="0" smtClean="0">
                <a:solidFill>
                  <a:srgbClr val="FF0000"/>
                </a:solidFill>
              </a:rPr>
              <a:t>identical</a:t>
            </a:r>
            <a:r>
              <a:rPr lang="mi-NZ" dirty="0" smtClean="0"/>
              <a:t> apart from gender</a:t>
            </a:r>
          </a:p>
          <a:p>
            <a:pPr lvl="2"/>
            <a:r>
              <a:rPr lang="mi-NZ" dirty="0" smtClean="0"/>
              <a:t>Male applicants rated </a:t>
            </a:r>
            <a:r>
              <a:rPr lang="mi-NZ" dirty="0" smtClean="0">
                <a:solidFill>
                  <a:srgbClr val="FF0000"/>
                </a:solidFill>
              </a:rPr>
              <a:t>more competent</a:t>
            </a:r>
            <a:r>
              <a:rPr lang="mi-NZ" dirty="0" smtClean="0"/>
              <a:t> and </a:t>
            </a:r>
            <a:r>
              <a:rPr lang="mi-NZ" dirty="0" smtClean="0">
                <a:solidFill>
                  <a:srgbClr val="FF0000"/>
                </a:solidFill>
              </a:rPr>
              <a:t>hireable</a:t>
            </a:r>
            <a:r>
              <a:rPr lang="mi-NZ" dirty="0" smtClean="0"/>
              <a:t> – offered </a:t>
            </a:r>
            <a:r>
              <a:rPr lang="mi-NZ" dirty="0" smtClean="0">
                <a:solidFill>
                  <a:srgbClr val="FF0000"/>
                </a:solidFill>
              </a:rPr>
              <a:t>higher starting salaries</a:t>
            </a:r>
            <a:r>
              <a:rPr lang="mi-NZ" dirty="0" smtClean="0"/>
              <a:t> and </a:t>
            </a:r>
            <a:r>
              <a:rPr lang="mi-NZ" dirty="0" smtClean="0">
                <a:solidFill>
                  <a:srgbClr val="FF0000"/>
                </a:solidFill>
              </a:rPr>
              <a:t>more mentoring</a:t>
            </a:r>
          </a:p>
          <a:p>
            <a:pPr lvl="2"/>
            <a:r>
              <a:rPr lang="mi-NZ" dirty="0"/>
              <a:t>Draw-backs: small sample size; old-ish; single study; external </a:t>
            </a:r>
            <a:r>
              <a:rPr lang="mi-NZ" dirty="0" smtClean="0"/>
              <a:t>validity</a:t>
            </a:r>
            <a:endParaRPr lang="mi-NZ" dirty="0"/>
          </a:p>
          <a:p>
            <a:pPr lvl="1"/>
            <a:r>
              <a:rPr lang="mi-NZ" dirty="0" smtClean="0"/>
              <a:t>Begeny et al. (2020) – randomized double-blind study (n = 237)</a:t>
            </a:r>
          </a:p>
          <a:p>
            <a:pPr lvl="2"/>
            <a:r>
              <a:rPr lang="mi-NZ" dirty="0" smtClean="0"/>
              <a:t>Managers evaluated </a:t>
            </a:r>
            <a:r>
              <a:rPr lang="mi-NZ" dirty="0" smtClean="0">
                <a:solidFill>
                  <a:srgbClr val="FF0000"/>
                </a:solidFill>
              </a:rPr>
              <a:t>identical</a:t>
            </a:r>
            <a:r>
              <a:rPr lang="mi-NZ" dirty="0" smtClean="0"/>
              <a:t> vetinarians called Mark or Elizabeth</a:t>
            </a:r>
          </a:p>
          <a:p>
            <a:pPr lvl="2"/>
            <a:r>
              <a:rPr lang="mi-NZ" dirty="0" smtClean="0"/>
              <a:t>Mark was evaluated as </a:t>
            </a:r>
            <a:r>
              <a:rPr lang="mi-NZ" dirty="0" smtClean="0">
                <a:solidFill>
                  <a:srgbClr val="FF0000"/>
                </a:solidFill>
              </a:rPr>
              <a:t>more competent</a:t>
            </a:r>
            <a:r>
              <a:rPr lang="mi-NZ" dirty="0" smtClean="0"/>
              <a:t> and offered </a:t>
            </a:r>
            <a:r>
              <a:rPr lang="mi-NZ" dirty="0" smtClean="0">
                <a:solidFill>
                  <a:srgbClr val="FF0000"/>
                </a:solidFill>
              </a:rPr>
              <a:t>$5,427 more per year</a:t>
            </a:r>
            <a:r>
              <a:rPr lang="mi-NZ" dirty="0" smtClean="0"/>
              <a:t> (~8% pay gap)</a:t>
            </a:r>
          </a:p>
          <a:p>
            <a:pPr lvl="2"/>
            <a:r>
              <a:rPr lang="mi-NZ" dirty="0" smtClean="0"/>
              <a:t>Managers who thought gender bias was not happening were the key drivers of it</a:t>
            </a:r>
          </a:p>
        </p:txBody>
      </p:sp>
    </p:spTree>
    <p:extLst>
      <p:ext uri="{BB962C8B-B14F-4D97-AF65-F5344CB8AC3E}">
        <p14:creationId xmlns:p14="http://schemas.microsoft.com/office/powerpoint/2010/main" val="8101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2. Gender disparities in academia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i-NZ" dirty="0" smtClean="0"/>
              <a:t>Systemic biases</a:t>
            </a:r>
          </a:p>
          <a:p>
            <a:pPr lvl="1"/>
            <a:r>
              <a:rPr lang="mi-NZ" dirty="0" smtClean="0"/>
              <a:t>Expectations for women to be exceptional, because they’re underrepresented, i.e., the exception!</a:t>
            </a:r>
          </a:p>
          <a:p>
            <a:pPr lvl="2"/>
            <a:r>
              <a:rPr lang="mi-NZ" dirty="0" smtClean="0"/>
              <a:t>SETs fail to account for higher expectations on women lecturers (Adams et al., 2021)</a:t>
            </a:r>
          </a:p>
          <a:p>
            <a:pPr lvl="2"/>
            <a:r>
              <a:rPr lang="mi-NZ" dirty="0" smtClean="0"/>
              <a:t>Women with moderate research output </a:t>
            </a:r>
            <a:r>
              <a:rPr lang="mi-NZ" dirty="0"/>
              <a:t>recognised </a:t>
            </a:r>
            <a:r>
              <a:rPr lang="mi-NZ" dirty="0" smtClean="0"/>
              <a:t>less than men (James, Brower, 2022)</a:t>
            </a:r>
          </a:p>
          <a:p>
            <a:pPr lvl="2"/>
            <a:r>
              <a:rPr lang="mi-NZ" dirty="0" smtClean="0"/>
              <a:t>Gender neutral parental leave fails to account for higher childrearing expectations for women (Antecol, Bedard, Stearns, 2018)</a:t>
            </a:r>
          </a:p>
          <a:p>
            <a:pPr lvl="2"/>
            <a:r>
              <a:rPr lang="mi-NZ" dirty="0" smtClean="0"/>
              <a:t>Higher internal standards; anticipate harsher treatment of research; incentives for maximising research output =&gt; productivity gap in academia (Bright, 2016)</a:t>
            </a:r>
          </a:p>
          <a:p>
            <a:pPr lvl="2"/>
            <a:endParaRPr lang="mi-NZ" dirty="0" smtClean="0"/>
          </a:p>
          <a:p>
            <a:pPr lvl="2"/>
            <a:endParaRPr lang="mi-NZ" dirty="0" smtClean="0"/>
          </a:p>
        </p:txBody>
      </p:sp>
    </p:spTree>
    <p:extLst>
      <p:ext uri="{BB962C8B-B14F-4D97-AF65-F5344CB8AC3E}">
        <p14:creationId xmlns:p14="http://schemas.microsoft.com/office/powerpoint/2010/main" val="10137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2. Gender disparities in academia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mi-NZ" dirty="0" smtClean="0"/>
              <a:t>Systemic biases</a:t>
            </a:r>
          </a:p>
          <a:p>
            <a:pPr lvl="1"/>
            <a:r>
              <a:rPr lang="mi-NZ" dirty="0" smtClean="0"/>
              <a:t>Expectations for women to be exceptional, because they’re underrepresented, i.e., the exception!</a:t>
            </a:r>
          </a:p>
          <a:p>
            <a:pPr lvl="2"/>
            <a:r>
              <a:rPr lang="mi-NZ" dirty="0" smtClean="0"/>
              <a:t>SETs fail to account for higher expectations on women lecturers (Adams et al., 2021)</a:t>
            </a:r>
          </a:p>
          <a:p>
            <a:pPr lvl="2"/>
            <a:r>
              <a:rPr lang="mi-NZ" dirty="0" smtClean="0"/>
              <a:t>Women with moderate research output </a:t>
            </a:r>
            <a:r>
              <a:rPr lang="mi-NZ" dirty="0"/>
              <a:t>recognised </a:t>
            </a:r>
            <a:r>
              <a:rPr lang="mi-NZ" dirty="0" smtClean="0"/>
              <a:t>less than men (James, Brower, 2022)</a:t>
            </a:r>
          </a:p>
          <a:p>
            <a:pPr lvl="2"/>
            <a:r>
              <a:rPr lang="mi-NZ" dirty="0" smtClean="0"/>
              <a:t>Gender neutral parental leave fails to account for higher childrearing expectations for women (Antecol, Bedard, Stearns, 2018)</a:t>
            </a:r>
          </a:p>
          <a:p>
            <a:pPr lvl="2"/>
            <a:r>
              <a:rPr lang="mi-NZ" dirty="0" smtClean="0"/>
              <a:t>Higher internal standards; anticipate harsher treatment of research; incentives for maximising research output =&gt; productivity gap in academia (Bright, 2016)</a:t>
            </a:r>
          </a:p>
          <a:p>
            <a:pPr lvl="1"/>
            <a:r>
              <a:rPr lang="mi-NZ" dirty="0" smtClean="0"/>
              <a:t>NSF data suggests greater attrition rate in STEM (Hunt, 2016)</a:t>
            </a:r>
          </a:p>
          <a:p>
            <a:pPr lvl="2"/>
            <a:r>
              <a:rPr lang="mi-NZ" dirty="0" smtClean="0"/>
              <a:t>50% of gap explained by women dissatisfied with pay and promotion opportunities</a:t>
            </a:r>
          </a:p>
          <a:p>
            <a:pPr lvl="2"/>
            <a:endParaRPr lang="mi-NZ" dirty="0" smtClean="0"/>
          </a:p>
          <a:p>
            <a:pPr lvl="2"/>
            <a:endParaRPr lang="mi-NZ" dirty="0" smtClean="0"/>
          </a:p>
        </p:txBody>
      </p:sp>
    </p:spTree>
    <p:extLst>
      <p:ext uri="{BB962C8B-B14F-4D97-AF65-F5344CB8AC3E}">
        <p14:creationId xmlns:p14="http://schemas.microsoft.com/office/powerpoint/2010/main" val="2021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2. Gender disparities in academia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mi-NZ" dirty="0" smtClean="0"/>
              <a:t>Systemic biases</a:t>
            </a:r>
          </a:p>
          <a:p>
            <a:pPr lvl="1"/>
            <a:r>
              <a:rPr lang="mi-NZ" dirty="0" smtClean="0"/>
              <a:t>Expectations for women to be exceptional, because they’re underrepresented, i.e., the exception!</a:t>
            </a:r>
          </a:p>
          <a:p>
            <a:pPr lvl="2"/>
            <a:r>
              <a:rPr lang="mi-NZ" dirty="0" smtClean="0"/>
              <a:t>SETs fail to account for higher expectations on women lecturers (Adams et al., 2021)</a:t>
            </a:r>
          </a:p>
          <a:p>
            <a:pPr lvl="2"/>
            <a:r>
              <a:rPr lang="mi-NZ" dirty="0" smtClean="0"/>
              <a:t>Women with moderate research output </a:t>
            </a:r>
            <a:r>
              <a:rPr lang="mi-NZ" dirty="0"/>
              <a:t>recognised </a:t>
            </a:r>
            <a:r>
              <a:rPr lang="mi-NZ" dirty="0" smtClean="0"/>
              <a:t>less than men (James, Brower, 2022)</a:t>
            </a:r>
          </a:p>
          <a:p>
            <a:pPr lvl="2"/>
            <a:r>
              <a:rPr lang="mi-NZ" dirty="0" smtClean="0"/>
              <a:t>Gender neutral parental leave fails to account for higher childrearing expectations for women (Antecol, Bedard, Stearns, 2018)</a:t>
            </a:r>
          </a:p>
          <a:p>
            <a:pPr lvl="2"/>
            <a:r>
              <a:rPr lang="mi-NZ" dirty="0" smtClean="0"/>
              <a:t>Higher internal standards; anticipate harsher treatment of research; incentives for maximising research output =&gt; productivity gap in academia (Bright, 2016)</a:t>
            </a:r>
          </a:p>
          <a:p>
            <a:pPr lvl="1"/>
            <a:r>
              <a:rPr lang="mi-NZ" dirty="0" smtClean="0"/>
              <a:t>NSF data suggests greater attrition rate in STEM (Hunt, 2016)</a:t>
            </a:r>
          </a:p>
          <a:p>
            <a:pPr lvl="2"/>
            <a:r>
              <a:rPr lang="mi-NZ" dirty="0" smtClean="0"/>
              <a:t>50% of gap explained by women dissatisfied with pay and promotion opportunities</a:t>
            </a:r>
          </a:p>
          <a:p>
            <a:pPr lvl="1"/>
            <a:r>
              <a:rPr lang="mi-NZ" dirty="0" smtClean="0"/>
              <a:t>What can we do? Publish research?</a:t>
            </a:r>
          </a:p>
          <a:p>
            <a:pPr lvl="2"/>
            <a:endParaRPr lang="mi-NZ" dirty="0" smtClean="0"/>
          </a:p>
          <a:p>
            <a:pPr lvl="2"/>
            <a:endParaRPr lang="mi-NZ" dirty="0" smtClean="0"/>
          </a:p>
        </p:txBody>
      </p:sp>
    </p:spTree>
    <p:extLst>
      <p:ext uri="{BB962C8B-B14F-4D97-AF65-F5344CB8AC3E}">
        <p14:creationId xmlns:p14="http://schemas.microsoft.com/office/powerpoint/2010/main" val="13172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2. Gender disparities in academia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mi-NZ" dirty="0" smtClean="0"/>
              <a:t>Systemic biases</a:t>
            </a:r>
          </a:p>
          <a:p>
            <a:pPr lvl="1"/>
            <a:r>
              <a:rPr lang="mi-NZ" dirty="0" smtClean="0"/>
              <a:t>Expectations for women to be exceptional, because they’re underrepresented, i.e., the exception!</a:t>
            </a:r>
          </a:p>
          <a:p>
            <a:pPr lvl="2"/>
            <a:r>
              <a:rPr lang="mi-NZ" dirty="0" smtClean="0"/>
              <a:t>SETs fail to account for higher expectations on women lecturers (Adams et al., 2021)</a:t>
            </a:r>
          </a:p>
          <a:p>
            <a:pPr lvl="2"/>
            <a:r>
              <a:rPr lang="mi-NZ" dirty="0" smtClean="0"/>
              <a:t>Women with moderate research output recognised less than men (James, Brower, 2022)</a:t>
            </a:r>
          </a:p>
          <a:p>
            <a:pPr lvl="2"/>
            <a:r>
              <a:rPr lang="mi-NZ" dirty="0" smtClean="0"/>
              <a:t>Gender neutral parental leave fails to account for higher childrearing expectations for women (Antecol, Bedard, Stearns, 2018)</a:t>
            </a:r>
          </a:p>
          <a:p>
            <a:pPr lvl="2"/>
            <a:r>
              <a:rPr lang="mi-NZ" dirty="0" smtClean="0"/>
              <a:t>Higher internal standards; anticipate harsher treatment of research; incentives for maximising research output =&gt; productivity gap in academia (Bright, 2016)</a:t>
            </a:r>
          </a:p>
          <a:p>
            <a:pPr lvl="1"/>
            <a:r>
              <a:rPr lang="mi-NZ" dirty="0" smtClean="0"/>
              <a:t>NSF data suggests greater attrition rate in STEM (Hunt, 2016)</a:t>
            </a:r>
          </a:p>
          <a:p>
            <a:pPr lvl="2"/>
            <a:r>
              <a:rPr lang="mi-NZ" dirty="0" smtClean="0"/>
              <a:t>50% of gap explained by women dissatisfied with pay and promotion opportunities</a:t>
            </a:r>
          </a:p>
          <a:p>
            <a:r>
              <a:rPr lang="mi-NZ" dirty="0" smtClean="0"/>
              <a:t>Bonus Individual Bias: STEM academics evaluate </a:t>
            </a:r>
            <a:r>
              <a:rPr lang="mi-NZ" dirty="0" smtClean="0">
                <a:solidFill>
                  <a:srgbClr val="FF0000"/>
                </a:solidFill>
              </a:rPr>
              <a:t>identical</a:t>
            </a:r>
            <a:r>
              <a:rPr lang="mi-NZ" dirty="0" smtClean="0"/>
              <a:t> abstracts as </a:t>
            </a:r>
            <a:r>
              <a:rPr lang="mi-NZ" dirty="0" smtClean="0">
                <a:solidFill>
                  <a:srgbClr val="FF0000"/>
                </a:solidFill>
              </a:rPr>
              <a:t>lower quality</a:t>
            </a:r>
            <a:r>
              <a:rPr lang="mi-NZ" dirty="0" smtClean="0"/>
              <a:t> when they report gender bias (Handley et al., 2015)</a:t>
            </a:r>
          </a:p>
          <a:p>
            <a:pPr lvl="2"/>
            <a:endParaRPr lang="mi-NZ" dirty="0" smtClean="0"/>
          </a:p>
          <a:p>
            <a:pPr lvl="2"/>
            <a:endParaRPr lang="mi-NZ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29793" y="4591193"/>
            <a:ext cx="3284913" cy="78840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Bonus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7030A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41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 smtClean="0"/>
              <a:t>3. Mathematical </a:t>
            </a:r>
            <a:r>
              <a:rPr lang="mi-NZ" dirty="0"/>
              <a:t>m</a:t>
            </a:r>
            <a:r>
              <a:rPr lang="mi-NZ" dirty="0" smtClean="0"/>
              <a:t>odels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i-NZ" dirty="0" smtClean="0"/>
              <a:t>‘Use a </a:t>
            </a:r>
            <a:r>
              <a:rPr lang="mi-NZ" dirty="0" smtClean="0">
                <a:solidFill>
                  <a:srgbClr val="FF0000"/>
                </a:solidFill>
              </a:rPr>
              <a:t>simple model of the gender pay gap</a:t>
            </a:r>
            <a:r>
              <a:rPr lang="mi-NZ" dirty="0" smtClean="0"/>
              <a:t> to explore the effects of </a:t>
            </a:r>
            <a:r>
              <a:rPr lang="mi-NZ" dirty="0" smtClean="0">
                <a:solidFill>
                  <a:srgbClr val="FF0000"/>
                </a:solidFill>
              </a:rPr>
              <a:t>homophily</a:t>
            </a:r>
            <a:r>
              <a:rPr lang="mi-NZ" dirty="0" smtClean="0"/>
              <a:t> and performance </a:t>
            </a:r>
            <a:r>
              <a:rPr lang="mi-NZ" dirty="0" smtClean="0">
                <a:solidFill>
                  <a:srgbClr val="FF0000"/>
                </a:solidFill>
              </a:rPr>
              <a:t>recognition bias</a:t>
            </a:r>
            <a:r>
              <a:rPr lang="mi-NZ" dirty="0" smtClean="0"/>
              <a:t> on gender representation and the gender pay gap’</a:t>
            </a:r>
          </a:p>
          <a:p>
            <a:r>
              <a:rPr lang="mi-NZ" dirty="0" smtClean="0">
                <a:solidFill>
                  <a:srgbClr val="0070C0"/>
                </a:solidFill>
              </a:rPr>
              <a:t>Homophily</a:t>
            </a:r>
            <a:r>
              <a:rPr lang="mi-NZ" dirty="0" smtClean="0"/>
              <a:t>: people tend to gravitate to people like themselves</a:t>
            </a:r>
          </a:p>
          <a:p>
            <a:pPr lvl="1"/>
            <a:r>
              <a:rPr lang="mi-NZ" dirty="0" smtClean="0"/>
              <a:t>Women’s retention is proportional to their representation</a:t>
            </a:r>
          </a:p>
          <a:p>
            <a:r>
              <a:rPr lang="mi-NZ" dirty="0" smtClean="0">
                <a:solidFill>
                  <a:schemeClr val="accent2"/>
                </a:solidFill>
              </a:rPr>
              <a:t>Recognition bias</a:t>
            </a:r>
            <a:r>
              <a:rPr lang="mi-NZ" dirty="0" smtClean="0"/>
              <a:t>: for the same work effort, women receive less recognition than men</a:t>
            </a:r>
          </a:p>
          <a:p>
            <a:pPr lvl="1"/>
            <a:r>
              <a:rPr lang="mi-NZ" dirty="0" smtClean="0"/>
              <a:t>Salary is proportional to performance recognition (mediated by promotion)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38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 smtClean="0"/>
              <a:t>Introduction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6154" y="60822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mi-NZ" dirty="0" smtClean="0"/>
              <a:t>Figure 1: PhD student hard at work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24" y="1470138"/>
            <a:ext cx="2511829" cy="436839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i-NZ" smtClean="0"/>
              <a:t>Who am I?</a:t>
            </a:r>
          </a:p>
          <a:p>
            <a:r>
              <a:rPr lang="mi-NZ" smtClean="0"/>
              <a:t>Why am I here?</a:t>
            </a:r>
            <a:endParaRPr lang="en-NZ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232054" y="3654337"/>
            <a:ext cx="711200" cy="17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0047855" y="2685251"/>
            <a:ext cx="304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i-NZ" dirty="0" smtClean="0"/>
              <a:t>Applied mathematics textbook</a:t>
            </a:r>
            <a:endParaRPr lang="en-NZ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76684" y="2230288"/>
            <a:ext cx="24389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i-NZ" dirty="0" smtClean="0"/>
              <a:t>Applied mathematician (citation needed)</a:t>
            </a:r>
            <a:endParaRPr lang="en-NZ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69841" y="3301983"/>
            <a:ext cx="647892" cy="22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3. Mathematical </a:t>
            </a:r>
            <a:r>
              <a:rPr lang="mi-NZ" dirty="0" smtClean="0"/>
              <a:t>models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mi-NZ" dirty="0" smtClean="0"/>
                  <a:t>‘Use a </a:t>
                </a:r>
                <a:r>
                  <a:rPr lang="mi-NZ" dirty="0" smtClean="0">
                    <a:solidFill>
                      <a:srgbClr val="FF0000"/>
                    </a:solidFill>
                  </a:rPr>
                  <a:t>simple model </a:t>
                </a:r>
                <a:r>
                  <a:rPr lang="mi-NZ" dirty="0" smtClean="0"/>
                  <a:t>of</a:t>
                </a:r>
                <a:r>
                  <a:rPr lang="mi-NZ" dirty="0" smtClean="0">
                    <a:solidFill>
                      <a:srgbClr val="FF0000"/>
                    </a:solidFill>
                  </a:rPr>
                  <a:t> </a:t>
                </a:r>
                <a:r>
                  <a:rPr lang="mi-NZ" dirty="0" smtClean="0"/>
                  <a:t>[...]</a:t>
                </a:r>
                <a:r>
                  <a:rPr lang="mi-NZ" dirty="0" smtClean="0">
                    <a:solidFill>
                      <a:srgbClr val="FF0000"/>
                    </a:solidFill>
                  </a:rPr>
                  <a:t> </a:t>
                </a:r>
                <a:r>
                  <a:rPr lang="mi-NZ" dirty="0" smtClean="0"/>
                  <a:t>representation and the gender pay gap’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i-NZ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mi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i-NZ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mi-NZ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mi-NZ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mi-NZ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mi-N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mi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i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mi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mi-N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mi-NZ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i-NZ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mi-NZ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mi-NZ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mi-NZ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i-NZ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mi-N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i-N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mi-N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mi-NZ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         </m:t>
                    </m:r>
                    <m:f>
                      <m:fPr>
                        <m:ctrlPr>
                          <a:rPr lang="mi-N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i-NZ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mi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i-NZ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mi-NZ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mi-NZ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mi-NZ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mi-NZ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mi-N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i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mi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NZ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i-NZ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mi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i-NZ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mi-NZ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mi-NZ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mi-NZ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mi-NZ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mi-NZ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mi-N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mi-NZ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f>
                      <m:fPr>
                        <m:ctrlPr>
                          <a:rPr lang="mi-N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i-NZ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mi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i-NZ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mi-NZ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mi-NZ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mi-NZ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mi-NZ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mi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i-NZ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NZ" dirty="0" smtClean="0"/>
              </a:p>
              <a:p>
                <a:r>
                  <a:rPr lang="mi-NZ" dirty="0"/>
                  <a:t>W</a:t>
                </a:r>
                <a:r>
                  <a:rPr lang="mi-NZ" dirty="0" smtClean="0"/>
                  <a:t>here </a:t>
                </a:r>
                <a14:m>
                  <m:oMath xmlns:m="http://schemas.openxmlformats.org/officeDocument/2006/math">
                    <m:r>
                      <a:rPr lang="mi-NZ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mi-NZ" dirty="0" smtClean="0"/>
                  <a:t> is the number of individuals in the current cohort, given </a:t>
                </a:r>
                <a14:m>
                  <m:oMath xmlns:m="http://schemas.openxmlformats.org/officeDocument/2006/math">
                    <m:r>
                      <a:rPr lang="mi-NZ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mi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mi-NZ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mi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mi-NZ" b="0" dirty="0" smtClean="0"/>
              </a:p>
              <a:p>
                <a:r>
                  <a:rPr lang="mi-NZ" dirty="0"/>
                  <a:t>A</a:t>
                </a:r>
                <a:r>
                  <a:rPr lang="mi-NZ" dirty="0" smtClean="0"/>
                  <a:t>nd, </a:t>
                </a:r>
                <a14:m>
                  <m:oMath xmlns:m="http://schemas.openxmlformats.org/officeDocument/2006/math">
                    <m:r>
                      <a:rPr lang="mi-NZ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mi-NZ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mi-NZ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mi-NZ" dirty="0"/>
                  <a:t> </a:t>
                </a:r>
                <a:r>
                  <a:rPr lang="mi-NZ" dirty="0" smtClean="0"/>
                  <a:t>is the annual salary, given the starting salary </a:t>
                </a:r>
                <a14:m>
                  <m:oMath xmlns:m="http://schemas.openxmlformats.org/officeDocument/2006/math">
                    <m:r>
                      <a:rPr lang="mi-NZ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mi-N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mi-NZ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mi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NZ" dirty="0" smtClean="0"/>
              </a:p>
              <a:p>
                <a:r>
                  <a:rPr lang="mi-NZ" dirty="0" smtClean="0"/>
                  <a:t>Attrition rate = </a:t>
                </a:r>
                <a14:m>
                  <m:oMath xmlns:m="http://schemas.openxmlformats.org/officeDocument/2006/math">
                    <m:r>
                      <a:rPr lang="mi-NZ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NZ" dirty="0" smtClean="0"/>
                  <a:t>; annual wage increase = </a:t>
                </a:r>
                <a14:m>
                  <m:oMath xmlns:m="http://schemas.openxmlformats.org/officeDocument/2006/math">
                    <m:r>
                      <a:rPr lang="mi-NZ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NZ" dirty="0" smtClean="0"/>
                  <a:t>; performance recognition = </a:t>
                </a:r>
                <a14:m>
                  <m:oMath xmlns:m="http://schemas.openxmlformats.org/officeDocument/2006/math">
                    <m:r>
                      <a:rPr lang="mi-NZ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NZ" dirty="0" smtClean="0"/>
                  <a:t>; </a:t>
                </a:r>
                <a:r>
                  <a:rPr lang="en-NZ" dirty="0" err="1" smtClean="0"/>
                  <a:t>homophily</a:t>
                </a:r>
                <a:r>
                  <a:rPr lang="en-NZ" dirty="0" smtClean="0"/>
                  <a:t> function = </a:t>
                </a:r>
                <a14:m>
                  <m:oMath xmlns:m="http://schemas.openxmlformats.org/officeDocument/2006/math">
                    <m:r>
                      <a:rPr lang="mi-NZ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Z" dirty="0"/>
              </a:p>
              <a:p>
                <a:endParaRPr lang="en-NZ" dirty="0"/>
              </a:p>
              <a:p>
                <a:endParaRPr lang="en-NZ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 r="-13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7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3. Mathematical </a:t>
            </a:r>
            <a:r>
              <a:rPr lang="mi-NZ" dirty="0" smtClean="0"/>
              <a:t>models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mi-NZ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mi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mi-N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mi-N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mi-NZ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mi-NZ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mi-NZ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mi-NZ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mi-NZ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NZ" dirty="0" smtClean="0"/>
                  <a:t>, where </a:t>
                </a:r>
                <a14:m>
                  <m:oMath xmlns:m="http://schemas.openxmlformats.org/officeDocument/2006/math">
                    <m:r>
                      <a:rPr lang="mi-N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mi-N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mi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i-NZ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mi-NZ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mi-N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i-NZ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mi-NZ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</m:oMath>
                </a14:m>
                <a:endParaRPr lang="en-NZ" dirty="0" smtClean="0"/>
              </a:p>
              <a:p>
                <a:pPr marL="0" indent="0">
                  <a:buNone/>
                </a:pPr>
                <a:endParaRPr lang="en-NZ" dirty="0" smtClean="0"/>
              </a:p>
              <a:p>
                <a:pPr marL="0" indent="0">
                  <a:buNone/>
                </a:pPr>
                <a:endParaRPr lang="en-NZ" dirty="0"/>
              </a:p>
              <a:p>
                <a:endParaRPr lang="en-NZ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 rot="2393168">
            <a:off x="7332937" y="522895"/>
            <a:ext cx="4205511" cy="129590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en-US" sz="5400" dirty="0" smtClean="0">
                <a:ln w="0">
                  <a:solidFill>
                    <a:srgbClr val="7030A0"/>
                  </a:solidFill>
                </a:ln>
                <a:solidFill>
                  <a:schemeClr val="accent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3000" endA="300" endPos="35500" dir="5400000" sy="-90000" algn="bl" rotWithShape="0"/>
                </a:effectLst>
                <a:hlinkClick r:id="rId3"/>
              </a:rPr>
              <a:t>click here </a:t>
            </a:r>
            <a:r>
              <a:rPr lang="en-US" sz="5400" dirty="0" err="1" smtClean="0">
                <a:ln w="0">
                  <a:solidFill>
                    <a:srgbClr val="7030A0"/>
                  </a:solidFill>
                </a:ln>
                <a:solidFill>
                  <a:schemeClr val="accent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3000" endA="300" endPos="35500" dir="5400000" sy="-90000" algn="bl" rotWithShape="0"/>
                </a:effectLst>
                <a:hlinkClick r:id="rId3"/>
              </a:rPr>
              <a:t>liam</a:t>
            </a:r>
            <a:endParaRPr lang="en-US" sz="5400" b="0" cap="none" spc="0" dirty="0">
              <a:ln w="0">
                <a:solidFill>
                  <a:srgbClr val="7030A0"/>
                </a:solidFill>
              </a:ln>
              <a:solidFill>
                <a:schemeClr val="accent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53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3. Mathematical </a:t>
            </a:r>
            <a:r>
              <a:rPr lang="mi-NZ" dirty="0" smtClean="0"/>
              <a:t>models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mi-NZ" dirty="0" smtClean="0"/>
              <a:t>Model extensions</a:t>
            </a:r>
          </a:p>
          <a:p>
            <a:pPr lvl="1"/>
            <a:r>
              <a:rPr lang="mi-NZ" dirty="0" smtClean="0"/>
              <a:t>Data informed parameter values</a:t>
            </a:r>
          </a:p>
          <a:p>
            <a:pPr lvl="2"/>
            <a:r>
              <a:rPr lang="mi-NZ" dirty="0" smtClean="0"/>
              <a:t>Salary increase due to inflation; annual turn-over; initial salary informed by standardised pay scale </a:t>
            </a:r>
          </a:p>
          <a:p>
            <a:pPr lvl="1"/>
            <a:r>
              <a:rPr lang="mi-NZ" dirty="0" smtClean="0"/>
              <a:t>Ethnicity and/or intersectionality rather than/as well as gender bias</a:t>
            </a:r>
          </a:p>
          <a:p>
            <a:pPr lvl="2"/>
            <a:r>
              <a:rPr lang="mi-NZ" dirty="0" smtClean="0"/>
              <a:t>Gender and ethnicity effects interact non-linearly</a:t>
            </a:r>
          </a:p>
          <a:p>
            <a:pPr lvl="1"/>
            <a:r>
              <a:rPr lang="mi-NZ" dirty="0" smtClean="0"/>
              <a:t>The effect of salary difference on attrition using homophily function</a:t>
            </a:r>
          </a:p>
          <a:p>
            <a:pPr lvl="2"/>
            <a:r>
              <a:rPr lang="mi-NZ" dirty="0" smtClean="0"/>
              <a:t>NSF data predicts 50% of attrition difference due to lack of pay/promotion opportunities</a:t>
            </a:r>
          </a:p>
          <a:p>
            <a:pPr lvl="1"/>
            <a:r>
              <a:rPr lang="mi-NZ" dirty="0" smtClean="0"/>
              <a:t>The effect of performance recognition bias being affected by homophily</a:t>
            </a:r>
          </a:p>
          <a:p>
            <a:pPr lvl="2"/>
            <a:r>
              <a:rPr lang="mi-NZ" dirty="0" smtClean="0"/>
              <a:t>Decreased representation =&gt; increased pressure to be exceptional =&gt; higher internalised standards =&gt; higher quality publications =&gt; lower recognition</a:t>
            </a:r>
          </a:p>
          <a:p>
            <a:pPr lvl="2"/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90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3. Mathematical </a:t>
            </a:r>
            <a:r>
              <a:rPr lang="mi-NZ" dirty="0" smtClean="0"/>
              <a:t>models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mi-NZ" dirty="0" smtClean="0"/>
                  <a:t>Model extensions (continued)</a:t>
                </a:r>
              </a:p>
              <a:p>
                <a:pPr lvl="1"/>
                <a:r>
                  <a:rPr lang="mi-NZ" dirty="0" smtClean="0"/>
                  <a:t>Different sources of bias</a:t>
                </a:r>
              </a:p>
              <a:p>
                <a:pPr lvl="2"/>
                <a:r>
                  <a:rPr lang="mi-NZ" dirty="0" smtClean="0"/>
                  <a:t>Hiring bias could lead to different initial cohort sizes</a:t>
                </a:r>
              </a:p>
              <a:p>
                <a:pPr lvl="2"/>
                <a:r>
                  <a:rPr lang="mi-NZ" dirty="0" smtClean="0"/>
                  <a:t>Men offered high starting salaries, more mentoring, etc... – initial boost for men, </a:t>
                </a:r>
                <a14:m>
                  <m:oMath xmlns:m="http://schemas.openxmlformats.org/officeDocument/2006/math">
                    <m:r>
                      <a:rPr lang="mi-NZ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mi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mi-N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mi-NZ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mi-N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mi-N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mi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mi-NZ" dirty="0" smtClean="0"/>
              </a:p>
              <a:p>
                <a:pPr lvl="1"/>
                <a:r>
                  <a:rPr lang="mi-NZ" dirty="0" smtClean="0"/>
                  <a:t>The effect of extended parental leave or part-time work</a:t>
                </a:r>
              </a:p>
              <a:p>
                <a:pPr lvl="2"/>
                <a:r>
                  <a:rPr lang="mi-NZ" dirty="0" smtClean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i-N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mi-NZ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mi-NZ" dirty="0" smtClean="0"/>
                  <a:t> recognition parameter </a:t>
                </a:r>
                <a14:m>
                  <m:oMath xmlns:m="http://schemas.openxmlformats.org/officeDocument/2006/math">
                    <m:r>
                      <a:rPr lang="mi-NZ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mi-NZ" dirty="0" smtClean="0"/>
                  <a:t> decreases as a function of time until return</a:t>
                </a:r>
              </a:p>
              <a:p>
                <a:pPr lvl="1"/>
                <a:r>
                  <a:rPr lang="mi-NZ" dirty="0" smtClean="0"/>
                  <a:t>The pension gap</a:t>
                </a:r>
              </a:p>
              <a:p>
                <a:pPr lvl="2"/>
                <a:r>
                  <a:rPr lang="mi-NZ" dirty="0"/>
                  <a:t>Related to lifetime gender pay gap and lifetime recognition </a:t>
                </a:r>
                <a:r>
                  <a:rPr lang="mi-NZ" dirty="0" smtClean="0"/>
                  <a:t>gap</a:t>
                </a:r>
              </a:p>
              <a:p>
                <a:pPr lvl="2"/>
                <a:r>
                  <a:rPr lang="mi-NZ" dirty="0" smtClean="0"/>
                  <a:t>Due to expectations on women around unpaid care work; more leave/part-time work than men</a:t>
                </a:r>
                <a:endParaRPr lang="en-NZ" dirty="0"/>
              </a:p>
              <a:p>
                <a:pPr marL="0" indent="0">
                  <a:buNone/>
                </a:pPr>
                <a:endParaRPr lang="en-NZ" dirty="0" smtClean="0"/>
              </a:p>
              <a:p>
                <a:pPr marL="0" indent="0">
                  <a:buNone/>
                </a:pPr>
                <a:endParaRPr lang="en-NZ" dirty="0"/>
              </a:p>
              <a:p>
                <a:endParaRPr lang="en-NZ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4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3. Mathematical </a:t>
            </a:r>
            <a:r>
              <a:rPr lang="mi-NZ" dirty="0" smtClean="0"/>
              <a:t>models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mi-NZ" dirty="0" smtClean="0"/>
              <a:t>Writing is important! (See LEARN)</a:t>
            </a:r>
          </a:p>
          <a:p>
            <a:r>
              <a:rPr lang="mi-NZ" dirty="0" smtClean="0"/>
              <a:t>NB: Doesn’t need to be academia!</a:t>
            </a:r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130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 smtClean="0"/>
              <a:t>4. Final note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mi-NZ" dirty="0" smtClean="0"/>
              <a:t>Representation increases efficiency, democracy, and creativity</a:t>
            </a:r>
          </a:p>
          <a:p>
            <a:r>
              <a:rPr lang="mi-NZ" dirty="0" smtClean="0"/>
              <a:t>Mathematics is not immune (Pal Turan and his bricks)</a:t>
            </a:r>
          </a:p>
          <a:p>
            <a:r>
              <a:rPr lang="mi-NZ" dirty="0"/>
              <a:t>Discrimination </a:t>
            </a:r>
            <a:r>
              <a:rPr lang="mi-NZ" dirty="0" smtClean="0"/>
              <a:t>sucks EGGS </a:t>
            </a:r>
            <a:r>
              <a:rPr lang="mi-NZ" dirty="0" smtClean="0">
                <a:sym typeface="Wingdings" panose="05000000000000000000" pitchFamily="2" charset="2"/>
              </a:rPr>
              <a:t></a:t>
            </a:r>
            <a:endParaRPr lang="mi-NZ" dirty="0" smtClean="0"/>
          </a:p>
          <a:p>
            <a:endParaRPr lang="mi-NZ" dirty="0" smtClean="0"/>
          </a:p>
        </p:txBody>
      </p:sp>
    </p:spTree>
    <p:extLst>
      <p:ext uri="{BB962C8B-B14F-4D97-AF65-F5344CB8AC3E}">
        <p14:creationId xmlns:p14="http://schemas.microsoft.com/office/powerpoint/2010/main" val="21374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 smtClean="0"/>
              <a:t>Table of Contents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mi-NZ" dirty="0" smtClean="0"/>
              <a:t>Gender disparities in society</a:t>
            </a:r>
          </a:p>
          <a:p>
            <a:pPr marL="514350" indent="-514350">
              <a:buFont typeface="+mj-lt"/>
              <a:buAutoNum type="arabicPeriod"/>
            </a:pPr>
            <a:r>
              <a:rPr lang="mi-NZ" dirty="0" smtClean="0"/>
              <a:t>Gender disparities in academia</a:t>
            </a:r>
          </a:p>
          <a:p>
            <a:pPr marL="514350" indent="-514350">
              <a:buFont typeface="+mj-lt"/>
              <a:buAutoNum type="arabicPeriod"/>
            </a:pPr>
            <a:r>
              <a:rPr lang="mi-NZ" dirty="0" smtClean="0"/>
              <a:t>Mathematical models</a:t>
            </a:r>
          </a:p>
          <a:p>
            <a:pPr marL="514350" indent="-514350">
              <a:buFont typeface="+mj-lt"/>
              <a:buAutoNum type="arabicPeriod"/>
            </a:pPr>
            <a:r>
              <a:rPr lang="mi-NZ" dirty="0" smtClean="0"/>
              <a:t>Final note</a:t>
            </a:r>
          </a:p>
        </p:txBody>
      </p:sp>
    </p:spTree>
    <p:extLst>
      <p:ext uri="{BB962C8B-B14F-4D97-AF65-F5344CB8AC3E}">
        <p14:creationId xmlns:p14="http://schemas.microsoft.com/office/powerpoint/2010/main" val="25594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 smtClean="0"/>
              <a:t>1. Gender disparities in society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i-NZ" dirty="0" smtClean="0"/>
              <a:t>Representation gaps (Havard’s ‘Gender Action Portal’)</a:t>
            </a:r>
          </a:p>
          <a:p>
            <a:pPr lvl="1"/>
            <a:r>
              <a:rPr lang="mi-NZ" dirty="0" smtClean="0"/>
              <a:t>Female CEOs in Fortune 500 companies ~0% in 1995 (~24% in 2015)</a:t>
            </a:r>
          </a:p>
          <a:p>
            <a:pPr lvl="1"/>
            <a:r>
              <a:rPr lang="mi-NZ" dirty="0" smtClean="0"/>
              <a:t>Women’s representation on boards in Europe ~11% in 2007 (23% in 2016)</a:t>
            </a:r>
          </a:p>
          <a:p>
            <a:pPr lvl="1"/>
            <a:r>
              <a:rPr lang="mi-NZ" dirty="0" smtClean="0"/>
              <a:t>Getting better, but...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37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1. Gender disparities in society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i-NZ" dirty="0" smtClean="0"/>
              <a:t>Pay gaps</a:t>
            </a:r>
          </a:p>
          <a:p>
            <a:pPr lvl="1"/>
            <a:r>
              <a:rPr lang="mi-NZ" dirty="0" smtClean="0"/>
              <a:t>National gender pay gap ~9.1%</a:t>
            </a:r>
          </a:p>
          <a:p>
            <a:pPr lvl="1"/>
            <a:r>
              <a:rPr lang="mi-NZ" dirty="0" smtClean="0"/>
              <a:t>Unchanged since early 2010s (Stats NZ, 2019)</a:t>
            </a:r>
          </a:p>
          <a:p>
            <a:pPr lvl="1"/>
            <a:r>
              <a:rPr lang="mi-NZ" dirty="0" smtClean="0"/>
              <a:t>Function of age</a:t>
            </a:r>
          </a:p>
          <a:p>
            <a:pPr lvl="2"/>
            <a:r>
              <a:rPr lang="mi-NZ" dirty="0" smtClean="0"/>
              <a:t>&lt;25 years old: ~0%</a:t>
            </a:r>
          </a:p>
          <a:p>
            <a:pPr lvl="2"/>
            <a:r>
              <a:rPr lang="mi-NZ" dirty="0" smtClean="0"/>
              <a:t>25&lt;55: ~20%</a:t>
            </a:r>
          </a:p>
          <a:p>
            <a:pPr lvl="2"/>
            <a:r>
              <a:rPr lang="mi-NZ" dirty="0" smtClean="0"/>
              <a:t>&gt;55: ~50%</a:t>
            </a:r>
          </a:p>
          <a:p>
            <a:pPr lvl="1"/>
            <a:r>
              <a:rPr lang="mi-NZ" dirty="0" smtClean="0"/>
              <a:t>Causes</a:t>
            </a:r>
          </a:p>
          <a:p>
            <a:pPr lvl="2"/>
            <a:r>
              <a:rPr lang="mi-NZ" dirty="0" smtClean="0"/>
              <a:t>Differences in education</a:t>
            </a:r>
          </a:p>
          <a:p>
            <a:pPr lvl="2"/>
            <a:r>
              <a:rPr lang="mi-NZ" dirty="0" smtClean="0"/>
              <a:t>Choice of occupation</a:t>
            </a:r>
          </a:p>
          <a:p>
            <a:pPr lvl="2"/>
            <a:r>
              <a:rPr lang="mi-NZ" dirty="0" smtClean="0"/>
              <a:t>Differences in contract (part-time vs. full-time)</a:t>
            </a:r>
          </a:p>
          <a:p>
            <a:pPr lvl="2"/>
            <a:r>
              <a:rPr lang="mi-NZ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8751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1. Gender disparities in society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i-NZ" dirty="0" smtClean="0"/>
              <a:t>Pay gaps</a:t>
            </a:r>
          </a:p>
          <a:p>
            <a:pPr lvl="1"/>
            <a:r>
              <a:rPr lang="mi-NZ" dirty="0" smtClean="0"/>
              <a:t>National gender pay gap ~9.1%</a:t>
            </a:r>
          </a:p>
          <a:p>
            <a:pPr lvl="1"/>
            <a:r>
              <a:rPr lang="mi-NZ" dirty="0"/>
              <a:t>Unchanged since early 2010s (Stats NZ, 2019</a:t>
            </a:r>
            <a:r>
              <a:rPr lang="mi-NZ" dirty="0" smtClean="0"/>
              <a:t>)</a:t>
            </a:r>
          </a:p>
          <a:p>
            <a:pPr lvl="1"/>
            <a:r>
              <a:rPr lang="mi-NZ" dirty="0" smtClean="0"/>
              <a:t>Function of age</a:t>
            </a:r>
          </a:p>
          <a:p>
            <a:pPr lvl="2"/>
            <a:r>
              <a:rPr lang="mi-NZ" dirty="0" smtClean="0"/>
              <a:t>&lt;25 years old: ~0%</a:t>
            </a:r>
          </a:p>
          <a:p>
            <a:pPr lvl="2"/>
            <a:r>
              <a:rPr lang="mi-NZ" dirty="0" smtClean="0"/>
              <a:t>25&lt;55: ~20%</a:t>
            </a:r>
          </a:p>
          <a:p>
            <a:pPr lvl="2"/>
            <a:r>
              <a:rPr lang="mi-NZ" dirty="0" smtClean="0"/>
              <a:t>&gt;55: ~50%</a:t>
            </a:r>
          </a:p>
          <a:p>
            <a:pPr lvl="1"/>
            <a:r>
              <a:rPr lang="mi-NZ" dirty="0" smtClean="0"/>
              <a:t>Causes</a:t>
            </a:r>
          </a:p>
          <a:p>
            <a:pPr lvl="2"/>
            <a:r>
              <a:rPr lang="mi-NZ" strike="sngStrike" dirty="0" smtClean="0"/>
              <a:t>Differences in education</a:t>
            </a:r>
          </a:p>
          <a:p>
            <a:pPr lvl="2"/>
            <a:r>
              <a:rPr lang="mi-NZ" strike="sngStrike" dirty="0" smtClean="0"/>
              <a:t>Choice of occupation</a:t>
            </a:r>
          </a:p>
          <a:p>
            <a:pPr lvl="2"/>
            <a:r>
              <a:rPr lang="mi-NZ" strike="sngStrike" dirty="0" smtClean="0"/>
              <a:t>Differences in contract (part-time vs. full-time)</a:t>
            </a:r>
          </a:p>
          <a:p>
            <a:pPr lvl="2"/>
            <a:r>
              <a:rPr lang="mi-NZ" dirty="0" smtClean="0">
                <a:solidFill>
                  <a:srgbClr val="FF0000"/>
                </a:solidFill>
              </a:rPr>
              <a:t>Discrimination</a:t>
            </a:r>
          </a:p>
        </p:txBody>
      </p:sp>
    </p:spTree>
    <p:extLst>
      <p:ext uri="{BB962C8B-B14F-4D97-AF65-F5344CB8AC3E}">
        <p14:creationId xmlns:p14="http://schemas.microsoft.com/office/powerpoint/2010/main" val="42242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1. Gender disparities in society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i-NZ" dirty="0" smtClean="0"/>
              <a:t>Pay gaps</a:t>
            </a:r>
          </a:p>
          <a:p>
            <a:pPr lvl="1"/>
            <a:r>
              <a:rPr lang="mi-NZ" dirty="0" smtClean="0"/>
              <a:t>Women have the same projected sense of belonging, positivity towards, and aspirations to participate in STEM as men do</a:t>
            </a:r>
          </a:p>
          <a:p>
            <a:pPr lvl="1"/>
            <a:r>
              <a:rPr lang="mi-NZ" dirty="0" smtClean="0"/>
              <a:t>Women are as productive and bargin for promotion as much as men do</a:t>
            </a:r>
          </a:p>
          <a:p>
            <a:pPr lvl="1"/>
            <a:r>
              <a:rPr lang="mi-NZ" dirty="0" smtClean="0"/>
              <a:t>Women undergraduates receive, on average, one grade higher than comparable men do</a:t>
            </a:r>
          </a:p>
        </p:txBody>
      </p:sp>
    </p:spTree>
    <p:extLst>
      <p:ext uri="{BB962C8B-B14F-4D97-AF65-F5344CB8AC3E}">
        <p14:creationId xmlns:p14="http://schemas.microsoft.com/office/powerpoint/2010/main" val="33442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/>
              <a:t>1. Gender disparities in society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i-NZ" dirty="0" smtClean="0"/>
              <a:t>Authority </a:t>
            </a:r>
            <a:r>
              <a:rPr lang="mi-NZ" dirty="0" smtClean="0"/>
              <a:t>gaps</a:t>
            </a:r>
          </a:p>
          <a:p>
            <a:pPr lvl="1"/>
            <a:r>
              <a:rPr lang="mi-NZ" dirty="0" smtClean="0"/>
              <a:t>Men report women ‘dominating’ conversation when they talk 30% of the time (Spender, 1980)</a:t>
            </a:r>
          </a:p>
          <a:p>
            <a:pPr lvl="1"/>
            <a:r>
              <a:rPr lang="mi-NZ" dirty="0" smtClean="0"/>
              <a:t>In cross-sex two-party conversations, 96% of the interruptions and 100% of overlapping-speech comes from men (Zimmerman, West, 1975)</a:t>
            </a:r>
          </a:p>
          <a:p>
            <a:pPr lvl="1"/>
            <a:r>
              <a:rPr lang="mi-NZ" dirty="0" smtClean="0"/>
              <a:t>US Supreme Court transcripts show women are 4 times more likely to be interrupted than their male colleagues; 96% of interrupts were by male advocates or justices (Jacobi, Schweers, 2017)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971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i-NZ" dirty="0" smtClean="0"/>
              <a:t>2. Gender disparities in academia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i-NZ" dirty="0" smtClean="0"/>
              <a:t>Historical context (Else, 2018)</a:t>
            </a:r>
          </a:p>
          <a:p>
            <a:pPr lvl="1"/>
            <a:r>
              <a:rPr lang="mi-NZ" dirty="0" smtClean="0"/>
              <a:t>Educating women was seen as pointless – higher education ‘unfitted’ women for marriage and motherhood</a:t>
            </a:r>
          </a:p>
          <a:p>
            <a:pPr lvl="1"/>
            <a:r>
              <a:rPr lang="mi-NZ" dirty="0" smtClean="0"/>
              <a:t>Women have been absent from higher education; in some subjects as recently as the 1990s.</a:t>
            </a:r>
          </a:p>
          <a:p>
            <a:pPr lvl="1"/>
            <a:r>
              <a:rPr lang="mi-NZ" dirty="0" smtClean="0"/>
              <a:t>E.G., medicine, law, and mathematics were seen as ‘too taxing’ – Greek was seen as ‘crass’ because it taught of homosexuality :O</a:t>
            </a:r>
          </a:p>
          <a:p>
            <a:r>
              <a:rPr lang="mi-NZ" dirty="0" smtClean="0"/>
              <a:t>Pay gaps</a:t>
            </a:r>
          </a:p>
          <a:p>
            <a:pPr lvl="1"/>
            <a:r>
              <a:rPr lang="mi-NZ" dirty="0" smtClean="0"/>
              <a:t>University of Canterbury ~$400,000 lifetime gender gap (Brower, James, 2020)</a:t>
            </a:r>
          </a:p>
          <a:p>
            <a:pPr lvl="1"/>
            <a:r>
              <a:rPr lang="mi-NZ" dirty="0" smtClean="0"/>
              <a:t>Standardised pay scale =&gt; pay gaps are (kinda) representation gaps</a:t>
            </a:r>
          </a:p>
          <a:p>
            <a:r>
              <a:rPr lang="mi-NZ" dirty="0" smtClean="0"/>
              <a:t>Representation gaps</a:t>
            </a:r>
          </a:p>
          <a:p>
            <a:pPr lvl="1"/>
            <a:r>
              <a:rPr lang="mi-NZ" dirty="0" smtClean="0"/>
              <a:t>At UC, about 560 academic staff per year, on average 36% women</a:t>
            </a:r>
          </a:p>
          <a:p>
            <a:pPr lvl="1"/>
            <a:r>
              <a:rPr lang="mi-NZ" dirty="0" smtClean="0"/>
              <a:t>About 100 professors, on average 18% women – although, 27% now</a:t>
            </a:r>
          </a:p>
          <a:p>
            <a:endParaRPr lang="mi-NZ" dirty="0" smtClean="0"/>
          </a:p>
        </p:txBody>
      </p:sp>
    </p:spTree>
    <p:extLst>
      <p:ext uri="{BB962C8B-B14F-4D97-AF65-F5344CB8AC3E}">
        <p14:creationId xmlns:p14="http://schemas.microsoft.com/office/powerpoint/2010/main" val="25492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1938</Words>
  <Application>Microsoft Office PowerPoint</Application>
  <PresentationFormat>Widescreen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Gender Equity in Academia</vt:lpstr>
      <vt:lpstr>Introduction</vt:lpstr>
      <vt:lpstr>Table of Contents</vt:lpstr>
      <vt:lpstr>1. Gender disparities in society</vt:lpstr>
      <vt:lpstr>1. Gender disparities in society</vt:lpstr>
      <vt:lpstr>1. Gender disparities in society</vt:lpstr>
      <vt:lpstr>1. Gender disparities in society</vt:lpstr>
      <vt:lpstr>1. Gender disparities in society</vt:lpstr>
      <vt:lpstr>2. Gender disparities in academia</vt:lpstr>
      <vt:lpstr>2. Gender disparities in academia</vt:lpstr>
      <vt:lpstr>2. Gender disparities in academia</vt:lpstr>
      <vt:lpstr>2. Gender disparities in academia</vt:lpstr>
      <vt:lpstr>2. Gender disparities in academia</vt:lpstr>
      <vt:lpstr>2. Gender disparities in academia</vt:lpstr>
      <vt:lpstr>2. Gender disparities in academia</vt:lpstr>
      <vt:lpstr>2. Gender disparities in academia</vt:lpstr>
      <vt:lpstr>2. Gender disparities in academia</vt:lpstr>
      <vt:lpstr>2. Gender disparities in academia</vt:lpstr>
      <vt:lpstr>3. Mathematical models</vt:lpstr>
      <vt:lpstr>3. Mathematical models</vt:lpstr>
      <vt:lpstr>3. Mathematical models</vt:lpstr>
      <vt:lpstr>3. Mathematical models</vt:lpstr>
      <vt:lpstr>3. Mathematical models</vt:lpstr>
      <vt:lpstr>3. Mathematical models</vt:lpstr>
      <vt:lpstr>4. Final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Equity in Academia</dc:title>
  <dc:creator>Liam Gibson</dc:creator>
  <cp:lastModifiedBy>Liam Gibson</cp:lastModifiedBy>
  <cp:revision>35</cp:revision>
  <dcterms:created xsi:type="dcterms:W3CDTF">2023-08-03T06:03:14Z</dcterms:created>
  <dcterms:modified xsi:type="dcterms:W3CDTF">2023-08-04T07:19:25Z</dcterms:modified>
</cp:coreProperties>
</file>