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7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50000"/>
              </a:schemeClr>
            </a:gs>
            <a:gs pos="100000">
              <a:schemeClr val="tx1">
                <a:lumMod val="85000"/>
                <a:lumOff val="1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2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034-7315-0FDE-0D52-BD3121A0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NZ" sz="8000" dirty="0"/>
              <a:t>Loss Aversion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98DF1-69AE-6B3B-DD25-187D9DAA4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237" y="4367356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NZ" dirty="0">
                <a:solidFill>
                  <a:schemeClr val="accent6">
                    <a:lumMod val="50000"/>
                  </a:schemeClr>
                </a:solidFill>
              </a:rPr>
              <a:t>The science</a:t>
            </a: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50D3293C-C36A-EA69-D508-8AAA8DD1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9C8F1-3F8F-87EC-90C4-EEE11F26390F}"/>
              </a:ext>
            </a:extLst>
          </p:cNvPr>
          <p:cNvSpPr txBox="1"/>
          <p:nvPr/>
        </p:nvSpPr>
        <p:spPr>
          <a:xfrm>
            <a:off x="9820572" y="5936640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By Timothy Allen 2023</a:t>
            </a:r>
          </a:p>
        </p:txBody>
      </p:sp>
    </p:spTree>
    <p:extLst>
      <p:ext uri="{BB962C8B-B14F-4D97-AF65-F5344CB8AC3E}">
        <p14:creationId xmlns:p14="http://schemas.microsoft.com/office/powerpoint/2010/main" val="5700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4BE2-D7DF-5C32-3D8A-7994B053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966893"/>
            <a:ext cx="10667999" cy="1086018"/>
          </a:xfrm>
        </p:spPr>
        <p:txBody>
          <a:bodyPr anchor="ctr">
            <a:normAutofit/>
          </a:bodyPr>
          <a:lstStyle/>
          <a:p>
            <a:pPr algn="ctr"/>
            <a:r>
              <a:rPr lang="en-NZ" dirty="0">
                <a:latin typeface="Arial Black" panose="020B0A04020102020204" pitchFamily="34" charset="0"/>
                <a:cs typeface="Arabic Typesetting" panose="020F0502020204030204" pitchFamily="66" charset="-78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025F-3A97-C875-16B6-0F495BAA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686" y="3268641"/>
            <a:ext cx="5862623" cy="2831909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The cornerstone theory</a:t>
            </a:r>
          </a:p>
          <a:p>
            <a:pPr algn="ctr"/>
            <a:endParaRPr lang="en-NZ" dirty="0"/>
          </a:p>
          <a:p>
            <a:pPr algn="ctr"/>
            <a:r>
              <a:rPr lang="en-NZ" dirty="0"/>
              <a:t>Importance of reference points</a:t>
            </a:r>
          </a:p>
          <a:p>
            <a:pPr algn="ctr"/>
            <a:endParaRPr lang="en-NZ" dirty="0"/>
          </a:p>
          <a:p>
            <a:pPr algn="ctr"/>
            <a:r>
              <a:rPr lang="en-NZ" dirty="0"/>
              <a:t>Real world use</a:t>
            </a:r>
          </a:p>
          <a:p>
            <a:pPr algn="ctr"/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73276D-26E9-FF3C-2B1D-7189B4865266}"/>
              </a:ext>
            </a:extLst>
          </p:cNvPr>
          <p:cNvSpPr txBox="1">
            <a:spLocks/>
          </p:cNvSpPr>
          <p:nvPr/>
        </p:nvSpPr>
        <p:spPr>
          <a:xfrm>
            <a:off x="3164686" y="2259908"/>
            <a:ext cx="5862623" cy="7430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“Losses loom larger than gains”</a:t>
            </a:r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048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306-18A3-A080-B6DA-A11E4CEE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98201" cy="1450757"/>
          </a:xfrm>
        </p:spPr>
        <p:txBody>
          <a:bodyPr/>
          <a:lstStyle/>
          <a:p>
            <a:r>
              <a:rPr lang="en-NZ" dirty="0"/>
              <a:t>Cumulative prospect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1306-34D8-B28C-E729-8FDB6BA8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04" y="2312413"/>
            <a:ext cx="5556004" cy="2286679"/>
          </a:xfrm>
        </p:spPr>
        <p:txBody>
          <a:bodyPr>
            <a:normAutofit/>
          </a:bodyPr>
          <a:lstStyle/>
          <a:p>
            <a:r>
              <a:rPr lang="en-NZ" dirty="0"/>
              <a:t>Origins with utility theory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Weighting function</a:t>
            </a:r>
          </a:p>
          <a:p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A2959C-8E34-53D3-AD8E-7EEE3D374DE5}"/>
              </a:ext>
            </a:extLst>
          </p:cNvPr>
          <p:cNvSpPr txBox="1">
            <a:spLocks/>
          </p:cNvSpPr>
          <p:nvPr/>
        </p:nvSpPr>
        <p:spPr>
          <a:xfrm>
            <a:off x="2006204" y="3701757"/>
            <a:ext cx="2675467" cy="8052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F5CD7-2F58-66A0-A4A8-4622133559CC}"/>
              </a:ext>
            </a:extLst>
          </p:cNvPr>
          <p:cNvGrpSpPr/>
          <p:nvPr/>
        </p:nvGrpSpPr>
        <p:grpSpPr>
          <a:xfrm>
            <a:off x="7221643" y="2141104"/>
            <a:ext cx="4563957" cy="3409007"/>
            <a:chOff x="7031990" y="1626331"/>
            <a:chExt cx="4563957" cy="3409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F21BD-26E3-F5A2-DFAE-6E744C679B9F}"/>
                </a:ext>
              </a:extLst>
            </p:cNvPr>
            <p:cNvSpPr txBox="1"/>
            <p:nvPr/>
          </p:nvSpPr>
          <p:spPr>
            <a:xfrm>
              <a:off x="7396228" y="4481340"/>
              <a:ext cx="26418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By </a:t>
              </a:r>
              <a:r>
                <a:rPr lang="en-GB" sz="1000" dirty="0" err="1"/>
                <a:t>Pharexia</a:t>
              </a:r>
              <a:r>
                <a:rPr lang="en-GB" sz="1000" dirty="0"/>
                <a:t> - Own work, CC BY-SA 4.0, https://commons.wikimedia.org/w/index.php?curid=78789278</a:t>
              </a:r>
              <a:endParaRPr lang="en-NZ" sz="10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087BD13-6224-302B-2E7D-B339B347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1990" y="1626331"/>
              <a:ext cx="4563957" cy="2855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8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B5E3-3562-ABAF-30D0-6F4FB21E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3B9C-14C4-5892-C787-863A7A4A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05" y="2040235"/>
            <a:ext cx="3348475" cy="3471435"/>
          </a:xfrm>
        </p:spPr>
        <p:txBody>
          <a:bodyPr/>
          <a:lstStyle/>
          <a:p>
            <a:r>
              <a:rPr lang="en-NZ" dirty="0"/>
              <a:t>Status quo bias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Endowment effect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Aside: price setting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B6B0E1-DE4C-8AB0-4903-43DA3221668E}"/>
              </a:ext>
            </a:extLst>
          </p:cNvPr>
          <p:cNvGrpSpPr/>
          <p:nvPr/>
        </p:nvGrpSpPr>
        <p:grpSpPr>
          <a:xfrm>
            <a:off x="7542570" y="1812067"/>
            <a:ext cx="4124901" cy="3489623"/>
            <a:chOff x="7542570" y="1812067"/>
            <a:chExt cx="4124901" cy="3489623"/>
          </a:xfrm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47CCCD-50F2-9D06-CBF1-438D2ACB665F}"/>
                </a:ext>
              </a:extLst>
            </p:cNvPr>
            <p:cNvSpPr txBox="1"/>
            <p:nvPr/>
          </p:nvSpPr>
          <p:spPr>
            <a:xfrm>
              <a:off x="7542570" y="4593804"/>
              <a:ext cx="3964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000" dirty="0"/>
                <a:t>By ValunFunProspectTheory.png: *Valuefun.jpg: Rieger at </a:t>
              </a:r>
              <a:r>
                <a:rPr lang="en-NZ" sz="1000" dirty="0" err="1"/>
                <a:t>en.wikipediaderivative</a:t>
              </a:r>
              <a:r>
                <a:rPr lang="en-NZ" sz="1000" dirty="0"/>
                <a:t> work: </a:t>
              </a:r>
              <a:r>
                <a:rPr lang="en-NZ" sz="1000" dirty="0" err="1"/>
                <a:t>JohnKiat</a:t>
              </a:r>
              <a:r>
                <a:rPr lang="en-NZ" sz="1000" dirty="0"/>
                <a:t> (talk)derivative work: </a:t>
              </a:r>
              <a:r>
                <a:rPr lang="en-NZ" sz="1000" dirty="0" err="1"/>
                <a:t>JohnKiat</a:t>
              </a:r>
              <a:r>
                <a:rPr lang="en-NZ" sz="1000" dirty="0"/>
                <a:t> (talk) - This file was derived from: ValunFunProspectTheory.png:, CC BY-SA 3.0, https://commons.wikimedia.org/w/index.php?curid=18600998</a:t>
              </a:r>
            </a:p>
          </p:txBody>
        </p:sp>
        <p:pic>
          <p:nvPicPr>
            <p:cNvPr id="6" name="Picture 5" descr="A diagram demonstrating asymmetry of value around a reference point">
              <a:extLst>
                <a:ext uri="{FF2B5EF4-FFF2-40B4-BE49-F238E27FC236}">
                  <a16:creationId xmlns:a16="http://schemas.microsoft.com/office/drawing/2014/main" id="{B834160B-2423-A0A2-C3E4-B0187C6D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570" y="1812067"/>
              <a:ext cx="4124901" cy="2600688"/>
            </a:xfrm>
            <a:prstGeom prst="rect">
              <a:avLst/>
            </a:prstGeom>
            <a:effectLst>
              <a:softEdge rad="38100"/>
            </a:effectLst>
          </p:spPr>
        </p:pic>
      </p:grpSp>
    </p:spTree>
    <p:extLst>
      <p:ext uri="{BB962C8B-B14F-4D97-AF65-F5344CB8AC3E}">
        <p14:creationId xmlns:p14="http://schemas.microsoft.com/office/powerpoint/2010/main" val="12425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B382-5628-3B68-4298-4288A24C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0F46-0C73-E236-EFC5-0230171A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831" y="2277422"/>
            <a:ext cx="3508839" cy="2407120"/>
          </a:xfrm>
        </p:spPr>
        <p:txBody>
          <a:bodyPr>
            <a:normAutofit/>
          </a:bodyPr>
          <a:lstStyle/>
          <a:p>
            <a:r>
              <a:rPr lang="en-NZ" dirty="0"/>
              <a:t>Equity premium puzzle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Behavioural economics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BE0A07-D50C-9C33-B33B-509E16CC84F5}"/>
              </a:ext>
            </a:extLst>
          </p:cNvPr>
          <p:cNvSpPr txBox="1">
            <a:spLocks/>
          </p:cNvSpPr>
          <p:nvPr/>
        </p:nvSpPr>
        <p:spPr>
          <a:xfrm>
            <a:off x="1974830" y="3974978"/>
            <a:ext cx="3508839" cy="897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NZ" dirty="0"/>
          </a:p>
        </p:txBody>
      </p:sp>
      <p:pic>
        <p:nvPicPr>
          <p:cNvPr id="9" name="Picture 8" descr="MONEYY">
            <a:extLst>
              <a:ext uri="{FF2B5EF4-FFF2-40B4-BE49-F238E27FC236}">
                <a16:creationId xmlns:a16="http://schemas.microsoft.com/office/drawing/2014/main" id="{4059A70B-5722-60FB-B6DF-CEEDFC4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02" y="2049594"/>
            <a:ext cx="5490078" cy="36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5696</TotalTime>
  <Words>141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Retrospect</vt:lpstr>
      <vt:lpstr>Loss Aversion</vt:lpstr>
      <vt:lpstr>Overview</vt:lpstr>
      <vt:lpstr>Cumulative prospect theory</vt:lpstr>
      <vt:lpstr>Reference dependence</vt:lpstr>
      <vt:lpstr>Real 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Aversion</dc:title>
  <dc:creator>Timothy Allen</dc:creator>
  <cp:lastModifiedBy>Timothy Allen</cp:lastModifiedBy>
  <cp:revision>1</cp:revision>
  <dcterms:created xsi:type="dcterms:W3CDTF">2023-07-31T03:14:30Z</dcterms:created>
  <dcterms:modified xsi:type="dcterms:W3CDTF">2023-08-04T02:11:25Z</dcterms:modified>
</cp:coreProperties>
</file>