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256" r:id="rId2"/>
    <p:sldId id="269" r:id="rId3"/>
    <p:sldId id="257" r:id="rId4"/>
    <p:sldId id="301" r:id="rId5"/>
    <p:sldId id="302" r:id="rId6"/>
    <p:sldId id="303" r:id="rId7"/>
    <p:sldId id="304" r:id="rId8"/>
    <p:sldId id="305" r:id="rId9"/>
    <p:sldId id="296" r:id="rId10"/>
    <p:sldId id="261" r:id="rId11"/>
    <p:sldId id="262" r:id="rId12"/>
    <p:sldId id="263" r:id="rId13"/>
    <p:sldId id="306" r:id="rId14"/>
    <p:sldId id="318" r:id="rId15"/>
    <p:sldId id="307" r:id="rId16"/>
    <p:sldId id="308" r:id="rId17"/>
    <p:sldId id="309" r:id="rId18"/>
    <p:sldId id="264" r:id="rId19"/>
    <p:sldId id="267" r:id="rId20"/>
    <p:sldId id="311" r:id="rId21"/>
    <p:sldId id="266" r:id="rId22"/>
    <p:sldId id="310" r:id="rId23"/>
    <p:sldId id="268" r:id="rId24"/>
    <p:sldId id="319" r:id="rId25"/>
    <p:sldId id="292" r:id="rId26"/>
    <p:sldId id="299" r:id="rId27"/>
    <p:sldId id="320" r:id="rId28"/>
    <p:sldId id="300" r:id="rId29"/>
    <p:sldId id="270" r:id="rId30"/>
    <p:sldId id="295" r:id="rId31"/>
    <p:sldId id="285" r:id="rId32"/>
    <p:sldId id="276" r:id="rId33"/>
    <p:sldId id="284" r:id="rId34"/>
    <p:sldId id="281" r:id="rId35"/>
    <p:sldId id="282" r:id="rId36"/>
    <p:sldId id="283" r:id="rId37"/>
    <p:sldId id="317" r:id="rId38"/>
    <p:sldId id="293" r:id="rId39"/>
    <p:sldId id="316" r:id="rId40"/>
    <p:sldId id="297" r:id="rId41"/>
    <p:sldId id="272" r:id="rId42"/>
    <p:sldId id="273" r:id="rId43"/>
    <p:sldId id="298" r:id="rId44"/>
    <p:sldId id="275" r:id="rId45"/>
    <p:sldId id="289" r:id="rId46"/>
    <p:sldId id="286" r:id="rId47"/>
    <p:sldId id="291" r:id="rId48"/>
    <p:sldId id="259" r:id="rId49"/>
    <p:sldId id="321" r:id="rId50"/>
  </p:sldIdLst>
  <p:sldSz cx="9144000" cy="6858000" type="screen4x3"/>
  <p:notesSz cx="7010400" cy="9296400"/>
  <p:custDataLst>
    <p:tags r:id="rId53"/>
  </p:custDataLst>
  <p:defaultTextStyle>
    <a:defPPr>
      <a:defRPr lang="en-US"/>
    </a:defPPr>
    <a:lvl1pPr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1pPr>
    <a:lvl2pPr marL="457131"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2pPr>
    <a:lvl3pPr marL="914263"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3pPr>
    <a:lvl4pPr marL="1371395"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4pPr>
    <a:lvl5pPr marL="1828527" algn="l" rtl="0" fontAlgn="base">
      <a:spcBef>
        <a:spcPct val="0"/>
      </a:spcBef>
      <a:spcAft>
        <a:spcPct val="0"/>
      </a:spcAft>
      <a:defRPr sz="1600" kern="1200">
        <a:solidFill>
          <a:srgbClr val="333333"/>
        </a:solidFill>
        <a:latin typeface="Arial" charset="0"/>
        <a:ea typeface="Arial Unicode MS" pitchFamily="34" charset="-128"/>
        <a:cs typeface="Arial Unicode MS" pitchFamily="34" charset="-128"/>
      </a:defRPr>
    </a:lvl5pPr>
    <a:lvl6pPr marL="2285658" algn="l" defTabSz="914263" rtl="0" eaLnBrk="1" latinLnBrk="0" hangingPunct="1">
      <a:defRPr sz="1600" kern="1200">
        <a:solidFill>
          <a:srgbClr val="333333"/>
        </a:solidFill>
        <a:latin typeface="Arial" charset="0"/>
        <a:ea typeface="Arial Unicode MS" pitchFamily="34" charset="-128"/>
        <a:cs typeface="Arial Unicode MS" pitchFamily="34" charset="-128"/>
      </a:defRPr>
    </a:lvl6pPr>
    <a:lvl7pPr marL="2742789" algn="l" defTabSz="914263" rtl="0" eaLnBrk="1" latinLnBrk="0" hangingPunct="1">
      <a:defRPr sz="1600" kern="1200">
        <a:solidFill>
          <a:srgbClr val="333333"/>
        </a:solidFill>
        <a:latin typeface="Arial" charset="0"/>
        <a:ea typeface="Arial Unicode MS" pitchFamily="34" charset="-128"/>
        <a:cs typeface="Arial Unicode MS" pitchFamily="34" charset="-128"/>
      </a:defRPr>
    </a:lvl7pPr>
    <a:lvl8pPr marL="3199920" algn="l" defTabSz="914263" rtl="0" eaLnBrk="1" latinLnBrk="0" hangingPunct="1">
      <a:defRPr sz="1600" kern="1200">
        <a:solidFill>
          <a:srgbClr val="333333"/>
        </a:solidFill>
        <a:latin typeface="Arial" charset="0"/>
        <a:ea typeface="Arial Unicode MS" pitchFamily="34" charset="-128"/>
        <a:cs typeface="Arial Unicode MS" pitchFamily="34" charset="-128"/>
      </a:defRPr>
    </a:lvl8pPr>
    <a:lvl9pPr marL="3657051" algn="l" defTabSz="914263" rtl="0" eaLnBrk="1" latinLnBrk="0" hangingPunct="1">
      <a:defRPr sz="1600" kern="1200">
        <a:solidFill>
          <a:srgbClr val="333333"/>
        </a:solidFill>
        <a:latin typeface="Arial" charset="0"/>
        <a:ea typeface="Arial Unicode MS" pitchFamily="34" charset="-128"/>
        <a:cs typeface="Arial Unicode MS" pitchFamily="34" charset="-128"/>
      </a:defRPr>
    </a:lvl9pPr>
  </p:defaultTextStyle>
  <p:extLst>
    <p:ext uri="{521415D9-36F7-43E2-AB2F-B90AF26B5E84}">
      <p14:sectionLst xmlns:p14="http://schemas.microsoft.com/office/powerpoint/2010/main">
        <p14:section name="Bio and Intro" id="{5A93D66C-0AB7-4575-8B9E-514395354559}">
          <p14:sldIdLst>
            <p14:sldId id="256"/>
            <p14:sldId id="269"/>
            <p14:sldId id="257"/>
            <p14:sldId id="301"/>
            <p14:sldId id="302"/>
            <p14:sldId id="303"/>
            <p14:sldId id="304"/>
          </p14:sldIdLst>
        </p14:section>
        <p14:section name="Financial Measures" id="{1F949F3F-EBB4-4B9A-B96C-B5840DB85E09}">
          <p14:sldIdLst>
            <p14:sldId id="305"/>
            <p14:sldId id="296"/>
            <p14:sldId id="261"/>
            <p14:sldId id="262"/>
            <p14:sldId id="263"/>
            <p14:sldId id="306"/>
            <p14:sldId id="318"/>
            <p14:sldId id="307"/>
            <p14:sldId id="308"/>
            <p14:sldId id="309"/>
            <p14:sldId id="264"/>
            <p14:sldId id="267"/>
            <p14:sldId id="311"/>
            <p14:sldId id="266"/>
            <p14:sldId id="310"/>
            <p14:sldId id="268"/>
            <p14:sldId id="319"/>
            <p14:sldId id="292"/>
            <p14:sldId id="299"/>
            <p14:sldId id="320"/>
            <p14:sldId id="300"/>
            <p14:sldId id="270"/>
          </p14:sldIdLst>
        </p14:section>
        <p14:section name="Operating Models" id="{CBCD72FC-486D-4BA2-9486-B16DBF3EF5DF}">
          <p14:sldIdLst>
            <p14:sldId id="295"/>
            <p14:sldId id="285"/>
            <p14:sldId id="276"/>
            <p14:sldId id="284"/>
            <p14:sldId id="281"/>
            <p14:sldId id="282"/>
            <p14:sldId id="283"/>
            <p14:sldId id="317"/>
            <p14:sldId id="293"/>
            <p14:sldId id="316"/>
          </p14:sldIdLst>
        </p14:section>
        <p14:section name="Enterprise Architecture" id="{079E51E6-42CE-4D2E-8DEA-D8C1BC2BAE6A}">
          <p14:sldIdLst>
            <p14:sldId id="297"/>
            <p14:sldId id="272"/>
            <p14:sldId id="273"/>
            <p14:sldId id="298"/>
            <p14:sldId id="275"/>
            <p14:sldId id="289"/>
            <p14:sldId id="286"/>
            <p14:sldId id="291"/>
          </p14:sldIdLst>
        </p14:section>
        <p14:section name="Resources" id="{7ED6FDDF-B974-4DF9-9040-0341548727AA}">
          <p14:sldIdLst>
            <p14:sldId id="259"/>
            <p14:sldId id="321"/>
          </p14:sldIdLst>
        </p14:section>
      </p14:sectionLst>
    </p:ext>
    <p:ext uri="{EFAFB233-063F-42B5-8137-9DF3F51BA10A}">
      <p15:sldGuideLst xmlns:p15="http://schemas.microsoft.com/office/powerpoint/2012/main">
        <p15:guide id="1" orient="horz" pos="4320"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457270"/>
    <a:srgbClr val="65A8A3"/>
    <a:srgbClr val="52667B"/>
    <a:srgbClr val="3F5367"/>
    <a:srgbClr val="2E5390"/>
    <a:srgbClr val="D50000"/>
    <a:srgbClr val="FF8000"/>
    <a:srgbClr val="66A4FF"/>
    <a:srgbClr val="669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7" autoAdjust="0"/>
    <p:restoredTop sz="78304" autoAdjust="0"/>
  </p:normalViewPr>
  <p:slideViewPr>
    <p:cSldViewPr snapToGrid="0">
      <p:cViewPr varScale="1">
        <p:scale>
          <a:sx n="91" d="100"/>
          <a:sy n="91" d="100"/>
        </p:scale>
        <p:origin x="1806" y="84"/>
      </p:cViewPr>
      <p:guideLst>
        <p:guide orient="horz" pos="432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p:cViewPr>
        <p:scale>
          <a:sx n="125" d="100"/>
          <a:sy n="125" d="100"/>
        </p:scale>
        <p:origin x="2700" y="-9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177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390" tIns="45694" rIns="91390" bIns="45694" numCol="1" anchor="t" anchorCtr="0" compatLnSpc="1">
            <a:prstTxWarp prst="textNoShape">
              <a:avLst/>
            </a:prstTxWarp>
          </a:bodyPr>
          <a:lstStyle>
            <a:lvl1pPr defTabSz="911870" eaLnBrk="0" hangingPunct="0">
              <a:defRPr sz="1200">
                <a:solidFill>
                  <a:schemeClr val="tx1"/>
                </a:solidFill>
                <a:latin typeface="Arial" charset="0"/>
                <a:ea typeface="MS PGothic" pitchFamily="34" charset="-128"/>
              </a:defRPr>
            </a:lvl1pPr>
          </a:lstStyle>
          <a:p>
            <a:pPr>
              <a:defRPr/>
            </a:pPr>
            <a:endParaRPr lang="en-US"/>
          </a:p>
        </p:txBody>
      </p:sp>
      <p:sp>
        <p:nvSpPr>
          <p:cNvPr id="331779" name="Rectangle 3"/>
          <p:cNvSpPr>
            <a:spLocks noGrp="1" noChangeArrowheads="1"/>
          </p:cNvSpPr>
          <p:nvPr>
            <p:ph type="dt" sz="quarter" idx="1"/>
          </p:nvPr>
        </p:nvSpPr>
        <p:spPr bwMode="auto">
          <a:xfrm>
            <a:off x="3970339" y="0"/>
            <a:ext cx="3038475" cy="465138"/>
          </a:xfrm>
          <a:prstGeom prst="rect">
            <a:avLst/>
          </a:prstGeom>
          <a:noFill/>
          <a:ln w="9525">
            <a:noFill/>
            <a:miter lim="800000"/>
            <a:headEnd/>
            <a:tailEnd/>
          </a:ln>
          <a:effectLst/>
        </p:spPr>
        <p:txBody>
          <a:bodyPr vert="horz" wrap="square" lIns="91390" tIns="45694" rIns="91390" bIns="45694" numCol="1" anchor="t" anchorCtr="0" compatLnSpc="1">
            <a:prstTxWarp prst="textNoShape">
              <a:avLst/>
            </a:prstTxWarp>
          </a:bodyPr>
          <a:lstStyle>
            <a:lvl1pPr algn="r" defTabSz="911870" eaLnBrk="0" hangingPunct="0">
              <a:defRPr sz="1200">
                <a:solidFill>
                  <a:schemeClr val="tx1"/>
                </a:solidFill>
                <a:latin typeface="Arial" charset="0"/>
                <a:ea typeface="MS PGothic" pitchFamily="34" charset="-128"/>
              </a:defRPr>
            </a:lvl1pPr>
          </a:lstStyle>
          <a:p>
            <a:pPr>
              <a:defRPr/>
            </a:pPr>
            <a:endParaRPr lang="en-US"/>
          </a:p>
        </p:txBody>
      </p:sp>
      <p:sp>
        <p:nvSpPr>
          <p:cNvPr id="33178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390" tIns="45694" rIns="91390" bIns="45694" numCol="1" anchor="b" anchorCtr="0" compatLnSpc="1">
            <a:prstTxWarp prst="textNoShape">
              <a:avLst/>
            </a:prstTxWarp>
          </a:bodyPr>
          <a:lstStyle>
            <a:lvl1pPr defTabSz="911870" eaLnBrk="0" hangingPunct="0">
              <a:defRPr sz="1200">
                <a:solidFill>
                  <a:schemeClr val="tx1"/>
                </a:solidFill>
                <a:latin typeface="Arial" charset="0"/>
                <a:ea typeface="MS PGothic" pitchFamily="34" charset="-128"/>
              </a:defRPr>
            </a:lvl1pPr>
          </a:lstStyle>
          <a:p>
            <a:pPr>
              <a:defRPr/>
            </a:pPr>
            <a:endParaRPr lang="en-US"/>
          </a:p>
        </p:txBody>
      </p:sp>
      <p:sp>
        <p:nvSpPr>
          <p:cNvPr id="331781" name="Rectangle 5"/>
          <p:cNvSpPr>
            <a:spLocks noGrp="1" noChangeArrowheads="1"/>
          </p:cNvSpPr>
          <p:nvPr>
            <p:ph type="sldNum" sz="quarter" idx="3"/>
          </p:nvPr>
        </p:nvSpPr>
        <p:spPr bwMode="auto">
          <a:xfrm>
            <a:off x="3970339" y="8829675"/>
            <a:ext cx="3038475" cy="465138"/>
          </a:xfrm>
          <a:prstGeom prst="rect">
            <a:avLst/>
          </a:prstGeom>
          <a:noFill/>
          <a:ln w="9525">
            <a:noFill/>
            <a:miter lim="800000"/>
            <a:headEnd/>
            <a:tailEnd/>
          </a:ln>
          <a:effectLst/>
        </p:spPr>
        <p:txBody>
          <a:bodyPr vert="horz" wrap="square" lIns="91390" tIns="45694" rIns="91390" bIns="45694" numCol="1" anchor="b" anchorCtr="0" compatLnSpc="1">
            <a:prstTxWarp prst="textNoShape">
              <a:avLst/>
            </a:prstTxWarp>
          </a:bodyPr>
          <a:lstStyle>
            <a:lvl1pPr algn="r" defTabSz="911870" eaLnBrk="0" hangingPunct="0">
              <a:defRPr sz="1200">
                <a:solidFill>
                  <a:schemeClr val="tx1"/>
                </a:solidFill>
                <a:latin typeface="Arial" charset="0"/>
                <a:ea typeface="MS PGothic" pitchFamily="34" charset="-128"/>
              </a:defRPr>
            </a:lvl1pPr>
          </a:lstStyle>
          <a:p>
            <a:pPr>
              <a:defRPr/>
            </a:pPr>
            <a:fld id="{9F2BAAA2-5D53-46A1-865C-50F2D1340CF8}" type="slidenum">
              <a:rPr lang="en-US"/>
              <a:pPr>
                <a:defRPr/>
              </a:pPr>
              <a:t>‹#›</a:t>
            </a:fld>
            <a:endParaRPr lang="en-US" dirty="0"/>
          </a:p>
        </p:txBody>
      </p:sp>
    </p:spTree>
    <p:extLst>
      <p:ext uri="{BB962C8B-B14F-4D97-AF65-F5344CB8AC3E}">
        <p14:creationId xmlns:p14="http://schemas.microsoft.com/office/powerpoint/2010/main" val="2503495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26" tIns="46564" rIns="93126" bIns="46564" numCol="1" anchor="t" anchorCtr="0" compatLnSpc="1">
            <a:prstTxWarp prst="textNoShape">
              <a:avLst/>
            </a:prstTxWarp>
          </a:bodyPr>
          <a:lstStyle>
            <a:lvl1pPr defTabSz="931761" eaLnBrk="0" hangingPunct="0">
              <a:defRPr sz="1200">
                <a:solidFill>
                  <a:schemeClr val="tx1"/>
                </a:solidFill>
                <a:latin typeface="Arial" charset="0"/>
                <a:ea typeface="MS PGothic" pitchFamily="34" charset="-128"/>
              </a:defRPr>
            </a:lvl1pPr>
          </a:lstStyle>
          <a:p>
            <a:pPr>
              <a:defRPr/>
            </a:pPr>
            <a:endParaRPr lang="en-US"/>
          </a:p>
        </p:txBody>
      </p:sp>
      <p:sp>
        <p:nvSpPr>
          <p:cNvPr id="11267" name="Rectangle 3"/>
          <p:cNvSpPr>
            <a:spLocks noGrp="1" noChangeArrowheads="1"/>
          </p:cNvSpPr>
          <p:nvPr>
            <p:ph type="dt" idx="1"/>
          </p:nvPr>
        </p:nvSpPr>
        <p:spPr bwMode="auto">
          <a:xfrm>
            <a:off x="3971926" y="0"/>
            <a:ext cx="3038475" cy="465138"/>
          </a:xfrm>
          <a:prstGeom prst="rect">
            <a:avLst/>
          </a:prstGeom>
          <a:noFill/>
          <a:ln w="9525">
            <a:noFill/>
            <a:miter lim="800000"/>
            <a:headEnd/>
            <a:tailEnd/>
          </a:ln>
        </p:spPr>
        <p:txBody>
          <a:bodyPr vert="horz" wrap="square" lIns="93126" tIns="46564" rIns="93126" bIns="46564" numCol="1" anchor="t" anchorCtr="0" compatLnSpc="1">
            <a:prstTxWarp prst="textNoShape">
              <a:avLst/>
            </a:prstTxWarp>
          </a:bodyPr>
          <a:lstStyle>
            <a:lvl1pPr algn="r" defTabSz="931761" eaLnBrk="0" hangingPunct="0">
              <a:defRPr sz="1200">
                <a:solidFill>
                  <a:schemeClr val="tx1"/>
                </a:solidFill>
                <a:latin typeface="Arial" charset="0"/>
                <a:ea typeface="MS PGothic" pitchFamily="34" charset="-128"/>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p:spPr>
        <p:txBody>
          <a:bodyPr vert="horz" wrap="square" lIns="93126" tIns="46564" rIns="93126" bIns="465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1270" name="Rectangle 6"/>
          <p:cNvSpPr>
            <a:spLocks noGrp="1" noChangeArrowheads="1"/>
          </p:cNvSpPr>
          <p:nvPr>
            <p:ph type="ftr" sz="quarter" idx="4"/>
          </p:nvPr>
        </p:nvSpPr>
        <p:spPr bwMode="auto">
          <a:xfrm>
            <a:off x="0" y="8831264"/>
            <a:ext cx="3038475" cy="465137"/>
          </a:xfrm>
          <a:prstGeom prst="rect">
            <a:avLst/>
          </a:prstGeom>
          <a:noFill/>
          <a:ln w="9525">
            <a:noFill/>
            <a:miter lim="800000"/>
            <a:headEnd/>
            <a:tailEnd/>
          </a:ln>
        </p:spPr>
        <p:txBody>
          <a:bodyPr vert="horz" wrap="square" lIns="93126" tIns="46564" rIns="93126" bIns="46564" numCol="1" anchor="b" anchorCtr="0" compatLnSpc="1">
            <a:prstTxWarp prst="textNoShape">
              <a:avLst/>
            </a:prstTxWarp>
          </a:bodyPr>
          <a:lstStyle>
            <a:lvl1pPr defTabSz="931761" eaLnBrk="0" hangingPunct="0">
              <a:defRPr sz="1200">
                <a:solidFill>
                  <a:schemeClr val="tx1"/>
                </a:solidFill>
                <a:latin typeface="Arial" charset="0"/>
                <a:ea typeface="MS PGothic" pitchFamily="34" charset="-128"/>
              </a:defRPr>
            </a:lvl1pPr>
          </a:lstStyle>
          <a:p>
            <a:pPr>
              <a:defRPr/>
            </a:pPr>
            <a:endParaRPr lang="en-US"/>
          </a:p>
        </p:txBody>
      </p:sp>
      <p:sp>
        <p:nvSpPr>
          <p:cNvPr id="11271"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p:spPr>
        <p:txBody>
          <a:bodyPr vert="horz" wrap="square" lIns="93126" tIns="46564" rIns="93126" bIns="46564" numCol="1" anchor="b" anchorCtr="0" compatLnSpc="1">
            <a:prstTxWarp prst="textNoShape">
              <a:avLst/>
            </a:prstTxWarp>
          </a:bodyPr>
          <a:lstStyle>
            <a:lvl1pPr algn="r" defTabSz="931761" eaLnBrk="0" hangingPunct="0">
              <a:defRPr sz="1200">
                <a:solidFill>
                  <a:schemeClr val="tx1"/>
                </a:solidFill>
                <a:latin typeface="Arial" charset="0"/>
                <a:ea typeface="MS PGothic" pitchFamily="34" charset="-128"/>
              </a:defRPr>
            </a:lvl1pPr>
          </a:lstStyle>
          <a:p>
            <a:pPr>
              <a:defRPr/>
            </a:pPr>
            <a:fld id="{C47FC8C2-DD8B-4237-BB70-DF5350F87EF8}" type="slidenum">
              <a:rPr lang="en-US"/>
              <a:pPr>
                <a:defRPr/>
              </a:pPr>
              <a:t>‹#›</a:t>
            </a:fld>
            <a:endParaRPr lang="en-US" dirty="0"/>
          </a:p>
        </p:txBody>
      </p:sp>
    </p:spTree>
    <p:extLst>
      <p:ext uri="{BB962C8B-B14F-4D97-AF65-F5344CB8AC3E}">
        <p14:creationId xmlns:p14="http://schemas.microsoft.com/office/powerpoint/2010/main" val="2155380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131"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263"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395"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527"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5658" algn="l" defTabSz="914263" rtl="0" eaLnBrk="1" latinLnBrk="0" hangingPunct="1">
      <a:defRPr sz="1200" kern="1200">
        <a:solidFill>
          <a:schemeClr val="tx1"/>
        </a:solidFill>
        <a:latin typeface="+mn-lt"/>
        <a:ea typeface="+mn-ea"/>
        <a:cs typeface="+mn-cs"/>
      </a:defRPr>
    </a:lvl6pPr>
    <a:lvl7pPr marL="2742789" algn="l" defTabSz="914263" rtl="0" eaLnBrk="1" latinLnBrk="0" hangingPunct="1">
      <a:defRPr sz="1200" kern="1200">
        <a:solidFill>
          <a:schemeClr val="tx1"/>
        </a:solidFill>
        <a:latin typeface="+mn-lt"/>
        <a:ea typeface="+mn-ea"/>
        <a:cs typeface="+mn-cs"/>
      </a:defRPr>
    </a:lvl7pPr>
    <a:lvl8pPr marL="3199920" algn="l" defTabSz="914263" rtl="0" eaLnBrk="1" latinLnBrk="0" hangingPunct="1">
      <a:defRPr sz="1200" kern="1200">
        <a:solidFill>
          <a:schemeClr val="tx1"/>
        </a:solidFill>
        <a:latin typeface="+mn-lt"/>
        <a:ea typeface="+mn-ea"/>
        <a:cs typeface="+mn-cs"/>
      </a:defRPr>
    </a:lvl8pPr>
    <a:lvl9pPr marL="3657051" algn="l" defTabSz="9142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a:t>
            </a:fld>
            <a:endParaRPr lang="en-US" dirty="0"/>
          </a:p>
        </p:txBody>
      </p:sp>
    </p:spTree>
    <p:extLst>
      <p:ext uri="{BB962C8B-B14F-4D97-AF65-F5344CB8AC3E}">
        <p14:creationId xmlns:p14="http://schemas.microsoft.com/office/powerpoint/2010/main" val="65382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add unlike</a:t>
            </a:r>
            <a:r>
              <a:rPr lang="en-US" baseline="0" dirty="0" smtClean="0"/>
              <a:t> currencies, you must convert to a common currency before adding</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13</a:t>
            </a:fld>
            <a:endParaRPr lang="en-US" dirty="0"/>
          </a:p>
        </p:txBody>
      </p:sp>
    </p:spTree>
    <p:extLst>
      <p:ext uri="{BB962C8B-B14F-4D97-AF65-F5344CB8AC3E}">
        <p14:creationId xmlns:p14="http://schemas.microsoft.com/office/powerpoint/2010/main" val="297760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 add unlike</a:t>
            </a:r>
            <a:r>
              <a:rPr lang="en-US" baseline="0" dirty="0" smtClean="0"/>
              <a:t> currencies, you must convert to a common currency before adding</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14</a:t>
            </a:fld>
            <a:endParaRPr lang="en-US" dirty="0"/>
          </a:p>
        </p:txBody>
      </p:sp>
    </p:spTree>
    <p:extLst>
      <p:ext uri="{BB962C8B-B14F-4D97-AF65-F5344CB8AC3E}">
        <p14:creationId xmlns:p14="http://schemas.microsoft.com/office/powerpoint/2010/main" val="1535522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money at different points in time is like different</a:t>
            </a:r>
            <a:r>
              <a:rPr lang="en-US" baseline="0" dirty="0" smtClean="0"/>
              <a:t> currencies, you have to normalize</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15</a:t>
            </a:fld>
            <a:endParaRPr lang="en-US" dirty="0"/>
          </a:p>
        </p:txBody>
      </p:sp>
    </p:spTree>
    <p:extLst>
      <p:ext uri="{BB962C8B-B14F-4D97-AF65-F5344CB8AC3E}">
        <p14:creationId xmlns:p14="http://schemas.microsoft.com/office/powerpoint/2010/main" val="413668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17</a:t>
            </a:fld>
            <a:endParaRPr lang="en-US" dirty="0"/>
          </a:p>
        </p:txBody>
      </p:sp>
    </p:spTree>
    <p:extLst>
      <p:ext uri="{BB962C8B-B14F-4D97-AF65-F5344CB8AC3E}">
        <p14:creationId xmlns:p14="http://schemas.microsoft.com/office/powerpoint/2010/main" val="280886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Blue line represents</a:t>
            </a:r>
            <a:r>
              <a:rPr lang="en-US" baseline="0" dirty="0" smtClean="0"/>
              <a:t> the financial life of a project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18</a:t>
            </a:fld>
            <a:endParaRPr lang="en-US" dirty="0"/>
          </a:p>
        </p:txBody>
      </p:sp>
    </p:spTree>
    <p:extLst>
      <p:ext uri="{BB962C8B-B14F-4D97-AF65-F5344CB8AC3E}">
        <p14:creationId xmlns:p14="http://schemas.microsoft.com/office/powerpoint/2010/main" val="1728271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19</a:t>
            </a:fld>
            <a:endParaRPr lang="en-US" dirty="0"/>
          </a:p>
        </p:txBody>
      </p:sp>
    </p:spTree>
    <p:extLst>
      <p:ext uri="{BB962C8B-B14F-4D97-AF65-F5344CB8AC3E}">
        <p14:creationId xmlns:p14="http://schemas.microsoft.com/office/powerpoint/2010/main" val="158786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today is not the same $1 tomorrow.</a:t>
            </a:r>
            <a:r>
              <a:rPr lang="en-US" baseline="0" dirty="0" smtClean="0"/>
              <a:t> $1 today is not the same as $1 from 1950. Present value allows you to know what some future amount of money is worth in today’s dollars.</a:t>
            </a:r>
          </a:p>
          <a:p>
            <a:endParaRPr lang="en-US" baseline="0" dirty="0" smtClean="0"/>
          </a:p>
          <a:p>
            <a:r>
              <a:rPr lang="en-US" baseline="0" dirty="0" smtClean="0"/>
              <a:t>Net Present Value is the sum of the present values over the period being reviewed</a:t>
            </a:r>
            <a:endParaRPr lang="en-US" dirty="0" smtClean="0"/>
          </a:p>
          <a:p>
            <a:endParaRPr lang="en-US" dirty="0" smtClean="0"/>
          </a:p>
          <a:p>
            <a:r>
              <a:rPr lang="en-US" dirty="0" smtClean="0"/>
              <a:t>You can solve</a:t>
            </a:r>
            <a:r>
              <a:rPr lang="en-US" baseline="0" dirty="0" smtClean="0"/>
              <a:t> this the other direction – solve for the future value of some money you have today.  </a:t>
            </a:r>
          </a:p>
          <a:p>
            <a:endParaRPr lang="en-US" baseline="0" dirty="0" smtClean="0"/>
          </a:p>
          <a:p>
            <a:r>
              <a:rPr lang="en-US" baseline="0" dirty="0" smtClean="0"/>
              <a:t>PV = FV / (1 + </a:t>
            </a:r>
            <a:r>
              <a:rPr lang="en-US" baseline="0" dirty="0" err="1" smtClean="0"/>
              <a:t>i</a:t>
            </a:r>
            <a:r>
              <a:rPr lang="en-US" baseline="0" dirty="0" smtClean="0"/>
              <a:t>/100)n</a:t>
            </a:r>
          </a:p>
          <a:p>
            <a:r>
              <a:rPr lang="en-US" baseline="0" dirty="0" smtClean="0"/>
              <a:t>FV = PV * (1 + </a:t>
            </a:r>
            <a:r>
              <a:rPr lang="en-US" baseline="0" dirty="0" err="1" smtClean="0"/>
              <a:t>i</a:t>
            </a:r>
            <a:r>
              <a:rPr lang="en-US" baseline="0" dirty="0" smtClean="0"/>
              <a:t>/100)n</a:t>
            </a:r>
          </a:p>
          <a:p>
            <a:endParaRPr lang="en-US" baseline="0" dirty="0" smtClean="0"/>
          </a:p>
          <a:p>
            <a:r>
              <a:rPr lang="en-US" baseline="0" dirty="0" smtClean="0"/>
              <a:t>Most commonly how we use future value is the term “inflation”. We intuitively know that a dollar today is worth more than in the future because of </a:t>
            </a:r>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20</a:t>
            </a:fld>
            <a:endParaRPr lang="en-US" dirty="0"/>
          </a:p>
        </p:txBody>
      </p:sp>
    </p:spTree>
    <p:extLst>
      <p:ext uri="{BB962C8B-B14F-4D97-AF65-F5344CB8AC3E}">
        <p14:creationId xmlns:p14="http://schemas.microsoft.com/office/powerpoint/2010/main" val="249183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Cost of Capital and Discount Rate is something that is usually set by your finance</a:t>
            </a:r>
            <a:r>
              <a:rPr lang="en-US" baseline="0" dirty="0" smtClean="0"/>
              <a:t> department and is not something a developer is responsible for.</a:t>
            </a:r>
          </a:p>
          <a:p>
            <a:endParaRPr lang="en-US" baseline="0" dirty="0" smtClean="0"/>
          </a:p>
          <a:p>
            <a:r>
              <a:rPr lang="en-US" baseline="0" dirty="0" smtClean="0"/>
              <a:t>Cost of Capital is not just the hard cost of borrowing money, but generally represents the opportunity cost. Thus if I can invest in something and get 10% for my money, the cost of capital is 10% therefore your project has to do better than that return to make it worthwhile to do.</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21</a:t>
            </a:fld>
            <a:endParaRPr lang="en-US" dirty="0"/>
          </a:p>
        </p:txBody>
      </p:sp>
    </p:spTree>
    <p:extLst>
      <p:ext uri="{BB962C8B-B14F-4D97-AF65-F5344CB8AC3E}">
        <p14:creationId xmlns:p14="http://schemas.microsoft.com/office/powerpoint/2010/main" val="389443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23</a:t>
            </a:fld>
            <a:endParaRPr lang="en-US" dirty="0"/>
          </a:p>
        </p:txBody>
      </p:sp>
    </p:spTree>
    <p:extLst>
      <p:ext uri="{BB962C8B-B14F-4D97-AF65-F5344CB8AC3E}">
        <p14:creationId xmlns:p14="http://schemas.microsoft.com/office/powerpoint/2010/main" val="4285117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Retail example of J&amp;P Cycles (note,</a:t>
            </a:r>
            <a:r>
              <a:rPr lang="en-US" baseline="0" dirty="0" smtClean="0"/>
              <a:t> all the numbers here are made up)</a:t>
            </a:r>
          </a:p>
          <a:p>
            <a:endParaRPr lang="en-US" baseline="0" dirty="0" smtClean="0"/>
          </a:p>
          <a:p>
            <a:r>
              <a:rPr lang="en-US" baseline="0" dirty="0" smtClean="0"/>
              <a:t>EBITA – Earning Before Interest Taxes and Amortization -&gt; proxy for profit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25</a:t>
            </a:fld>
            <a:endParaRPr lang="en-US" dirty="0"/>
          </a:p>
        </p:txBody>
      </p:sp>
    </p:spTree>
    <p:extLst>
      <p:ext uri="{BB962C8B-B14F-4D97-AF65-F5344CB8AC3E}">
        <p14:creationId xmlns:p14="http://schemas.microsoft.com/office/powerpoint/2010/main" val="360278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Bio/Intro:</a:t>
            </a:r>
            <a:endParaRPr lang="en-US" dirty="0"/>
          </a:p>
          <a:p>
            <a:r>
              <a:rPr lang="en-US" b="1" dirty="0"/>
              <a:t/>
            </a:r>
            <a:br>
              <a:rPr lang="en-US" b="1" dirty="0"/>
            </a:br>
            <a:endParaRPr lang="en-US" dirty="0"/>
          </a:p>
          <a:p>
            <a:r>
              <a:rPr lang="en-US" b="1" i="1" dirty="0"/>
              <a:t>“IT by itself provides no value”</a:t>
            </a:r>
            <a:r>
              <a:rPr lang="en-US" dirty="0"/>
              <a:t>.  That’s a pretty bold statement and yet that’s where the winds of business are blowing. As a developer or IT professional you spend time understanding new languages and frameworks, but to deepen and broaden your impact, I recommend taking strides in understanding the business.</a:t>
            </a:r>
          </a:p>
          <a:p>
            <a:r>
              <a:rPr lang="en-US" dirty="0"/>
              <a:t/>
            </a:r>
            <a:br>
              <a:rPr lang="en-US" dirty="0"/>
            </a:br>
            <a:r>
              <a:rPr lang="en-US" dirty="0"/>
              <a:t>In this session we’ll focus on the business of software, from financial concepts, metrics, and the future of IT and enterprise architecture in the corporation. We’ll touch on why your CEO and VP may understand the role of technology more comprehensively than they’re given credit for.</a:t>
            </a:r>
          </a:p>
          <a:p>
            <a:r>
              <a:rPr lang="en-US" dirty="0"/>
              <a:t/>
            </a:r>
            <a:br>
              <a:rPr lang="en-US" dirty="0"/>
            </a:br>
            <a:r>
              <a:rPr lang="en-US" dirty="0"/>
              <a:t>As IT likely touches nearly all aspects of your company, going forward IT professionals will need to know more about business and the role IT plays in the broader organization. This session aims to better equip you to talk business with your company leaders or boss and to make yourself or your team more effective.</a:t>
            </a:r>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a:t>
            </a:fld>
            <a:endParaRPr lang="en-US" dirty="0"/>
          </a:p>
        </p:txBody>
      </p:sp>
    </p:spTree>
    <p:extLst>
      <p:ext uri="{BB962C8B-B14F-4D97-AF65-F5344CB8AC3E}">
        <p14:creationId xmlns:p14="http://schemas.microsoft.com/office/powerpoint/2010/main" val="3109343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the</a:t>
            </a:r>
            <a:r>
              <a:rPr lang="en-US" baseline="0" dirty="0" smtClean="0"/>
              <a:t> business does hinges around these concepts to some degree. The software we right adds some value somewhere, cuts some costs via automation or unlocks new sales. This is how the business speaks.</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26</a:t>
            </a:fld>
            <a:endParaRPr lang="en-US" dirty="0"/>
          </a:p>
        </p:txBody>
      </p:sp>
    </p:spTree>
    <p:extLst>
      <p:ext uri="{BB962C8B-B14F-4D97-AF65-F5344CB8AC3E}">
        <p14:creationId xmlns:p14="http://schemas.microsoft.com/office/powerpoint/2010/main" val="3015231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4923" indent="-344923">
              <a:buFont typeface="Arial" panose="020B0604020202020204" pitchFamily="34" charset="0"/>
              <a:buChar char="•"/>
            </a:pPr>
            <a:r>
              <a:rPr lang="en-US" b="0" dirty="0" smtClean="0"/>
              <a:t>Sometimes we should do a project with a lower NPV because of the impact on cash flows</a:t>
            </a:r>
          </a:p>
          <a:p>
            <a:pPr marL="344923" indent="-344923">
              <a:buFont typeface="Arial" panose="020B0604020202020204" pitchFamily="34" charset="0"/>
              <a:buChar char="•"/>
            </a:pPr>
            <a:endParaRPr lang="en-US" b="0" dirty="0" smtClean="0"/>
          </a:p>
          <a:p>
            <a:r>
              <a:rPr lang="en-US" dirty="0" smtClean="0"/>
              <a:t>Cash flow vs. NPV – imagine a project that will cost you $1 MM and returns you $5 MM in five years. Another</a:t>
            </a:r>
            <a:r>
              <a:rPr lang="en-US" baseline="0" dirty="0" smtClean="0"/>
              <a:t> project costs $1 MM and returns you $2 MM in 1 year. </a:t>
            </a:r>
          </a:p>
          <a:p>
            <a:endParaRPr lang="en-US" baseline="0" dirty="0" smtClean="0"/>
          </a:p>
          <a:p>
            <a:r>
              <a:rPr lang="en-US" baseline="0" dirty="0" smtClean="0"/>
              <a:t>In the first project the revenue doesn’t start coming for 3 years. In other words you have to spend the full $1 MM and pay interest (or opportunity cost) on the money for 3 years before you start to see a return. You don’t hit breakeven until year four ($1 MM returned back in revenue until year 4 (note that the payback time)).</a:t>
            </a:r>
          </a:p>
          <a:p>
            <a:endParaRPr lang="en-US" baseline="0" dirty="0" smtClean="0"/>
          </a:p>
          <a:p>
            <a:r>
              <a:rPr lang="en-US" baseline="0" dirty="0" smtClean="0"/>
              <a:t>In the second project we spend $1 MM but starts returns the $1 MM investment in 6 months and the other 1 MM in the next six months.</a:t>
            </a:r>
          </a:p>
          <a:p>
            <a:endParaRPr lang="en-US" baseline="0" dirty="0" smtClean="0"/>
          </a:p>
          <a:p>
            <a:r>
              <a:rPr lang="en-US" baseline="0" dirty="0" smtClean="0"/>
              <a:t>The first project has a much bigger ROI but the demands on cash are much steeper than the second project.</a:t>
            </a:r>
          </a:p>
          <a:p>
            <a:endParaRPr lang="en-US" b="0" dirty="0" smtClean="0"/>
          </a:p>
          <a:p>
            <a:pPr marL="344923" indent="-344923">
              <a:buFont typeface="Arial" panose="020B0604020202020204" pitchFamily="34" charset="0"/>
              <a:buChar char="•"/>
            </a:pPr>
            <a:endParaRPr lang="en-US" b="0" dirty="0" smtClean="0"/>
          </a:p>
          <a:p>
            <a:pPr marL="344923" indent="-344923">
              <a:buFont typeface="Arial" panose="020B0604020202020204" pitchFamily="34" charset="0"/>
              <a:buChar char="•"/>
            </a:pPr>
            <a:r>
              <a:rPr lang="en-US" b="0" dirty="0" smtClean="0"/>
              <a:t>Breaking features up into smaller components (often called minimal marketable features, or MMFs) allow you to break large projects into smaller components which can have their NPVs or IRRs compared</a:t>
            </a:r>
          </a:p>
          <a:p>
            <a:pPr marL="344923" indent="-344923">
              <a:buFont typeface="Arial" panose="020B0604020202020204" pitchFamily="34" charset="0"/>
              <a:buChar char="•"/>
            </a:pPr>
            <a:r>
              <a:rPr lang="en-US" b="0" dirty="0" smtClean="0"/>
              <a:t>Understand what impacts Agile methodologies and shipping early have on the income statement.</a:t>
            </a:r>
          </a:p>
          <a:p>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28</a:t>
            </a:fld>
            <a:endParaRPr lang="en-US" dirty="0"/>
          </a:p>
        </p:txBody>
      </p:sp>
    </p:spTree>
    <p:extLst>
      <p:ext uri="{BB962C8B-B14F-4D97-AF65-F5344CB8AC3E}">
        <p14:creationId xmlns:p14="http://schemas.microsoft.com/office/powerpoint/2010/main" val="3314212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29</a:t>
            </a:fld>
            <a:endParaRPr lang="en-US" dirty="0"/>
          </a:p>
        </p:txBody>
      </p:sp>
    </p:spTree>
    <p:extLst>
      <p:ext uri="{BB962C8B-B14F-4D97-AF65-F5344CB8AC3E}">
        <p14:creationId xmlns:p14="http://schemas.microsoft.com/office/powerpoint/2010/main" val="2402795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Coordination – unique business units with a need to know each other’s transactions</a:t>
            </a:r>
          </a:p>
          <a:p>
            <a:r>
              <a:rPr lang="en-US" dirty="0" smtClean="0"/>
              <a:t>Key IT – access to shared data, through standard technology interfaces</a:t>
            </a:r>
          </a:p>
          <a:p>
            <a:endParaRPr lang="en-US" dirty="0" smtClean="0"/>
          </a:p>
          <a:p>
            <a:r>
              <a:rPr lang="en-US" dirty="0" smtClean="0"/>
              <a:t>Diversification – independent business units with different customers and expertise</a:t>
            </a:r>
          </a:p>
          <a:p>
            <a:r>
              <a:rPr lang="en-US" dirty="0" smtClean="0"/>
              <a:t>Key IT – provide economies of scale without limiting independence</a:t>
            </a:r>
          </a:p>
          <a:p>
            <a:endParaRPr lang="en-US" dirty="0" smtClean="0"/>
          </a:p>
          <a:p>
            <a:r>
              <a:rPr lang="en-US" dirty="0" smtClean="0"/>
              <a:t>Unification</a:t>
            </a:r>
            <a:r>
              <a:rPr lang="en-US" baseline="0" dirty="0" smtClean="0"/>
              <a:t> – single business with global process standards and global data access</a:t>
            </a:r>
          </a:p>
          <a:p>
            <a:r>
              <a:rPr lang="en-US" baseline="0" dirty="0" smtClean="0"/>
              <a:t>Key IT – enterprise systems reinforcing standard processes and providing global data access</a:t>
            </a:r>
          </a:p>
          <a:p>
            <a:endParaRPr lang="en-US" baseline="0" dirty="0" smtClean="0"/>
          </a:p>
          <a:p>
            <a:r>
              <a:rPr lang="en-US" baseline="0" dirty="0" smtClean="0"/>
              <a:t>Replication – independent but similar business units sharing best practices</a:t>
            </a:r>
          </a:p>
          <a:p>
            <a:r>
              <a:rPr lang="en-US" baseline="0" dirty="0" smtClean="0"/>
              <a:t>Key IT – provide standard infrastructure and application components for global efficiencies</a:t>
            </a:r>
            <a:endParaRPr lang="en-US"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30</a:t>
            </a:fld>
            <a:endParaRPr lang="en-US" dirty="0"/>
          </a:p>
        </p:txBody>
      </p:sp>
    </p:spTree>
    <p:extLst>
      <p:ext uri="{BB962C8B-B14F-4D97-AF65-F5344CB8AC3E}">
        <p14:creationId xmlns:p14="http://schemas.microsoft.com/office/powerpoint/2010/main" val="1798201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31</a:t>
            </a:fld>
            <a:endParaRPr lang="en-US" dirty="0"/>
          </a:p>
        </p:txBody>
      </p:sp>
    </p:spTree>
    <p:extLst>
      <p:ext uri="{BB962C8B-B14F-4D97-AF65-F5344CB8AC3E}">
        <p14:creationId xmlns:p14="http://schemas.microsoft.com/office/powerpoint/2010/main" val="4258314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32</a:t>
            </a:fld>
            <a:endParaRPr lang="en-US" dirty="0"/>
          </a:p>
        </p:txBody>
      </p:sp>
    </p:spTree>
    <p:extLst>
      <p:ext uri="{BB962C8B-B14F-4D97-AF65-F5344CB8AC3E}">
        <p14:creationId xmlns:p14="http://schemas.microsoft.com/office/powerpoint/2010/main" val="2891704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33</a:t>
            </a:fld>
            <a:endParaRPr lang="en-US" dirty="0"/>
          </a:p>
        </p:txBody>
      </p:sp>
    </p:spTree>
    <p:extLst>
      <p:ext uri="{BB962C8B-B14F-4D97-AF65-F5344CB8AC3E}">
        <p14:creationId xmlns:p14="http://schemas.microsoft.com/office/powerpoint/2010/main" val="2514870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34</a:t>
            </a:fld>
            <a:endParaRPr lang="en-US" dirty="0"/>
          </a:p>
        </p:txBody>
      </p:sp>
    </p:spTree>
    <p:extLst>
      <p:ext uri="{BB962C8B-B14F-4D97-AF65-F5344CB8AC3E}">
        <p14:creationId xmlns:p14="http://schemas.microsoft.com/office/powerpoint/2010/main" val="3637543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35</a:t>
            </a:fld>
            <a:endParaRPr lang="en-US" dirty="0"/>
          </a:p>
        </p:txBody>
      </p:sp>
    </p:spTree>
    <p:extLst>
      <p:ext uri="{BB962C8B-B14F-4D97-AF65-F5344CB8AC3E}">
        <p14:creationId xmlns:p14="http://schemas.microsoft.com/office/powerpoint/2010/main" val="1063878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36</a:t>
            </a:fld>
            <a:endParaRPr lang="en-US" dirty="0"/>
          </a:p>
        </p:txBody>
      </p:sp>
    </p:spTree>
    <p:extLst>
      <p:ext uri="{BB962C8B-B14F-4D97-AF65-F5344CB8AC3E}">
        <p14:creationId xmlns:p14="http://schemas.microsoft.com/office/powerpoint/2010/main" val="689450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have a family of five – 3 kids and a wonderful wife</a:t>
            </a:r>
          </a:p>
          <a:p>
            <a:endParaRPr lang="en-US" baseline="0" dirty="0" smtClean="0"/>
          </a:p>
          <a:p>
            <a:r>
              <a:rPr lang="en-US" baseline="0" dirty="0" smtClean="0"/>
              <a:t>I’m fascinated by all the opportunities that are around us</a:t>
            </a:r>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3</a:t>
            </a:fld>
            <a:endParaRPr lang="en-US" dirty="0"/>
          </a:p>
        </p:txBody>
      </p:sp>
    </p:spTree>
    <p:extLst>
      <p:ext uri="{BB962C8B-B14F-4D97-AF65-F5344CB8AC3E}">
        <p14:creationId xmlns:p14="http://schemas.microsoft.com/office/powerpoint/2010/main" val="1271332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Rot="1" noChangeAspect="1" noChangeArrowheads="1" noTextEdit="1"/>
          </p:cNvSpPr>
          <p:nvPr>
            <p:ph type="sldImg"/>
          </p:nvPr>
        </p:nvSpPr>
        <p:spPr bwMode="auto">
          <a:xfrm>
            <a:off x="1149350" y="692150"/>
            <a:ext cx="4595813" cy="344805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9395" name="Rectangle 3"/>
          <p:cNvSpPr>
            <a:spLocks noGrp="1" noChangeArrowheads="1"/>
          </p:cNvSpPr>
          <p:nvPr>
            <p:ph type="body" idx="1"/>
          </p:nvPr>
        </p:nvSpPr>
        <p:spPr bwMode="auto">
          <a:xfrm>
            <a:off x="688953" y="4370734"/>
            <a:ext cx="5516006" cy="414287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19" tIns="47610" rIns="95219" bIns="47610"/>
          <a:lstStyle/>
          <a:p>
            <a:r>
              <a:rPr lang="en-US" altLang="ja-JP" dirty="0" smtClean="0">
                <a:latin typeface="Arial"/>
              </a:rPr>
              <a:t>LDI – </a:t>
            </a:r>
            <a:r>
              <a:rPr lang="en-US" altLang="ja-JP" dirty="0" err="1" smtClean="0">
                <a:latin typeface="Arial"/>
              </a:rPr>
              <a:t>Ultimed</a:t>
            </a:r>
            <a:r>
              <a:rPr lang="en-US" altLang="ja-JP" dirty="0" smtClean="0">
                <a:latin typeface="Arial"/>
              </a:rPr>
              <a:t>, MAG, OIA Global (Diversification)</a:t>
            </a:r>
          </a:p>
          <a:p>
            <a:r>
              <a:rPr lang="en-US" altLang="ja-JP" dirty="0" smtClean="0">
                <a:latin typeface="Arial"/>
              </a:rPr>
              <a:t>MAG</a:t>
            </a:r>
            <a:r>
              <a:rPr lang="en-US" altLang="ja-JP" baseline="0" dirty="0" smtClean="0">
                <a:latin typeface="Arial"/>
              </a:rPr>
              <a:t> – Retail/Media, Brands, Distribution (Coordination)</a:t>
            </a:r>
          </a:p>
          <a:p>
            <a:r>
              <a:rPr lang="en-US" altLang="ja-JP" baseline="0" dirty="0" smtClean="0">
                <a:latin typeface="Arial"/>
              </a:rPr>
              <a:t>MAG Retail – J&amp;P Cycles, Motorcycle Superstore (Unification)</a:t>
            </a:r>
            <a:endParaRPr lang="ja-JP" altLang="en-US" dirty="0">
              <a:latin typeface="Arial"/>
            </a:endParaRPr>
          </a:p>
        </p:txBody>
      </p:sp>
    </p:spTree>
    <p:extLst>
      <p:ext uri="{BB962C8B-B14F-4D97-AF65-F5344CB8AC3E}">
        <p14:creationId xmlns:p14="http://schemas.microsoft.com/office/powerpoint/2010/main" val="413546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795">
              <a:defRPr/>
            </a:pPr>
            <a:r>
              <a:rPr lang="en-US" dirty="0"/>
              <a:t>“Most of the effort to define enterprise architecture has been located in companies’ IT units. But the historic ineffectiveness of IT architecture efforts in large organizations has troubled us for years. In presentations we have railed against traditional IT architecture efforts for their remoteness from reality of the business and their heavy reliance on mind-numbing detail represented in charts that look more like circuit diagrams than business descriptions and that are useful as little more than doorstops”</a:t>
            </a:r>
            <a:endParaRPr lang="en-US" dirty="0" smtClean="0"/>
          </a:p>
          <a:p>
            <a:endParaRPr lang="en-US" dirty="0" smtClean="0"/>
          </a:p>
          <a:p>
            <a:r>
              <a:rPr lang="en-US" dirty="0" smtClean="0"/>
              <a:t>- Enterprise</a:t>
            </a:r>
            <a:r>
              <a:rPr lang="en-US" baseline="0" dirty="0" smtClean="0"/>
              <a:t> Arch as Strategy</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40</a:t>
            </a:fld>
            <a:endParaRPr lang="en-US" dirty="0"/>
          </a:p>
        </p:txBody>
      </p:sp>
    </p:spTree>
    <p:extLst>
      <p:ext uri="{BB962C8B-B14F-4D97-AF65-F5344CB8AC3E}">
        <p14:creationId xmlns:p14="http://schemas.microsoft.com/office/powerpoint/2010/main" val="388488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41</a:t>
            </a:fld>
            <a:endParaRPr lang="en-US" dirty="0"/>
          </a:p>
        </p:txBody>
      </p:sp>
    </p:spTree>
    <p:extLst>
      <p:ext uri="{BB962C8B-B14F-4D97-AF65-F5344CB8AC3E}">
        <p14:creationId xmlns:p14="http://schemas.microsoft.com/office/powerpoint/2010/main" val="1782041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42</a:t>
            </a:fld>
            <a:endParaRPr lang="en-US" dirty="0"/>
          </a:p>
        </p:txBody>
      </p:sp>
    </p:spTree>
    <p:extLst>
      <p:ext uri="{BB962C8B-B14F-4D97-AF65-F5344CB8AC3E}">
        <p14:creationId xmlns:p14="http://schemas.microsoft.com/office/powerpoint/2010/main" val="36308289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Cannot skip stages</a:t>
            </a:r>
          </a:p>
          <a:p>
            <a:endParaRPr lang="en-US" dirty="0" smtClean="0"/>
          </a:p>
          <a:p>
            <a:r>
              <a:rPr lang="en-US" dirty="0" smtClean="0"/>
              <a:t>Each</a:t>
            </a:r>
            <a:r>
              <a:rPr lang="en-US" baseline="0" dirty="0" smtClean="0"/>
              <a:t> layer require the learning of new behaviors</a:t>
            </a:r>
          </a:p>
          <a:p>
            <a:endParaRPr lang="en-US" baseline="0" dirty="0" smtClean="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43</a:t>
            </a:fld>
            <a:endParaRPr lang="en-US" dirty="0"/>
          </a:p>
        </p:txBody>
      </p:sp>
    </p:spTree>
    <p:extLst>
      <p:ext uri="{BB962C8B-B14F-4D97-AF65-F5344CB8AC3E}">
        <p14:creationId xmlns:p14="http://schemas.microsoft.com/office/powerpoint/2010/main" val="2420486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Business Silos</a:t>
            </a:r>
            <a:r>
              <a:rPr lang="en-US" dirty="0" smtClean="0"/>
              <a:t> </a:t>
            </a:r>
          </a:p>
          <a:p>
            <a:pPr marL="172462" indent="-172462">
              <a:buFontTx/>
              <a:buChar char="-"/>
            </a:pPr>
            <a:r>
              <a:rPr lang="en-US" dirty="0" smtClean="0"/>
              <a:t>companies focu</a:t>
            </a:r>
            <a:r>
              <a:rPr lang="en-US" baseline="0" dirty="0" smtClean="0"/>
              <a:t>s their IT investment on delivering solutions for local business problems and opportunities.</a:t>
            </a:r>
          </a:p>
          <a:p>
            <a:pPr marL="172462" indent="-172462">
              <a:buFontTx/>
              <a:buChar char="-"/>
            </a:pPr>
            <a:r>
              <a:rPr lang="en-US" baseline="0" dirty="0" smtClean="0"/>
              <a:t>IT investments are usually justified on basis of cost reductions</a:t>
            </a:r>
          </a:p>
          <a:p>
            <a:pPr marL="172462" indent="-172462">
              <a:buFontTx/>
              <a:buChar char="-"/>
            </a:pPr>
            <a:r>
              <a:rPr lang="en-US" baseline="0" dirty="0" smtClean="0"/>
              <a:t>Lots of one-off solutions that solve local problems.</a:t>
            </a:r>
          </a:p>
          <a:p>
            <a:pPr marL="172462" indent="-172462">
              <a:buFontTx/>
              <a:buChar char="-"/>
            </a:pPr>
            <a:r>
              <a:rPr lang="en-US" baseline="0" dirty="0" smtClean="0"/>
              <a:t>Obstructs integration and standardization of business processes</a:t>
            </a:r>
          </a:p>
          <a:p>
            <a:pPr marL="172462" indent="-172462">
              <a:buFontTx/>
              <a:buChar char="-"/>
            </a:pPr>
            <a:r>
              <a:rPr lang="en-US" baseline="0" dirty="0" smtClean="0"/>
              <a:t>Frustration doesn’t drive movement from this stage, it’s the </a:t>
            </a:r>
            <a:r>
              <a:rPr lang="en-US" b="1" baseline="0" dirty="0" smtClean="0"/>
              <a:t>cost</a:t>
            </a:r>
          </a:p>
          <a:p>
            <a:pPr marL="172462" indent="-172462">
              <a:buFontTx/>
              <a:buChar char="-"/>
            </a:pPr>
            <a:endParaRPr lang="en-US" b="1" baseline="0" dirty="0" smtClean="0"/>
          </a:p>
          <a:p>
            <a:r>
              <a:rPr lang="en-US" b="1" baseline="0" dirty="0" smtClean="0"/>
              <a:t>Standardized Technology</a:t>
            </a:r>
          </a:p>
          <a:p>
            <a:pPr marL="172462" indent="-172462">
              <a:buFontTx/>
              <a:buChar char="-"/>
            </a:pPr>
            <a:r>
              <a:rPr lang="en-US" b="0" baseline="0" dirty="0" smtClean="0"/>
              <a:t>Companies establish standards intended to decrease the number of platforms they manage</a:t>
            </a:r>
          </a:p>
          <a:p>
            <a:pPr marL="172462" indent="-172462">
              <a:buFontTx/>
              <a:buChar char="-"/>
            </a:pPr>
            <a:r>
              <a:rPr lang="en-US" b="0" baseline="0" dirty="0" smtClean="0"/>
              <a:t>Fewer platforms means lower cost</a:t>
            </a:r>
          </a:p>
          <a:p>
            <a:pPr marL="172462" indent="-172462">
              <a:buFontTx/>
              <a:buChar char="-"/>
            </a:pPr>
            <a:r>
              <a:rPr lang="en-US" b="0" baseline="0" dirty="0" smtClean="0"/>
              <a:t>Technology standards key at this stage</a:t>
            </a:r>
          </a:p>
          <a:p>
            <a:pPr marL="172462" indent="-172462">
              <a:buFontTx/>
              <a:buChar char="-"/>
            </a:pPr>
            <a:r>
              <a:rPr lang="en-US" b="0" baseline="0" dirty="0" smtClean="0"/>
              <a:t>Reduces risk</a:t>
            </a:r>
          </a:p>
          <a:p>
            <a:pPr marL="172462" indent="-172462">
              <a:buFontTx/>
              <a:buChar char="-"/>
            </a:pPr>
            <a:r>
              <a:rPr lang="en-US" b="0" baseline="0" dirty="0" smtClean="0"/>
              <a:t>Reliability, security, and development time improves</a:t>
            </a:r>
          </a:p>
          <a:p>
            <a:pPr marL="172462" indent="-172462">
              <a:buFontTx/>
              <a:buChar char="-"/>
            </a:pPr>
            <a:endParaRPr lang="en-US" b="0" baseline="0" dirty="0" smtClean="0"/>
          </a:p>
          <a:p>
            <a:r>
              <a:rPr lang="en-US" b="1" baseline="0" dirty="0" smtClean="0"/>
              <a:t>Optimized Core</a:t>
            </a:r>
          </a:p>
          <a:p>
            <a:pPr marL="172462" indent="-172462">
              <a:buFontTx/>
              <a:buChar char="-"/>
            </a:pPr>
            <a:r>
              <a:rPr lang="en-US" b="0" baseline="0" dirty="0" smtClean="0"/>
              <a:t>Move from local view to enterprise view</a:t>
            </a:r>
          </a:p>
          <a:p>
            <a:pPr marL="172462" indent="-172462">
              <a:buFontTx/>
              <a:buChar char="-"/>
            </a:pPr>
            <a:r>
              <a:rPr lang="en-US" b="0" baseline="0" dirty="0" smtClean="0"/>
              <a:t>IT teams facilitate achievement of objectives by building reusable data and business process platforms</a:t>
            </a:r>
          </a:p>
          <a:p>
            <a:pPr marL="172462" indent="-172462">
              <a:buFontTx/>
              <a:buChar char="-"/>
            </a:pPr>
            <a:r>
              <a:rPr lang="en-US" b="0" baseline="0" dirty="0" smtClean="0"/>
              <a:t>Involves taking control over business process design from local business unit leaders. Much harder sell to business managers than earlier stages.</a:t>
            </a:r>
          </a:p>
          <a:p>
            <a:pPr marL="172462" indent="-172462">
              <a:buFontTx/>
              <a:buChar char="-"/>
            </a:pPr>
            <a:endParaRPr lang="en-US" b="0" baseline="0" dirty="0" smtClean="0"/>
          </a:p>
          <a:p>
            <a:r>
              <a:rPr lang="en-US" b="1" baseline="0" dirty="0" smtClean="0"/>
              <a:t>Business Modularity</a:t>
            </a:r>
          </a:p>
          <a:p>
            <a:r>
              <a:rPr lang="en-US" b="0" baseline="0" dirty="0" smtClean="0"/>
              <a:t>- Enables strategic agility  through customized and reusable modules.</a:t>
            </a:r>
          </a:p>
          <a:p>
            <a:pPr marL="172462" indent="-172462">
              <a:buFontTx/>
              <a:buChar char="-"/>
            </a:pPr>
            <a:endParaRPr lang="en-US" b="0"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44</a:t>
            </a:fld>
            <a:endParaRPr lang="en-US" dirty="0"/>
          </a:p>
        </p:txBody>
      </p:sp>
    </p:spTree>
    <p:extLst>
      <p:ext uri="{BB962C8B-B14F-4D97-AF65-F5344CB8AC3E}">
        <p14:creationId xmlns:p14="http://schemas.microsoft.com/office/powerpoint/2010/main" val="2219774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795">
              <a:defRPr/>
            </a:pPr>
            <a:r>
              <a:rPr lang="en-US" baseline="0" dirty="0" smtClean="0"/>
              <a:t>“An individual can view any standard as an unnecessary constraint or as a simplifying mechanism”</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45</a:t>
            </a:fld>
            <a:endParaRPr lang="en-US" dirty="0"/>
          </a:p>
        </p:txBody>
      </p:sp>
    </p:spTree>
    <p:extLst>
      <p:ext uri="{BB962C8B-B14F-4D97-AF65-F5344CB8AC3E}">
        <p14:creationId xmlns:p14="http://schemas.microsoft.com/office/powerpoint/2010/main" val="2568929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maturity</a:t>
            </a:r>
          </a:p>
          <a:p>
            <a:pPr marL="172462" indent="-172462">
              <a:buFontTx/>
              <a:buChar char="-"/>
            </a:pPr>
            <a:r>
              <a:rPr lang="en-US" dirty="0"/>
              <a:t>Note reduction in local applications as more maturity comes</a:t>
            </a:r>
          </a:p>
          <a:p>
            <a:pPr marL="172462" indent="-172462">
              <a:buFontTx/>
              <a:buChar char="-"/>
            </a:pPr>
            <a:r>
              <a:rPr lang="en-US" dirty="0"/>
              <a:t>IT savings of 15% and 25% respectively to move to Standardized Tech and Optimized Core</a:t>
            </a:r>
          </a:p>
          <a:p>
            <a:endParaRPr lang="en-US" dirty="0"/>
          </a:p>
          <a:p>
            <a:endParaRPr lang="en-US" dirty="0"/>
          </a:p>
          <a:p>
            <a:r>
              <a:rPr lang="en-US" dirty="0"/>
              <a:t>“In contrast, 12 percent of the companies we studied are frittering away management attention and technology investments on a myriad of (perhaps) locally sensible projects that don’t support </a:t>
            </a:r>
            <a:r>
              <a:rPr lang="en-US" dirty="0" err="1"/>
              <a:t>enterprisewide</a:t>
            </a:r>
            <a:r>
              <a:rPr lang="en-US" dirty="0"/>
              <a:t> objectives”</a:t>
            </a:r>
          </a:p>
          <a:p>
            <a:r>
              <a:rPr lang="en-US" dirty="0" smtClean="0"/>
              <a:t>- Enterprise Architecture as Strategy</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46</a:t>
            </a:fld>
            <a:endParaRPr lang="en-US" dirty="0"/>
          </a:p>
        </p:txBody>
      </p:sp>
    </p:spTree>
    <p:extLst>
      <p:ext uri="{BB962C8B-B14F-4D97-AF65-F5344CB8AC3E}">
        <p14:creationId xmlns:p14="http://schemas.microsoft.com/office/powerpoint/2010/main" val="3639616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behaviors</a:t>
            </a:r>
            <a:r>
              <a:rPr lang="en-US" baseline="0" dirty="0" smtClean="0"/>
              <a:t> and management practices needed at each stage to bring success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47</a:t>
            </a:fld>
            <a:endParaRPr lang="en-US" dirty="0"/>
          </a:p>
        </p:txBody>
      </p:sp>
    </p:spTree>
    <p:extLst>
      <p:ext uri="{BB962C8B-B14F-4D97-AF65-F5344CB8AC3E}">
        <p14:creationId xmlns:p14="http://schemas.microsoft.com/office/powerpoint/2010/main" val="1377184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48</a:t>
            </a:fld>
            <a:endParaRPr lang="en-US" dirty="0"/>
          </a:p>
        </p:txBody>
      </p:sp>
    </p:spTree>
    <p:extLst>
      <p:ext uri="{BB962C8B-B14F-4D97-AF65-F5344CB8AC3E}">
        <p14:creationId xmlns:p14="http://schemas.microsoft.com/office/powerpoint/2010/main" val="73791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4</a:t>
            </a:fld>
            <a:endParaRPr lang="en-US" dirty="0"/>
          </a:p>
        </p:txBody>
      </p:sp>
    </p:spTree>
    <p:extLst>
      <p:ext uri="{BB962C8B-B14F-4D97-AF65-F5344CB8AC3E}">
        <p14:creationId xmlns:p14="http://schemas.microsoft.com/office/powerpoint/2010/main" val="386607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2"/>
          <p:cNvSpPr>
            <a:spLocks noGrp="1" noRot="1" noChangeAspect="1" noChangeArrowheads="1" noTextEdit="1"/>
          </p:cNvSpPr>
          <p:nvPr>
            <p:ph type="sldImg"/>
          </p:nvPr>
        </p:nvSpPr>
        <p:spPr bwMode="auto">
          <a:xfrm>
            <a:off x="1149350" y="692150"/>
            <a:ext cx="4595813" cy="344805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9395" name="Rectangle 3"/>
          <p:cNvSpPr>
            <a:spLocks noGrp="1" noChangeArrowheads="1"/>
          </p:cNvSpPr>
          <p:nvPr>
            <p:ph type="body" idx="1"/>
          </p:nvPr>
        </p:nvSpPr>
        <p:spPr bwMode="auto">
          <a:xfrm>
            <a:off x="688953" y="4370734"/>
            <a:ext cx="5516006" cy="414287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19" tIns="47610" rIns="95219" bIns="47610"/>
          <a:lstStyle/>
          <a:p>
            <a:r>
              <a:rPr lang="en-US" altLang="ja-JP" baseline="0" dirty="0" smtClean="0">
                <a:latin typeface="Arial"/>
              </a:rPr>
              <a:t>Over 2,200 employees</a:t>
            </a:r>
          </a:p>
          <a:p>
            <a:r>
              <a:rPr lang="en-US" altLang="ja-JP" dirty="0" smtClean="0">
                <a:latin typeface="Arial"/>
              </a:rPr>
              <a:t>About 45 developers across all three divisions</a:t>
            </a:r>
            <a:endParaRPr lang="ja-JP" altLang="en-US" dirty="0">
              <a:latin typeface="Arial"/>
            </a:endParaRPr>
          </a:p>
        </p:txBody>
      </p:sp>
    </p:spTree>
    <p:extLst>
      <p:ext uri="{BB962C8B-B14F-4D97-AF65-F5344CB8AC3E}">
        <p14:creationId xmlns:p14="http://schemas.microsoft.com/office/powerpoint/2010/main" val="420602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engineers are usually not involved in or often do not understand enterprise-level value creation objectives. The connections between technical parameters and value creation are understood vaguely, if at all. There is rarely any real measurement or analysis of how software engineering investments contribute to value creation.”</a:t>
            </a:r>
          </a:p>
          <a:p>
            <a:endParaRPr lang="en-US" dirty="0"/>
          </a:p>
          <a:p>
            <a:pPr defTabSz="919795">
              <a:defRPr/>
            </a:pPr>
            <a:r>
              <a:rPr lang="en-US" dirty="0" smtClean="0"/>
              <a:t>- Barry Boehm, Ph. D.</a:t>
            </a:r>
            <a:br>
              <a:rPr lang="en-US" dirty="0" smtClean="0"/>
            </a:br>
            <a:r>
              <a:rPr lang="en-US" dirty="0" smtClean="0"/>
              <a:t>Software Economics: A Roadmap</a:t>
            </a:r>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9</a:t>
            </a:fld>
            <a:endParaRPr lang="en-US" dirty="0"/>
          </a:p>
        </p:txBody>
      </p:sp>
    </p:spTree>
    <p:extLst>
      <p:ext uri="{BB962C8B-B14F-4D97-AF65-F5344CB8AC3E}">
        <p14:creationId xmlns:p14="http://schemas.microsoft.com/office/powerpoint/2010/main" val="4087383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10</a:t>
            </a:fld>
            <a:endParaRPr lang="en-US" dirty="0"/>
          </a:p>
        </p:txBody>
      </p:sp>
    </p:spTree>
    <p:extLst>
      <p:ext uri="{BB962C8B-B14F-4D97-AF65-F5344CB8AC3E}">
        <p14:creationId xmlns:p14="http://schemas.microsoft.com/office/powerpoint/2010/main" val="51201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r>
              <a:rPr lang="en-US" b="0" dirty="0" smtClean="0"/>
              <a:t>:</a:t>
            </a:r>
          </a:p>
          <a:p>
            <a:endParaRPr lang="en-US" dirty="0" smtClean="0"/>
          </a:p>
          <a:p>
            <a:r>
              <a:rPr lang="en-US" dirty="0" smtClean="0"/>
              <a:t>ROI can sometimes be tricky</a:t>
            </a:r>
            <a:r>
              <a:rPr lang="en-US" baseline="0" dirty="0" smtClean="0"/>
              <a:t> because it’s so loosely defined people use it in various contexts. Therefore, know the context but this is the *gist* of ROI (the trick is what is included in cost and gains).</a:t>
            </a:r>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11</a:t>
            </a:fld>
            <a:endParaRPr lang="en-US" dirty="0"/>
          </a:p>
        </p:txBody>
      </p:sp>
    </p:spTree>
    <p:extLst>
      <p:ext uri="{BB962C8B-B14F-4D97-AF65-F5344CB8AC3E}">
        <p14:creationId xmlns:p14="http://schemas.microsoft.com/office/powerpoint/2010/main" val="3286582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795">
              <a:defRPr/>
            </a:pPr>
            <a:r>
              <a:rPr lang="en-US" b="0" dirty="0" smtClean="0"/>
              <a:t>A revenue or expense stream that changes a cash account over a given period. Cash inflows usually arise from one of three activities - financing, operations or investing. Cash outflows result from expenses or investments. This holds true for both business and personal finance.</a:t>
            </a:r>
          </a:p>
          <a:p>
            <a:endParaRPr lang="en-US" b="0" dirty="0" smtClean="0"/>
          </a:p>
          <a:p>
            <a:r>
              <a:rPr lang="en-US" b="0" dirty="0" smtClean="0"/>
              <a:t>Cash flow can be positive or negative. Positive cash flow means more is coming in that going out. Often “cash flow positive” is a milestone in a young companies life.</a:t>
            </a:r>
          </a:p>
          <a:p>
            <a:endParaRPr lang="en-US" dirty="0"/>
          </a:p>
        </p:txBody>
      </p:sp>
      <p:sp>
        <p:nvSpPr>
          <p:cNvPr id="4" name="Slide Number Placeholder 3"/>
          <p:cNvSpPr>
            <a:spLocks noGrp="1"/>
          </p:cNvSpPr>
          <p:nvPr>
            <p:ph type="sldNum" sz="quarter" idx="10"/>
          </p:nvPr>
        </p:nvSpPr>
        <p:spPr/>
        <p:txBody>
          <a:bodyPr/>
          <a:lstStyle/>
          <a:p>
            <a:pPr>
              <a:defRPr/>
            </a:pPr>
            <a:fld id="{C47FC8C2-DD8B-4237-BB70-DF5350F87EF8}" type="slidenum">
              <a:rPr lang="en-US" smtClean="0"/>
              <a:pPr>
                <a:defRPr/>
              </a:pPr>
              <a:t>12</a:t>
            </a:fld>
            <a:endParaRPr lang="en-US" dirty="0"/>
          </a:p>
        </p:txBody>
      </p:sp>
    </p:spTree>
    <p:extLst>
      <p:ext uri="{BB962C8B-B14F-4D97-AF65-F5344CB8AC3E}">
        <p14:creationId xmlns:p14="http://schemas.microsoft.com/office/powerpoint/2010/main" val="1969999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2552182"/>
            <a:ext cx="8229600" cy="914400"/>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457200" y="368502"/>
            <a:ext cx="8229600" cy="914400"/>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5" name="Content Placeholder 2"/>
          <p:cNvSpPr>
            <a:spLocks noGrp="1"/>
          </p:cNvSpPr>
          <p:nvPr>
            <p:ph idx="1" hasCustomPrompt="1"/>
          </p:nvPr>
        </p:nvSpPr>
        <p:spPr>
          <a:xfrm>
            <a:off x="457200" y="1552582"/>
            <a:ext cx="8229600" cy="4114800"/>
          </a:xfrm>
          <a:prstGeom prst="rect">
            <a:avLst/>
          </a:prstGeom>
        </p:spPr>
        <p:txBody>
          <a:bodyPr/>
          <a:lstStyle>
            <a:lvl1pPr>
              <a:defRPr/>
            </a:lvl1pPr>
            <a:lvl2pPr>
              <a:defRPr sz="1800"/>
            </a:lvl2pPr>
            <a:lvl3pPr>
              <a:defRPr sz="1600"/>
            </a:lvl3pPr>
            <a:lvl4pPr>
              <a:defRPr sz="140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4" name="Title 1"/>
          <p:cNvSpPr>
            <a:spLocks noGrp="1"/>
          </p:cNvSpPr>
          <p:nvPr>
            <p:ph type="title"/>
          </p:nvPr>
        </p:nvSpPr>
        <p:spPr>
          <a:xfrm>
            <a:off x="457200" y="368502"/>
            <a:ext cx="8229600" cy="914400"/>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
        <p:nvSpPr>
          <p:cNvPr id="5" name="Content Placeholder 2"/>
          <p:cNvSpPr>
            <a:spLocks noGrp="1"/>
          </p:cNvSpPr>
          <p:nvPr>
            <p:ph idx="1"/>
          </p:nvPr>
        </p:nvSpPr>
        <p:spPr>
          <a:xfrm>
            <a:off x="457200" y="1552582"/>
            <a:ext cx="4004441" cy="4114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82359" y="1563088"/>
            <a:ext cx="4004441" cy="41148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6637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368502"/>
            <a:ext cx="8229600" cy="914400"/>
          </a:xfrm>
          <a:prstGeom prst="rect">
            <a:avLst/>
          </a:prstGeom>
        </p:spPr>
        <p:txBody>
          <a:bodyPr/>
          <a:lstStyle>
            <a:lvl1pPr algn="ctr">
              <a:defRPr>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2"/>
          <p:cNvSpPr>
            <a:spLocks noChangeArrowheads="1"/>
          </p:cNvSpPr>
          <p:nvPr/>
        </p:nvSpPr>
        <p:spPr bwMode="auto">
          <a:xfrm>
            <a:off x="128588" y="266700"/>
            <a:ext cx="8991600" cy="762000"/>
          </a:xfrm>
          <a:prstGeom prst="rect">
            <a:avLst/>
          </a:prstGeom>
          <a:noFill/>
          <a:ln w="9525">
            <a:noFill/>
            <a:miter lim="800000"/>
            <a:headEnd/>
            <a:tailEnd/>
          </a:ln>
        </p:spPr>
        <p:txBody>
          <a:bodyPr lIns="0" tIns="0" rIns="0" bIns="0" anchor="b"/>
          <a:lstStyle/>
          <a:p>
            <a:pPr eaLnBrk="0" hangingPunct="0"/>
            <a:r>
              <a:rPr lang="en-US" sz="2200" b="1">
                <a:solidFill>
                  <a:srgbClr val="4F6228"/>
                </a:solidFill>
              </a:rPr>
              <a:t/>
            </a:r>
            <a:br>
              <a:rPr lang="en-US" sz="2200" b="1">
                <a:solidFill>
                  <a:srgbClr val="4F6228"/>
                </a:solidFill>
              </a:rPr>
            </a:br>
            <a:r>
              <a:rPr lang="en-US" sz="2200" b="1">
                <a:solidFill>
                  <a:srgbClr val="4F6228"/>
                </a:solidFill>
              </a:rPr>
              <a:t>    </a:t>
            </a:r>
            <a:endParaRPr lang="en-US" sz="2200" b="1">
              <a:solidFill>
                <a:srgbClr val="CC6600"/>
              </a:solidFill>
            </a:endParaRPr>
          </a:p>
        </p:txBody>
      </p:sp>
      <p:pic>
        <p:nvPicPr>
          <p:cNvPr id="14" name="Picture 3" descr="\\magserve\USER DATA\czane\Desktop\DFR_2013ppsTempSlide2footer2.jpg"/>
          <p:cNvPicPr>
            <a:picLocks noChangeAspect="1" noChangeArrowheads="1"/>
          </p:cNvPicPr>
          <p:nvPr userDrawn="1"/>
        </p:nvPicPr>
        <p:blipFill>
          <a:blip r:embed="rId6" cstate="print"/>
          <a:srcRect/>
          <a:stretch>
            <a:fillRect/>
          </a:stretch>
        </p:blipFill>
        <p:spPr bwMode="auto">
          <a:xfrm>
            <a:off x="0" y="5562600"/>
            <a:ext cx="9144000" cy="1295400"/>
          </a:xfrm>
          <a:prstGeom prst="rect">
            <a:avLst/>
          </a:prstGeom>
          <a:noFill/>
        </p:spPr>
      </p:pic>
      <p:pic>
        <p:nvPicPr>
          <p:cNvPr id="15" name="Picture 14" descr="DFR_2013ppsTempSlide2hdr1.jpg"/>
          <p:cNvPicPr>
            <a:picLocks noChangeAspect="1"/>
          </p:cNvPicPr>
          <p:nvPr userDrawn="1"/>
        </p:nvPicPr>
        <p:blipFill>
          <a:blip r:embed="rId7" cstate="print"/>
          <a:stretch>
            <a:fillRect/>
          </a:stretch>
        </p:blipFill>
        <p:spPr>
          <a:xfrm>
            <a:off x="0" y="0"/>
            <a:ext cx="9144000" cy="1396538"/>
          </a:xfrm>
          <a:prstGeom prst="rect">
            <a:avLst/>
          </a:prstGeom>
        </p:spPr>
      </p:pic>
      <p:sp>
        <p:nvSpPr>
          <p:cNvPr id="16" name="Date Placeholder 3"/>
          <p:cNvSpPr txBox="1">
            <a:spLocks/>
          </p:cNvSpPr>
          <p:nvPr userDrawn="1"/>
        </p:nvSpPr>
        <p:spPr>
          <a:xfrm>
            <a:off x="0" y="6096000"/>
            <a:ext cx="3048000" cy="762000"/>
          </a:xfrm>
          <a:prstGeom prst="rect">
            <a:avLst/>
          </a:prstGeom>
        </p:spPr>
        <p:txBody>
          <a:bodyPr vert="horz" wrap="square" lIns="224992" tIns="112499" rIns="224992" bIns="112499" numCol="1" anchor="ctr" anchorCtr="0" compatLnSpc="1">
            <a:prstTxWarp prst="textNoShape">
              <a:avLst/>
            </a:prstTxWarp>
          </a:bodyPr>
          <a:lstStyle>
            <a:lvl1pPr>
              <a:defRPr sz="2400">
                <a:solidFill>
                  <a:srgbClr val="4F6228"/>
                </a:solidFill>
              </a:defRPr>
            </a:lvl1pPr>
          </a:lstStyle>
          <a:p>
            <a:pPr marL="0" marR="0" lvl="0" indent="0" algn="l" defTabSz="1123923" rtl="0" eaLnBrk="1" fontAlgn="base" latinLnBrk="0" hangingPunct="1">
              <a:lnSpc>
                <a:spcPct val="100000"/>
              </a:lnSpc>
              <a:spcBef>
                <a:spcPct val="0"/>
              </a:spcBef>
              <a:spcAft>
                <a:spcPct val="0"/>
              </a:spcAft>
              <a:buClrTx/>
              <a:buSzTx/>
              <a:buFontTx/>
              <a:buNone/>
              <a:tabLst/>
              <a:defRPr/>
            </a:pPr>
            <a:fld id="{738BDB03-C8FF-4F71-A4EA-D2558507F4C0}" type="datetime4">
              <a:rPr kumimoji="0" lang="en-US" sz="1200" b="1" i="0" u="none" strike="noStrike" kern="1200" cap="none" spc="0" normalizeH="0" baseline="0" noProof="0" smtClean="0">
                <a:ln>
                  <a:noFill/>
                </a:ln>
                <a:solidFill>
                  <a:schemeClr val="bg1">
                    <a:lumMod val="75000"/>
                  </a:schemeClr>
                </a:solidFill>
                <a:effectLst/>
                <a:uLnTx/>
                <a:uFillTx/>
                <a:latin typeface="Calibri" pitchFamily="34" charset="0"/>
                <a:ea typeface="Arial" charset="0"/>
                <a:cs typeface="Arial" charset="0"/>
              </a:rPr>
              <a:pPr marL="0" marR="0" lvl="0" indent="0" algn="l" defTabSz="1123923" rtl="0" eaLnBrk="1" fontAlgn="base" latinLnBrk="0" hangingPunct="1">
                <a:lnSpc>
                  <a:spcPct val="100000"/>
                </a:lnSpc>
                <a:spcBef>
                  <a:spcPct val="0"/>
                </a:spcBef>
                <a:spcAft>
                  <a:spcPct val="0"/>
                </a:spcAft>
                <a:buClrTx/>
                <a:buSzTx/>
                <a:buFontTx/>
                <a:buNone/>
                <a:tabLst/>
                <a:defRPr/>
              </a:pPr>
              <a:t>September 2, 2015</a:t>
            </a:fld>
            <a:r>
              <a:rPr kumimoji="0" lang="en-US" sz="1200" b="1" i="0" u="none" strike="noStrike" kern="1200" cap="none" spc="0" normalizeH="0" baseline="0" noProof="0" dirty="0" smtClean="0">
                <a:ln>
                  <a:noFill/>
                </a:ln>
                <a:solidFill>
                  <a:schemeClr val="bg1">
                    <a:lumMod val="75000"/>
                  </a:schemeClr>
                </a:solidFill>
                <a:effectLst/>
                <a:uLnTx/>
                <a:uFillTx/>
                <a:latin typeface="Calibri" pitchFamily="34" charset="0"/>
                <a:ea typeface="Arial" charset="0"/>
                <a:cs typeface="Arial" charset="0"/>
              </a:rPr>
              <a:t>  |   Page </a:t>
            </a:r>
            <a:fld id="{010A4F18-9A4F-7E49-9CF1-848CCCA2FF32}" type="slidenum">
              <a:rPr kumimoji="0" lang="en-US" sz="1200" b="1" i="0" u="none" strike="noStrike" kern="1200" cap="none" spc="0" normalizeH="0" baseline="0" noProof="0" smtClean="0">
                <a:ln>
                  <a:noFill/>
                </a:ln>
                <a:solidFill>
                  <a:schemeClr val="bg1">
                    <a:lumMod val="75000"/>
                  </a:schemeClr>
                </a:solidFill>
                <a:effectLst/>
                <a:uLnTx/>
                <a:uFillTx/>
                <a:latin typeface="Calibri" pitchFamily="34" charset="0"/>
                <a:ea typeface="Arial" charset="0"/>
                <a:cs typeface="Arial" charset="0"/>
              </a:rPr>
              <a:pPr marL="0" marR="0" lvl="0" indent="0" algn="l" defTabSz="1123923" rtl="0" eaLnBrk="1" fontAlgn="base" latinLnBrk="0" hangingPunct="1">
                <a:lnSpc>
                  <a:spcPct val="100000"/>
                </a:lnSpc>
                <a:spcBef>
                  <a:spcPct val="0"/>
                </a:spcBef>
                <a:spcAft>
                  <a:spcPct val="0"/>
                </a:spcAft>
                <a:buClrTx/>
                <a:buSzTx/>
                <a:buFontTx/>
                <a:buNone/>
                <a:tabLst/>
                <a:defRPr/>
              </a:pPr>
              <a:t>‹#›</a:t>
            </a:fld>
            <a:r>
              <a:rPr kumimoji="0" lang="en-US" sz="1200" b="1" i="0" u="none" strike="noStrike" kern="1200" cap="none" spc="0" normalizeH="0" baseline="0" noProof="0" dirty="0" smtClean="0">
                <a:ln>
                  <a:noFill/>
                </a:ln>
                <a:solidFill>
                  <a:schemeClr val="bg1">
                    <a:lumMod val="75000"/>
                  </a:schemeClr>
                </a:solidFill>
                <a:effectLst/>
                <a:uLnTx/>
                <a:uFillTx/>
                <a:latin typeface="Calibri" pitchFamily="34" charset="0"/>
                <a:ea typeface="Arial" charset="0"/>
                <a:cs typeface="Arial" charset="0"/>
              </a:rPr>
              <a:t>   |</a:t>
            </a:r>
            <a:endParaRPr kumimoji="0" lang="en-US" sz="1200" b="1" i="0" u="none" strike="noStrike" kern="1200" cap="none" spc="0" normalizeH="0" baseline="0" noProof="0" dirty="0">
              <a:ln>
                <a:noFill/>
              </a:ln>
              <a:solidFill>
                <a:schemeClr val="bg1">
                  <a:lumMod val="75000"/>
                </a:schemeClr>
              </a:solidFill>
              <a:effectLst/>
              <a:uLnTx/>
              <a:uFillTx/>
              <a:latin typeface="Calibri" pitchFamily="34" charset="0"/>
              <a:ea typeface="Arial" charset="0"/>
              <a:cs typeface="Arial" charset="0"/>
            </a:endParaRPr>
          </a:p>
        </p:txBody>
      </p:sp>
      <p:sp>
        <p:nvSpPr>
          <p:cNvPr id="17" name="Date Placeholder 3"/>
          <p:cNvSpPr txBox="1">
            <a:spLocks/>
          </p:cNvSpPr>
          <p:nvPr userDrawn="1"/>
        </p:nvSpPr>
        <p:spPr>
          <a:xfrm>
            <a:off x="6248400" y="6096000"/>
            <a:ext cx="2895600" cy="762000"/>
          </a:xfrm>
          <a:prstGeom prst="rect">
            <a:avLst/>
          </a:prstGeom>
        </p:spPr>
        <p:txBody>
          <a:bodyPr vert="horz" wrap="square" lIns="224992" tIns="112499" rIns="224992" bIns="112499" numCol="1" anchor="ctr" anchorCtr="0" compatLnSpc="1">
            <a:prstTxWarp prst="textNoShape">
              <a:avLst/>
            </a:prstTxWarp>
          </a:bodyPr>
          <a:lstStyle>
            <a:lvl1pPr>
              <a:defRPr sz="2400">
                <a:solidFill>
                  <a:srgbClr val="4F6228"/>
                </a:solidFill>
              </a:defRPr>
            </a:lvl1pPr>
          </a:lstStyle>
          <a:p>
            <a:pPr marL="0" marR="0" lvl="0" indent="0" algn="l" defTabSz="1123923"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chemeClr val="bg1">
                  <a:lumMod val="75000"/>
                </a:schemeClr>
              </a:solidFill>
              <a:effectLst/>
              <a:uLnTx/>
              <a:uFillTx/>
              <a:latin typeface="Calibri" pitchFamily="34" charset="0"/>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52" r:id="rId1"/>
    <p:sldLayoutId id="2147483649" r:id="rId2"/>
    <p:sldLayoutId id="2147483653" r:id="rId3"/>
    <p:sldLayoutId id="2147483651" r:id="rId4"/>
  </p:sldLayoutIdLst>
  <p:timing>
    <p:tnLst>
      <p:par>
        <p:cTn id="1" dur="indefinite" restart="never" nodeType="tmRoot"/>
      </p:par>
    </p:tnLst>
  </p:timing>
  <p:hf sldNum="0" hdr="0" ftr="0"/>
  <p:txStyles>
    <p:titleStyle>
      <a:lvl1pPr algn="l" rtl="0" eaLnBrk="1" fontAlgn="base" hangingPunct="1">
        <a:spcBef>
          <a:spcPct val="0"/>
        </a:spcBef>
        <a:spcAft>
          <a:spcPct val="0"/>
        </a:spcAft>
        <a:defRPr sz="2800" b="1">
          <a:solidFill>
            <a:srgbClr val="FFFFFF"/>
          </a:solidFill>
          <a:latin typeface="+mj-lt"/>
          <a:ea typeface="+mj-ea"/>
          <a:cs typeface="+mj-cs"/>
        </a:defRPr>
      </a:lvl1pPr>
      <a:lvl2pPr algn="l" rtl="0" eaLnBrk="1" fontAlgn="base" hangingPunct="1">
        <a:spcBef>
          <a:spcPct val="0"/>
        </a:spcBef>
        <a:spcAft>
          <a:spcPct val="0"/>
        </a:spcAft>
        <a:defRPr sz="2400" b="1">
          <a:solidFill>
            <a:srgbClr val="B0B05B"/>
          </a:solidFill>
          <a:latin typeface="Arial" charset="0"/>
          <a:ea typeface="MS PGothic" pitchFamily="34" charset="-128"/>
        </a:defRPr>
      </a:lvl2pPr>
      <a:lvl3pPr algn="l" rtl="0" eaLnBrk="1" fontAlgn="base" hangingPunct="1">
        <a:spcBef>
          <a:spcPct val="0"/>
        </a:spcBef>
        <a:spcAft>
          <a:spcPct val="0"/>
        </a:spcAft>
        <a:defRPr sz="2400" b="1">
          <a:solidFill>
            <a:srgbClr val="B0B05B"/>
          </a:solidFill>
          <a:latin typeface="Arial" charset="0"/>
          <a:ea typeface="MS PGothic" pitchFamily="34" charset="-128"/>
        </a:defRPr>
      </a:lvl3pPr>
      <a:lvl4pPr algn="l" rtl="0" eaLnBrk="1" fontAlgn="base" hangingPunct="1">
        <a:spcBef>
          <a:spcPct val="0"/>
        </a:spcBef>
        <a:spcAft>
          <a:spcPct val="0"/>
        </a:spcAft>
        <a:defRPr sz="2400" b="1">
          <a:solidFill>
            <a:srgbClr val="B0B05B"/>
          </a:solidFill>
          <a:latin typeface="Arial" charset="0"/>
          <a:ea typeface="MS PGothic" pitchFamily="34" charset="-128"/>
        </a:defRPr>
      </a:lvl4pPr>
      <a:lvl5pPr algn="l" rtl="0" eaLnBrk="1" fontAlgn="base" hangingPunct="1">
        <a:spcBef>
          <a:spcPct val="0"/>
        </a:spcBef>
        <a:spcAft>
          <a:spcPct val="0"/>
        </a:spcAft>
        <a:defRPr sz="2400" b="1">
          <a:solidFill>
            <a:srgbClr val="B0B05B"/>
          </a:solidFill>
          <a:latin typeface="Arial" charset="0"/>
          <a:ea typeface="MS PGothic" pitchFamily="34" charset="-128"/>
        </a:defRPr>
      </a:lvl5pPr>
      <a:lvl6pPr marL="457131" algn="l" rtl="0" eaLnBrk="1" fontAlgn="base" hangingPunct="1">
        <a:spcBef>
          <a:spcPct val="0"/>
        </a:spcBef>
        <a:spcAft>
          <a:spcPct val="0"/>
        </a:spcAft>
        <a:defRPr sz="2400" b="1">
          <a:solidFill>
            <a:srgbClr val="5B7893"/>
          </a:solidFill>
          <a:latin typeface="Arial" charset="0"/>
          <a:ea typeface="MS PGothic" pitchFamily="34" charset="-128"/>
        </a:defRPr>
      </a:lvl6pPr>
      <a:lvl7pPr marL="914263" algn="l" rtl="0" eaLnBrk="1" fontAlgn="base" hangingPunct="1">
        <a:spcBef>
          <a:spcPct val="0"/>
        </a:spcBef>
        <a:spcAft>
          <a:spcPct val="0"/>
        </a:spcAft>
        <a:defRPr sz="2400" b="1">
          <a:solidFill>
            <a:srgbClr val="5B7893"/>
          </a:solidFill>
          <a:latin typeface="Arial" charset="0"/>
          <a:ea typeface="MS PGothic" pitchFamily="34" charset="-128"/>
        </a:defRPr>
      </a:lvl7pPr>
      <a:lvl8pPr marL="1371395" algn="l" rtl="0" eaLnBrk="1" fontAlgn="base" hangingPunct="1">
        <a:spcBef>
          <a:spcPct val="0"/>
        </a:spcBef>
        <a:spcAft>
          <a:spcPct val="0"/>
        </a:spcAft>
        <a:defRPr sz="2400" b="1">
          <a:solidFill>
            <a:srgbClr val="5B7893"/>
          </a:solidFill>
          <a:latin typeface="Arial" charset="0"/>
          <a:ea typeface="MS PGothic" pitchFamily="34" charset="-128"/>
        </a:defRPr>
      </a:lvl8pPr>
      <a:lvl9pPr marL="1828527" algn="l" rtl="0" eaLnBrk="1" fontAlgn="base" hangingPunct="1">
        <a:spcBef>
          <a:spcPct val="0"/>
        </a:spcBef>
        <a:spcAft>
          <a:spcPct val="0"/>
        </a:spcAft>
        <a:defRPr sz="2400" b="1">
          <a:solidFill>
            <a:srgbClr val="5B7893"/>
          </a:solidFill>
          <a:latin typeface="Arial" charset="0"/>
          <a:ea typeface="MS PGothic" pitchFamily="34" charset="-128"/>
        </a:defRPr>
      </a:lvl9pPr>
    </p:titleStyle>
    <p:bodyStyle>
      <a:lvl1pPr marL="342849" indent="-342849" algn="l" rtl="0" eaLnBrk="1" fontAlgn="base" hangingPunct="1">
        <a:spcBef>
          <a:spcPct val="25000"/>
        </a:spcBef>
        <a:spcAft>
          <a:spcPct val="20000"/>
        </a:spcAft>
        <a:defRPr sz="2000" b="1">
          <a:solidFill>
            <a:srgbClr val="333333"/>
          </a:solidFill>
          <a:latin typeface="+mn-lt"/>
          <a:ea typeface="+mn-ea"/>
          <a:cs typeface="+mn-cs"/>
        </a:defRPr>
      </a:lvl1pPr>
      <a:lvl2pPr marL="285708" indent="-171424" algn="l" rtl="0" eaLnBrk="1" fontAlgn="base" hangingPunct="1">
        <a:spcBef>
          <a:spcPct val="25000"/>
        </a:spcBef>
        <a:spcAft>
          <a:spcPct val="20000"/>
        </a:spcAft>
        <a:buClr>
          <a:srgbClr val="5B7893"/>
        </a:buClr>
        <a:buSzPct val="80000"/>
        <a:buFont typeface="Wingdings" pitchFamily="2" charset="2"/>
        <a:buChar char="§"/>
        <a:defRPr sz="1600">
          <a:solidFill>
            <a:srgbClr val="333333"/>
          </a:solidFill>
          <a:latin typeface="+mn-lt"/>
          <a:ea typeface="+mn-ea"/>
        </a:defRPr>
      </a:lvl2pPr>
      <a:lvl3pPr marL="574588" indent="-174598" algn="l" rtl="0" eaLnBrk="1" fontAlgn="base" hangingPunct="1">
        <a:spcBef>
          <a:spcPct val="25000"/>
        </a:spcBef>
        <a:spcAft>
          <a:spcPct val="20000"/>
        </a:spcAft>
        <a:buClr>
          <a:schemeClr val="tx2"/>
        </a:buClr>
        <a:buFont typeface="Arial"/>
        <a:buChar char="•"/>
        <a:defRPr sz="1400">
          <a:solidFill>
            <a:srgbClr val="333333"/>
          </a:solidFill>
          <a:latin typeface="+mn-lt"/>
          <a:ea typeface="+mn-ea"/>
        </a:defRPr>
      </a:lvl3pPr>
      <a:lvl4pPr marL="855537" indent="-166663" algn="l" rtl="0" eaLnBrk="1" fontAlgn="base" hangingPunct="1">
        <a:spcBef>
          <a:spcPct val="25000"/>
        </a:spcBef>
        <a:spcAft>
          <a:spcPct val="20000"/>
        </a:spcAft>
        <a:buClr>
          <a:srgbClr val="999999"/>
        </a:buClr>
        <a:buSzPct val="80000"/>
        <a:buFont typeface="Wingdings" pitchFamily="2" charset="2"/>
        <a:buChar char="§"/>
        <a:defRPr sz="1200">
          <a:solidFill>
            <a:srgbClr val="333333"/>
          </a:solidFill>
          <a:latin typeface="+mn-lt"/>
          <a:ea typeface="+mn-ea"/>
        </a:defRPr>
      </a:lvl4pPr>
      <a:lvl5pPr marL="1142829"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5pPr>
      <a:lvl6pPr marL="1599960"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6pPr>
      <a:lvl7pPr marL="2057091"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7pPr>
      <a:lvl8pPr marL="2514222"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8pPr>
      <a:lvl9pPr marL="2971354" indent="-173012" algn="l" rtl="0" eaLnBrk="1" fontAlgn="base" hangingPunct="1">
        <a:spcBef>
          <a:spcPct val="25000"/>
        </a:spcBef>
        <a:spcAft>
          <a:spcPct val="20000"/>
        </a:spcAft>
        <a:buClr>
          <a:srgbClr val="999999"/>
        </a:buClr>
        <a:buFont typeface="Symbol" pitchFamily="18" charset="2"/>
        <a:buChar char=""/>
        <a:defRPr sz="1000">
          <a:solidFill>
            <a:srgbClr val="333333"/>
          </a:solidFill>
          <a:latin typeface="+mn-lt"/>
          <a:ea typeface="+mn-ea"/>
        </a:defRPr>
      </a:lvl9pPr>
    </p:bodyStyle>
    <p:otherStyle>
      <a:defPPr>
        <a:defRPr lang="en-US"/>
      </a:defPPr>
      <a:lvl1pPr marL="0" algn="l" defTabSz="914263" rtl="0" eaLnBrk="1" latinLnBrk="0" hangingPunct="1">
        <a:defRPr sz="1800" kern="1200">
          <a:solidFill>
            <a:schemeClr val="tx1"/>
          </a:solidFill>
          <a:latin typeface="+mn-lt"/>
          <a:ea typeface="+mn-ea"/>
          <a:cs typeface="+mn-cs"/>
        </a:defRPr>
      </a:lvl1pPr>
      <a:lvl2pPr marL="457131" algn="l" defTabSz="914263" rtl="0" eaLnBrk="1" latinLnBrk="0" hangingPunct="1">
        <a:defRPr sz="1800" kern="1200">
          <a:solidFill>
            <a:schemeClr val="tx1"/>
          </a:solidFill>
          <a:latin typeface="+mn-lt"/>
          <a:ea typeface="+mn-ea"/>
          <a:cs typeface="+mn-cs"/>
        </a:defRPr>
      </a:lvl2pPr>
      <a:lvl3pPr marL="914263" algn="l" defTabSz="914263" rtl="0" eaLnBrk="1" latinLnBrk="0" hangingPunct="1">
        <a:defRPr sz="1800" kern="1200">
          <a:solidFill>
            <a:schemeClr val="tx1"/>
          </a:solidFill>
          <a:latin typeface="+mn-lt"/>
          <a:ea typeface="+mn-ea"/>
          <a:cs typeface="+mn-cs"/>
        </a:defRPr>
      </a:lvl3pPr>
      <a:lvl4pPr marL="1371395" algn="l" defTabSz="914263" rtl="0" eaLnBrk="1" latinLnBrk="0" hangingPunct="1">
        <a:defRPr sz="1800" kern="1200">
          <a:solidFill>
            <a:schemeClr val="tx1"/>
          </a:solidFill>
          <a:latin typeface="+mn-lt"/>
          <a:ea typeface="+mn-ea"/>
          <a:cs typeface="+mn-cs"/>
        </a:defRPr>
      </a:lvl4pPr>
      <a:lvl5pPr marL="1828527" algn="l" defTabSz="914263" rtl="0" eaLnBrk="1" latinLnBrk="0" hangingPunct="1">
        <a:defRPr sz="1800" kern="1200">
          <a:solidFill>
            <a:schemeClr val="tx1"/>
          </a:solidFill>
          <a:latin typeface="+mn-lt"/>
          <a:ea typeface="+mn-ea"/>
          <a:cs typeface="+mn-cs"/>
        </a:defRPr>
      </a:lvl5pPr>
      <a:lvl6pPr marL="2285658" algn="l" defTabSz="914263" rtl="0" eaLnBrk="1" latinLnBrk="0" hangingPunct="1">
        <a:defRPr sz="1800" kern="1200">
          <a:solidFill>
            <a:schemeClr val="tx1"/>
          </a:solidFill>
          <a:latin typeface="+mn-lt"/>
          <a:ea typeface="+mn-ea"/>
          <a:cs typeface="+mn-cs"/>
        </a:defRPr>
      </a:lvl6pPr>
      <a:lvl7pPr marL="2742789" algn="l" defTabSz="914263" rtl="0" eaLnBrk="1" latinLnBrk="0" hangingPunct="1">
        <a:defRPr sz="1800" kern="1200">
          <a:solidFill>
            <a:schemeClr val="tx1"/>
          </a:solidFill>
          <a:latin typeface="+mn-lt"/>
          <a:ea typeface="+mn-ea"/>
          <a:cs typeface="+mn-cs"/>
        </a:defRPr>
      </a:lvl7pPr>
      <a:lvl8pPr marL="3199920" algn="l" defTabSz="914263" rtl="0" eaLnBrk="1" latinLnBrk="0" hangingPunct="1">
        <a:defRPr sz="1800" kern="1200">
          <a:solidFill>
            <a:schemeClr val="tx1"/>
          </a:solidFill>
          <a:latin typeface="+mn-lt"/>
          <a:ea typeface="+mn-ea"/>
          <a:cs typeface="+mn-cs"/>
        </a:defRPr>
      </a:lvl8pPr>
      <a:lvl9pPr marL="3657051" algn="l" defTabSz="9142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2.jpe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jpg"/><Relationship Id="rId26" Type="http://schemas.openxmlformats.org/officeDocument/2006/relationships/image" Target="../media/image36.jpeg"/><Relationship Id="rId3" Type="http://schemas.openxmlformats.org/officeDocument/2006/relationships/notesSlide" Target="../notesSlides/notesSlide30.xml"/><Relationship Id="rId21" Type="http://schemas.openxmlformats.org/officeDocument/2006/relationships/image" Target="../media/image31.jpeg"/><Relationship Id="rId34" Type="http://schemas.openxmlformats.org/officeDocument/2006/relationships/image" Target="../media/image69.png"/><Relationship Id="rId7" Type="http://schemas.openxmlformats.org/officeDocument/2006/relationships/image" Target="../media/image17.png"/><Relationship Id="rId12" Type="http://schemas.openxmlformats.org/officeDocument/2006/relationships/image" Target="../media/image22.jpeg"/><Relationship Id="rId17" Type="http://schemas.openxmlformats.org/officeDocument/2006/relationships/image" Target="../media/image27.jpeg"/><Relationship Id="rId25" Type="http://schemas.openxmlformats.org/officeDocument/2006/relationships/image" Target="../media/image35.jpeg"/><Relationship Id="rId33" Type="http://schemas.openxmlformats.org/officeDocument/2006/relationships/image" Target="../media/image42.jpeg"/><Relationship Id="rId2" Type="http://schemas.openxmlformats.org/officeDocument/2006/relationships/slideLayout" Target="../slideLayouts/slideLayout2.xml"/><Relationship Id="rId16" Type="http://schemas.openxmlformats.org/officeDocument/2006/relationships/image" Target="../media/image26.jpeg"/><Relationship Id="rId20" Type="http://schemas.openxmlformats.org/officeDocument/2006/relationships/image" Target="../media/image30.jpeg"/><Relationship Id="rId29" Type="http://schemas.openxmlformats.org/officeDocument/2006/relationships/image" Target="../media/image38.jpeg"/><Relationship Id="rId1" Type="http://schemas.openxmlformats.org/officeDocument/2006/relationships/tags" Target="../tags/tag3.xml"/><Relationship Id="rId6" Type="http://schemas.openxmlformats.org/officeDocument/2006/relationships/image" Target="../media/image16.png"/><Relationship Id="rId11" Type="http://schemas.openxmlformats.org/officeDocument/2006/relationships/image" Target="../media/image21.jpeg"/><Relationship Id="rId24" Type="http://schemas.openxmlformats.org/officeDocument/2006/relationships/image" Target="../media/image34.png"/><Relationship Id="rId32" Type="http://schemas.openxmlformats.org/officeDocument/2006/relationships/image" Target="../media/image41.jpeg"/><Relationship Id="rId5" Type="http://schemas.openxmlformats.org/officeDocument/2006/relationships/image" Target="../media/image15.png"/><Relationship Id="rId15" Type="http://schemas.openxmlformats.org/officeDocument/2006/relationships/image" Target="../media/image25.jpeg"/><Relationship Id="rId23" Type="http://schemas.openxmlformats.org/officeDocument/2006/relationships/image" Target="../media/image33.png"/><Relationship Id="rId28" Type="http://schemas.openxmlformats.org/officeDocument/2006/relationships/hyperlink" Target="http://offroadexplosions.com/files/2013/06/quadboss2.jpg" TargetMode="External"/><Relationship Id="rId10" Type="http://schemas.openxmlformats.org/officeDocument/2006/relationships/image" Target="../media/image20.jpeg"/><Relationship Id="rId19" Type="http://schemas.openxmlformats.org/officeDocument/2006/relationships/image" Target="../media/image29.jpeg"/><Relationship Id="rId31" Type="http://schemas.openxmlformats.org/officeDocument/2006/relationships/image" Target="../media/image40.jpeg"/><Relationship Id="rId4" Type="http://schemas.openxmlformats.org/officeDocument/2006/relationships/image" Target="../media/image14.jpeg"/><Relationship Id="rId9" Type="http://schemas.openxmlformats.org/officeDocument/2006/relationships/image" Target="../media/image19.jpeg"/><Relationship Id="rId14" Type="http://schemas.openxmlformats.org/officeDocument/2006/relationships/image" Target="../media/image24.jpeg"/><Relationship Id="rId22" Type="http://schemas.openxmlformats.org/officeDocument/2006/relationships/image" Target="../media/image32.jpeg"/><Relationship Id="rId27" Type="http://schemas.openxmlformats.org/officeDocument/2006/relationships/image" Target="../media/image37.png"/><Relationship Id="rId30" Type="http://schemas.openxmlformats.org/officeDocument/2006/relationships/image" Target="../media/image39.jpeg"/><Relationship Id="rId35" Type="http://schemas.openxmlformats.org/officeDocument/2006/relationships/image" Target="../media/image70.png"/><Relationship Id="rId8" Type="http://schemas.openxmlformats.org/officeDocument/2006/relationships/image" Target="../media/image18.jpeg"/></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cisr.mit.edu/"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jpg"/><Relationship Id="rId26" Type="http://schemas.openxmlformats.org/officeDocument/2006/relationships/image" Target="../media/image36.jpeg"/><Relationship Id="rId3" Type="http://schemas.openxmlformats.org/officeDocument/2006/relationships/notesSlide" Target="../notesSlides/notesSlide5.xml"/><Relationship Id="rId21" Type="http://schemas.openxmlformats.org/officeDocument/2006/relationships/image" Target="../media/image31.jpeg"/><Relationship Id="rId7" Type="http://schemas.openxmlformats.org/officeDocument/2006/relationships/image" Target="../media/image17.png"/><Relationship Id="rId12" Type="http://schemas.openxmlformats.org/officeDocument/2006/relationships/image" Target="../media/image22.jpeg"/><Relationship Id="rId17" Type="http://schemas.openxmlformats.org/officeDocument/2006/relationships/image" Target="../media/image27.jpeg"/><Relationship Id="rId25" Type="http://schemas.openxmlformats.org/officeDocument/2006/relationships/image" Target="../media/image35.jpeg"/><Relationship Id="rId33" Type="http://schemas.openxmlformats.org/officeDocument/2006/relationships/image" Target="../media/image42.jpeg"/><Relationship Id="rId2" Type="http://schemas.openxmlformats.org/officeDocument/2006/relationships/slideLayout" Target="../slideLayouts/slideLayout2.xml"/><Relationship Id="rId16" Type="http://schemas.openxmlformats.org/officeDocument/2006/relationships/image" Target="../media/image26.jpeg"/><Relationship Id="rId20" Type="http://schemas.openxmlformats.org/officeDocument/2006/relationships/image" Target="../media/image30.jpeg"/><Relationship Id="rId29" Type="http://schemas.openxmlformats.org/officeDocument/2006/relationships/image" Target="../media/image38.jpeg"/><Relationship Id="rId1" Type="http://schemas.openxmlformats.org/officeDocument/2006/relationships/tags" Target="../tags/tag2.xml"/><Relationship Id="rId6" Type="http://schemas.openxmlformats.org/officeDocument/2006/relationships/image" Target="../media/image16.png"/><Relationship Id="rId11" Type="http://schemas.openxmlformats.org/officeDocument/2006/relationships/image" Target="../media/image21.jpeg"/><Relationship Id="rId24" Type="http://schemas.openxmlformats.org/officeDocument/2006/relationships/image" Target="../media/image34.png"/><Relationship Id="rId32" Type="http://schemas.openxmlformats.org/officeDocument/2006/relationships/image" Target="../media/image41.jpeg"/><Relationship Id="rId5" Type="http://schemas.openxmlformats.org/officeDocument/2006/relationships/image" Target="../media/image15.png"/><Relationship Id="rId15" Type="http://schemas.openxmlformats.org/officeDocument/2006/relationships/image" Target="../media/image25.jpeg"/><Relationship Id="rId23" Type="http://schemas.openxmlformats.org/officeDocument/2006/relationships/image" Target="../media/image33.png"/><Relationship Id="rId28" Type="http://schemas.openxmlformats.org/officeDocument/2006/relationships/hyperlink" Target="http://offroadexplosions.com/files/2013/06/quadboss2.jpg" TargetMode="External"/><Relationship Id="rId10" Type="http://schemas.openxmlformats.org/officeDocument/2006/relationships/image" Target="../media/image20.jpeg"/><Relationship Id="rId19" Type="http://schemas.openxmlformats.org/officeDocument/2006/relationships/image" Target="../media/image29.jpeg"/><Relationship Id="rId31" Type="http://schemas.openxmlformats.org/officeDocument/2006/relationships/image" Target="../media/image40.jpeg"/><Relationship Id="rId4" Type="http://schemas.openxmlformats.org/officeDocument/2006/relationships/image" Target="../media/image14.jpeg"/><Relationship Id="rId9" Type="http://schemas.openxmlformats.org/officeDocument/2006/relationships/image" Target="../media/image19.jpeg"/><Relationship Id="rId14" Type="http://schemas.openxmlformats.org/officeDocument/2006/relationships/image" Target="../media/image24.jpeg"/><Relationship Id="rId22" Type="http://schemas.openxmlformats.org/officeDocument/2006/relationships/image" Target="../media/image32.jpeg"/><Relationship Id="rId27" Type="http://schemas.openxmlformats.org/officeDocument/2006/relationships/image" Target="../media/image37.png"/><Relationship Id="rId30" Type="http://schemas.openxmlformats.org/officeDocument/2006/relationships/image" Target="../media/image39.jpeg"/><Relationship Id="rId8"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2338095" y="1913466"/>
            <a:ext cx="4501678" cy="2547168"/>
          </a:xfrm>
          <a:prstGeom prst="rect">
            <a:avLst/>
          </a:prstGeom>
        </p:spPr>
      </p:pic>
      <p:sp>
        <p:nvSpPr>
          <p:cNvPr id="4" name="Title 1"/>
          <p:cNvSpPr>
            <a:spLocks noGrp="1"/>
          </p:cNvSpPr>
          <p:nvPr>
            <p:ph type="title"/>
          </p:nvPr>
        </p:nvSpPr>
        <p:spPr>
          <a:xfrm>
            <a:off x="1293689" y="4102943"/>
            <a:ext cx="6590490" cy="715382"/>
          </a:xfrm>
          <a:prstGeom prst="rect">
            <a:avLst/>
          </a:prstGeom>
        </p:spPr>
        <p:txBody>
          <a:bodyPr anchor="ctr"/>
          <a:lstStyle/>
          <a:p>
            <a:pPr lvl="0" algn="ctr" eaLnBrk="1" hangingPunct="1"/>
            <a:r>
              <a:rPr lang="en-US" sz="2400" dirty="0" smtClean="0"/>
              <a:t>The Business of Software</a:t>
            </a:r>
            <a:endParaRPr lang="en-US" sz="2400" dirty="0"/>
          </a:p>
        </p:txBody>
      </p:sp>
    </p:spTree>
    <p:extLst>
      <p:ext uri="{BB962C8B-B14F-4D97-AF65-F5344CB8AC3E}">
        <p14:creationId xmlns:p14="http://schemas.microsoft.com/office/powerpoint/2010/main" val="2575239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Scoring Engine</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Return on Investment (ROI)</a:t>
            </a:r>
          </a:p>
          <a:p>
            <a:pPr marL="342900" indent="-342900">
              <a:buFont typeface="Arial" panose="020B0604020202020204" pitchFamily="34" charset="0"/>
              <a:buChar char="•"/>
            </a:pPr>
            <a:r>
              <a:rPr lang="en-US" dirty="0" smtClean="0"/>
              <a:t>Cash flow</a:t>
            </a:r>
          </a:p>
          <a:p>
            <a:pPr marL="342900" indent="-342900">
              <a:buFont typeface="Arial" panose="020B0604020202020204" pitchFamily="34" charset="0"/>
              <a:buChar char="•"/>
            </a:pPr>
            <a:r>
              <a:rPr lang="en-US" dirty="0" smtClean="0"/>
              <a:t>Net Income</a:t>
            </a:r>
          </a:p>
          <a:p>
            <a:pPr marL="342900" indent="-342900">
              <a:buFont typeface="Arial" panose="020B0604020202020204" pitchFamily="34" charset="0"/>
              <a:buChar char="•"/>
            </a:pPr>
            <a:r>
              <a:rPr lang="en-US" dirty="0" smtClean="0"/>
              <a:t>Payback time</a:t>
            </a:r>
          </a:p>
          <a:p>
            <a:pPr marL="342900" indent="-342900">
              <a:buFont typeface="Arial" panose="020B0604020202020204" pitchFamily="34" charset="0"/>
              <a:buChar char="•"/>
            </a:pPr>
            <a:r>
              <a:rPr lang="en-US" dirty="0"/>
              <a:t>Breakeven time (BE)</a:t>
            </a:r>
            <a:endParaRPr lang="en-US" dirty="0" smtClean="0"/>
          </a:p>
          <a:p>
            <a:pPr marL="342900" indent="-342900">
              <a:buFont typeface="Arial" panose="020B0604020202020204" pitchFamily="34" charset="0"/>
              <a:buChar char="•"/>
            </a:pPr>
            <a:r>
              <a:rPr lang="en-US" dirty="0" smtClean="0"/>
              <a:t>Present Value (PV) and Net Present Value (NPV)</a:t>
            </a:r>
          </a:p>
          <a:p>
            <a:pPr marL="342900" indent="-342900">
              <a:buFont typeface="Arial" panose="020B0604020202020204" pitchFamily="34" charset="0"/>
              <a:buChar char="•"/>
            </a:pPr>
            <a:r>
              <a:rPr lang="en-US" dirty="0" smtClean="0"/>
              <a:t>Cost of Capital / Discount Rate</a:t>
            </a:r>
          </a:p>
          <a:p>
            <a:pPr marL="342900" indent="-342900">
              <a:buFont typeface="Arial" panose="020B0604020202020204" pitchFamily="34" charset="0"/>
              <a:buChar char="•"/>
            </a:pPr>
            <a:r>
              <a:rPr lang="en-US" dirty="0" smtClean="0"/>
              <a:t>Internal Rate of Return (IRR)</a:t>
            </a:r>
            <a:endParaRPr lang="en-US" dirty="0"/>
          </a:p>
        </p:txBody>
      </p:sp>
    </p:spTree>
    <p:extLst>
      <p:ext uri="{BB962C8B-B14F-4D97-AF65-F5344CB8AC3E}">
        <p14:creationId xmlns:p14="http://schemas.microsoft.com/office/powerpoint/2010/main" val="3906773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a:xfrm>
            <a:off x="457200" y="1552582"/>
            <a:ext cx="8229600" cy="1672756"/>
          </a:xfrm>
        </p:spPr>
        <p:txBody>
          <a:bodyPr/>
          <a:lstStyle/>
          <a:p>
            <a:r>
              <a:rPr lang="en-US" dirty="0" smtClean="0"/>
              <a:t>Return on Investment (ROI):</a:t>
            </a:r>
          </a:p>
          <a:p>
            <a:endParaRPr lang="en-US" b="0" dirty="0" smtClean="0"/>
          </a:p>
          <a:p>
            <a:pPr algn="ctr"/>
            <a:r>
              <a:rPr lang="en-US" b="0" dirty="0" smtClean="0"/>
              <a:t>ROI </a:t>
            </a:r>
            <a:r>
              <a:rPr lang="en-US" b="0" dirty="0"/>
              <a:t>= (Gains – Cost)/</a:t>
            </a:r>
            <a:r>
              <a:rPr lang="en-US" b="0" dirty="0" smtClean="0"/>
              <a:t>Cost</a:t>
            </a:r>
          </a:p>
          <a:p>
            <a:endParaRPr lang="en-US" b="0" dirty="0"/>
          </a:p>
          <a:p>
            <a:endParaRPr lang="en-US" dirty="0"/>
          </a:p>
        </p:txBody>
      </p:sp>
      <p:sp>
        <p:nvSpPr>
          <p:cNvPr id="4" name="TextBox 3"/>
          <p:cNvSpPr txBox="1"/>
          <p:nvPr/>
        </p:nvSpPr>
        <p:spPr>
          <a:xfrm>
            <a:off x="457201" y="3225338"/>
            <a:ext cx="8229600" cy="2246769"/>
          </a:xfrm>
          <a:prstGeom prst="rect">
            <a:avLst/>
          </a:prstGeom>
          <a:noFill/>
        </p:spPr>
        <p:txBody>
          <a:bodyPr wrap="square" rtlCol="0">
            <a:spAutoFit/>
          </a:bodyPr>
          <a:lstStyle/>
          <a:p>
            <a:r>
              <a:rPr lang="en-US" sz="2000" dirty="0" smtClean="0"/>
              <a:t>Example:</a:t>
            </a:r>
          </a:p>
          <a:p>
            <a:endParaRPr lang="en-US" sz="2000" dirty="0"/>
          </a:p>
          <a:p>
            <a:r>
              <a:rPr lang="en-US" sz="2000" dirty="0" smtClean="0"/>
              <a:t>If </a:t>
            </a:r>
            <a:r>
              <a:rPr lang="en-US" sz="2000" dirty="0"/>
              <a:t>you buy 20 shares of Joe's Pizza for $10 a share, your investment cost is $200. If you sell those shares for $250, then your ROI </a:t>
            </a:r>
            <a:r>
              <a:rPr lang="en-US" sz="2000" dirty="0" smtClean="0"/>
              <a:t>is 25% </a:t>
            </a:r>
            <a:r>
              <a:rPr lang="en-US" sz="2000" dirty="0"/>
              <a:t>($250-200)/$</a:t>
            </a:r>
            <a:r>
              <a:rPr lang="en-US" sz="2000" dirty="0" smtClean="0"/>
              <a:t>200. </a:t>
            </a:r>
            <a:r>
              <a:rPr lang="en-US" sz="2000" dirty="0"/>
              <a:t>This can be confirmed by taking the cost of $200 and multiplying by 1.25, yielding $250.</a:t>
            </a:r>
          </a:p>
          <a:p>
            <a:endParaRPr lang="en-US" sz="2000" dirty="0"/>
          </a:p>
        </p:txBody>
      </p:sp>
    </p:spTree>
    <p:extLst>
      <p:ext uri="{BB962C8B-B14F-4D97-AF65-F5344CB8AC3E}">
        <p14:creationId xmlns:p14="http://schemas.microsoft.com/office/powerpoint/2010/main" val="221333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Financial Terms</a:t>
            </a:r>
          </a:p>
        </p:txBody>
      </p:sp>
      <p:sp>
        <p:nvSpPr>
          <p:cNvPr id="3" name="Content Placeholder 2"/>
          <p:cNvSpPr>
            <a:spLocks noGrp="1"/>
          </p:cNvSpPr>
          <p:nvPr>
            <p:ph idx="1"/>
          </p:nvPr>
        </p:nvSpPr>
        <p:spPr>
          <a:xfrm>
            <a:off x="457200" y="1552582"/>
            <a:ext cx="8229600" cy="2420902"/>
          </a:xfrm>
        </p:spPr>
        <p:txBody>
          <a:bodyPr/>
          <a:lstStyle/>
          <a:p>
            <a:r>
              <a:rPr lang="en-US" dirty="0" smtClean="0"/>
              <a:t>Cash Flow:</a:t>
            </a:r>
          </a:p>
          <a:p>
            <a:pPr algn="ctr"/>
            <a:r>
              <a:rPr lang="en-US" b="0" dirty="0" smtClean="0"/>
              <a:t>The amount of money flowing into or out of the company/project</a:t>
            </a:r>
          </a:p>
          <a:p>
            <a:endParaRPr lang="en-US" b="0" dirty="0"/>
          </a:p>
          <a:p>
            <a:pPr algn="ctr"/>
            <a:r>
              <a:rPr lang="en-US" b="0" dirty="0" smtClean="0"/>
              <a:t>Cash Flow = Revenues - Cost</a:t>
            </a:r>
            <a:endParaRPr lang="en-US" b="0" dirty="0"/>
          </a:p>
          <a:p>
            <a:pPr algn="ctr"/>
            <a:endParaRPr lang="en-US" b="0" dirty="0" smtClean="0"/>
          </a:p>
        </p:txBody>
      </p:sp>
      <p:sp>
        <p:nvSpPr>
          <p:cNvPr id="4" name="TextBox 3"/>
          <p:cNvSpPr txBox="1"/>
          <p:nvPr/>
        </p:nvSpPr>
        <p:spPr>
          <a:xfrm>
            <a:off x="1147156" y="4206240"/>
            <a:ext cx="6619313" cy="400110"/>
          </a:xfrm>
          <a:prstGeom prst="rect">
            <a:avLst/>
          </a:prstGeom>
          <a:noFill/>
        </p:spPr>
        <p:txBody>
          <a:bodyPr wrap="none" rtlCol="0">
            <a:spAutoFit/>
          </a:bodyPr>
          <a:lstStyle/>
          <a:p>
            <a:r>
              <a:rPr lang="en-US" sz="2000" dirty="0" smtClean="0"/>
              <a:t>“Cash Flow helps you control your destiny” – Jack Welch</a:t>
            </a:r>
            <a:endParaRPr lang="en-US" sz="2000" dirty="0"/>
          </a:p>
        </p:txBody>
      </p:sp>
    </p:spTree>
    <p:extLst>
      <p:ext uri="{BB962C8B-B14F-4D97-AF65-F5344CB8AC3E}">
        <p14:creationId xmlns:p14="http://schemas.microsoft.com/office/powerpoint/2010/main" val="2000435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Currency</a:t>
            </a:r>
            <a:endParaRPr lang="en-US" dirty="0"/>
          </a:p>
        </p:txBody>
      </p:sp>
      <p:pic>
        <p:nvPicPr>
          <p:cNvPr id="2056" name="Picture 8" descr="http://cdn.psfk.com/wp-content/uploads/2015/03/euro-defaced-20.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422612" y="1840516"/>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3116" y="1840516"/>
            <a:ext cx="2203380" cy="940837"/>
          </a:xfrm>
          <a:prstGeom prst="rect">
            <a:avLst/>
          </a:prstGeom>
          <a:noFill/>
          <a:extLst>
            <a:ext uri="{909E8E84-426E-40DD-AFC4-6F175D3DCCD1}">
              <a14:hiddenFill xmlns:a14="http://schemas.microsoft.com/office/drawing/2010/main">
                <a:solidFill>
                  <a:srgbClr val="FFFFFF"/>
                </a:solidFill>
              </a14:hiddenFill>
            </a:ext>
          </a:extLst>
        </p:spPr>
      </p:pic>
      <p:sp>
        <p:nvSpPr>
          <p:cNvPr id="10" name="Equal 9"/>
          <p:cNvSpPr/>
          <p:nvPr/>
        </p:nvSpPr>
        <p:spPr bwMode="auto">
          <a:xfrm>
            <a:off x="5854623" y="2009334"/>
            <a:ext cx="731520" cy="515389"/>
          </a:xfrm>
          <a:prstGeom prst="mathEqual">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11" name="Plus 10"/>
          <p:cNvSpPr/>
          <p:nvPr/>
        </p:nvSpPr>
        <p:spPr bwMode="auto">
          <a:xfrm>
            <a:off x="2640186" y="1873532"/>
            <a:ext cx="874803" cy="874803"/>
          </a:xfrm>
          <a:prstGeom prst="mathPlus">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12" name="TextBox 11"/>
          <p:cNvSpPr txBox="1"/>
          <p:nvPr/>
        </p:nvSpPr>
        <p:spPr>
          <a:xfrm>
            <a:off x="7235223" y="1840516"/>
            <a:ext cx="938077" cy="830997"/>
          </a:xfrm>
          <a:prstGeom prst="rect">
            <a:avLst/>
          </a:prstGeom>
          <a:noFill/>
        </p:spPr>
        <p:txBody>
          <a:bodyPr wrap="none" rtlCol="0">
            <a:spAutoFit/>
          </a:bodyPr>
          <a:lstStyle/>
          <a:p>
            <a:r>
              <a:rPr lang="en-US" sz="4800" b="1" dirty="0" smtClean="0"/>
              <a:t>??</a:t>
            </a:r>
            <a:endParaRPr lang="en-US" sz="4800" b="1" dirty="0"/>
          </a:p>
        </p:txBody>
      </p:sp>
      <p:sp>
        <p:nvSpPr>
          <p:cNvPr id="13" name="Down Arrow 12"/>
          <p:cNvSpPr/>
          <p:nvPr/>
        </p:nvSpPr>
        <p:spPr bwMode="auto">
          <a:xfrm>
            <a:off x="1263535" y="3158836"/>
            <a:ext cx="705597" cy="598517"/>
          </a:xfrm>
          <a:prstGeom prst="downArrow">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19"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680" y="4192960"/>
            <a:ext cx="2203380" cy="9408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068" y="4192960"/>
            <a:ext cx="2203380" cy="940837"/>
          </a:xfrm>
          <a:prstGeom prst="rect">
            <a:avLst/>
          </a:prstGeom>
          <a:noFill/>
          <a:extLst>
            <a:ext uri="{909E8E84-426E-40DD-AFC4-6F175D3DCCD1}">
              <a14:hiddenFill xmlns:a14="http://schemas.microsoft.com/office/drawing/2010/main">
                <a:solidFill>
                  <a:srgbClr val="FFFFFF"/>
                </a:solidFill>
              </a14:hiddenFill>
            </a:ext>
          </a:extLst>
        </p:spPr>
      </p:pic>
      <p:sp>
        <p:nvSpPr>
          <p:cNvPr id="21" name="Plus 20"/>
          <p:cNvSpPr/>
          <p:nvPr/>
        </p:nvSpPr>
        <p:spPr bwMode="auto">
          <a:xfrm>
            <a:off x="2605681" y="4225974"/>
            <a:ext cx="874803" cy="874803"/>
          </a:xfrm>
          <a:prstGeom prst="mathPlus">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22" name="Equal 21"/>
          <p:cNvSpPr/>
          <p:nvPr/>
        </p:nvSpPr>
        <p:spPr bwMode="auto">
          <a:xfrm>
            <a:off x="5854623" y="4405680"/>
            <a:ext cx="731520" cy="515389"/>
          </a:xfrm>
          <a:prstGeom prst="mathEqual">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23"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6493" y="4225974"/>
            <a:ext cx="2203380" cy="94083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8893" y="4378374"/>
            <a:ext cx="2203380" cy="94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Currency</a:t>
            </a:r>
            <a:endParaRPr lang="en-US" dirty="0"/>
          </a:p>
        </p:txBody>
      </p:sp>
      <p:pic>
        <p:nvPicPr>
          <p:cNvPr id="2056" name="Picture 8" descr="http://cdn.psfk.com/wp-content/uploads/2015/03/euro-defaced-20.jpg"/>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422612" y="1840516"/>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americannews.com/wp-content/uploads/2015/05/Andrew-Jackson-on-the-Twenty-Dollar-Bi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3116" y="1840516"/>
            <a:ext cx="2203380" cy="940837"/>
          </a:xfrm>
          <a:prstGeom prst="rect">
            <a:avLst/>
          </a:prstGeom>
          <a:noFill/>
          <a:extLst>
            <a:ext uri="{909E8E84-426E-40DD-AFC4-6F175D3DCCD1}">
              <a14:hiddenFill xmlns:a14="http://schemas.microsoft.com/office/drawing/2010/main">
                <a:solidFill>
                  <a:srgbClr val="FFFFFF"/>
                </a:solidFill>
              </a14:hiddenFill>
            </a:ext>
          </a:extLst>
        </p:spPr>
      </p:pic>
      <p:sp>
        <p:nvSpPr>
          <p:cNvPr id="10" name="Equal 9"/>
          <p:cNvSpPr/>
          <p:nvPr/>
        </p:nvSpPr>
        <p:spPr bwMode="auto">
          <a:xfrm>
            <a:off x="5854623" y="2009334"/>
            <a:ext cx="731520" cy="515389"/>
          </a:xfrm>
          <a:prstGeom prst="mathEqual">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11" name="Plus 10"/>
          <p:cNvSpPr/>
          <p:nvPr/>
        </p:nvSpPr>
        <p:spPr bwMode="auto">
          <a:xfrm>
            <a:off x="2640186" y="1873532"/>
            <a:ext cx="874803" cy="874803"/>
          </a:xfrm>
          <a:prstGeom prst="mathPlus">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12" name="TextBox 11"/>
          <p:cNvSpPr txBox="1"/>
          <p:nvPr/>
        </p:nvSpPr>
        <p:spPr>
          <a:xfrm>
            <a:off x="7235223" y="1840516"/>
            <a:ext cx="938077" cy="830997"/>
          </a:xfrm>
          <a:prstGeom prst="rect">
            <a:avLst/>
          </a:prstGeom>
          <a:noFill/>
        </p:spPr>
        <p:txBody>
          <a:bodyPr wrap="none" rtlCol="0">
            <a:spAutoFit/>
          </a:bodyPr>
          <a:lstStyle/>
          <a:p>
            <a:r>
              <a:rPr lang="en-US" sz="4800" b="1" dirty="0" smtClean="0"/>
              <a:t>??</a:t>
            </a:r>
            <a:endParaRPr lang="en-US" sz="4800" b="1" dirty="0"/>
          </a:p>
        </p:txBody>
      </p:sp>
      <p:sp>
        <p:nvSpPr>
          <p:cNvPr id="13" name="Down Arrow 12"/>
          <p:cNvSpPr/>
          <p:nvPr/>
        </p:nvSpPr>
        <p:spPr bwMode="auto">
          <a:xfrm>
            <a:off x="4329959" y="3187898"/>
            <a:ext cx="705597" cy="598517"/>
          </a:xfrm>
          <a:prstGeom prst="downArrow">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21" name="Plus 20"/>
          <p:cNvSpPr/>
          <p:nvPr/>
        </p:nvSpPr>
        <p:spPr bwMode="auto">
          <a:xfrm>
            <a:off x="2605681" y="4225974"/>
            <a:ext cx="874803" cy="874803"/>
          </a:xfrm>
          <a:prstGeom prst="mathPlus">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22" name="Equal 21"/>
          <p:cNvSpPr/>
          <p:nvPr/>
        </p:nvSpPr>
        <p:spPr bwMode="auto">
          <a:xfrm>
            <a:off x="5854623" y="4405680"/>
            <a:ext cx="731520" cy="515389"/>
          </a:xfrm>
          <a:prstGeom prst="mathEqual">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14" name="Picture 8" descr="http://cdn.psfk.com/wp-content/uploads/2015/03/euro-defaced-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422612" y="4192960"/>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cdn.psfk.com/wp-content/uploads/2015/03/euro-defaced-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3620834" y="4192959"/>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http://cdn.psfk.com/wp-content/uploads/2015/03/euro-defaced-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6819056" y="4192958"/>
            <a:ext cx="2149448" cy="8909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cdn.psfk.com/wp-content/uploads/2015/03/euro-defaced-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141" t="21662" r="18388" b="22176"/>
          <a:stretch/>
        </p:blipFill>
        <p:spPr bwMode="auto">
          <a:xfrm>
            <a:off x="6971456" y="4345358"/>
            <a:ext cx="2149448" cy="89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6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Value of Money</a:t>
            </a:r>
            <a:endParaRPr lang="en-US" dirty="0"/>
          </a:p>
        </p:txBody>
      </p:sp>
      <p:pic>
        <p:nvPicPr>
          <p:cNvPr id="4" name="Picture 3"/>
          <p:cNvPicPr>
            <a:picLocks noChangeAspect="1"/>
          </p:cNvPicPr>
          <p:nvPr/>
        </p:nvPicPr>
        <p:blipFill>
          <a:blip r:embed="rId3"/>
          <a:stretch>
            <a:fillRect/>
          </a:stretch>
        </p:blipFill>
        <p:spPr>
          <a:xfrm>
            <a:off x="414217" y="2046164"/>
            <a:ext cx="8315566" cy="2765670"/>
          </a:xfrm>
          <a:prstGeom prst="rect">
            <a:avLst/>
          </a:prstGeom>
        </p:spPr>
      </p:pic>
    </p:spTree>
    <p:extLst>
      <p:ext uri="{BB962C8B-B14F-4D97-AF65-F5344CB8AC3E}">
        <p14:creationId xmlns:p14="http://schemas.microsoft.com/office/powerpoint/2010/main" val="2821321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www.mybudget360.com/wp-content/uploads/2015/08/cost-of-living-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91" y="617487"/>
            <a:ext cx="7827818" cy="4961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2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Methodology Truths</a:t>
            </a:r>
            <a:endParaRPr lang="en-US" dirty="0"/>
          </a:p>
        </p:txBody>
      </p:sp>
      <p:pic>
        <p:nvPicPr>
          <p:cNvPr id="4098" name="Picture 2" descr="http://www.covalentmarketing.com/wp-content/uploads/2013/02/Agile-Approa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012" y="1448085"/>
            <a:ext cx="2754906" cy="14842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epf.eclipse.org/wikis/scrum/Scrum/guidances/supportingmaterials/resources/ScrumLargeLabel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73" y="3776157"/>
            <a:ext cx="3550344" cy="16485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27299" y="3123394"/>
            <a:ext cx="646331" cy="461665"/>
          </a:xfrm>
          <a:prstGeom prst="rect">
            <a:avLst/>
          </a:prstGeom>
          <a:noFill/>
        </p:spPr>
        <p:txBody>
          <a:bodyPr wrap="none" rtlCol="0">
            <a:spAutoFit/>
          </a:bodyPr>
          <a:lstStyle/>
          <a:p>
            <a:r>
              <a:rPr lang="en-US" sz="2400" b="1" dirty="0" smtClean="0"/>
              <a:t>OR</a:t>
            </a:r>
            <a:endParaRPr lang="en-US" sz="2400" b="1" dirty="0"/>
          </a:p>
        </p:txBody>
      </p:sp>
      <p:sp>
        <p:nvSpPr>
          <p:cNvPr id="5" name="Right Arrow 4"/>
          <p:cNvSpPr/>
          <p:nvPr/>
        </p:nvSpPr>
        <p:spPr bwMode="auto">
          <a:xfrm>
            <a:off x="4174720" y="2988388"/>
            <a:ext cx="794559" cy="677528"/>
          </a:xfrm>
          <a:prstGeom prst="rightArrow">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7" name="Picture 6"/>
          <p:cNvPicPr>
            <a:picLocks noChangeAspect="1"/>
          </p:cNvPicPr>
          <p:nvPr/>
        </p:nvPicPr>
        <p:blipFill>
          <a:blip r:embed="rId5"/>
          <a:stretch>
            <a:fillRect/>
          </a:stretch>
        </p:blipFill>
        <p:spPr>
          <a:xfrm>
            <a:off x="5019154" y="1765052"/>
            <a:ext cx="4095750" cy="3124200"/>
          </a:xfrm>
          <a:prstGeom prst="rect">
            <a:avLst/>
          </a:prstGeom>
        </p:spPr>
      </p:pic>
    </p:spTree>
    <p:extLst>
      <p:ext uri="{BB962C8B-B14F-4D97-AF65-F5344CB8AC3E}">
        <p14:creationId xmlns:p14="http://schemas.microsoft.com/office/powerpoint/2010/main" val="2418804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Financial Terms</a:t>
            </a:r>
          </a:p>
        </p:txBody>
      </p:sp>
      <p:pic>
        <p:nvPicPr>
          <p:cNvPr id="2052" name="Picture 4" descr="http://www.methodsandtools.com/archive/scrum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82902"/>
            <a:ext cx="5238750" cy="41243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29300" y="1282902"/>
            <a:ext cx="2857500" cy="2308324"/>
          </a:xfrm>
          <a:prstGeom prst="rect">
            <a:avLst/>
          </a:prstGeom>
          <a:noFill/>
        </p:spPr>
        <p:txBody>
          <a:bodyPr wrap="square" rtlCol="0">
            <a:spAutoFit/>
          </a:bodyPr>
          <a:lstStyle/>
          <a:p>
            <a:r>
              <a:rPr lang="en-US" dirty="0" smtClean="0"/>
              <a:t>Investment period</a:t>
            </a:r>
          </a:p>
          <a:p>
            <a:endParaRPr lang="en-US" dirty="0" smtClean="0"/>
          </a:p>
          <a:p>
            <a:r>
              <a:rPr lang="en-US" dirty="0" smtClean="0"/>
              <a:t>Self-funding point</a:t>
            </a:r>
            <a:endParaRPr lang="en-US" dirty="0"/>
          </a:p>
          <a:p>
            <a:endParaRPr lang="en-US" dirty="0" smtClean="0"/>
          </a:p>
          <a:p>
            <a:r>
              <a:rPr lang="en-US" dirty="0" smtClean="0"/>
              <a:t>Payback period/time</a:t>
            </a:r>
          </a:p>
          <a:p>
            <a:endParaRPr lang="en-US" dirty="0"/>
          </a:p>
          <a:p>
            <a:r>
              <a:rPr lang="en-US" dirty="0" smtClean="0"/>
              <a:t>Breakeven time/point</a:t>
            </a:r>
          </a:p>
          <a:p>
            <a:endParaRPr lang="en-US" dirty="0"/>
          </a:p>
          <a:p>
            <a:r>
              <a:rPr lang="en-US" dirty="0" smtClean="0"/>
              <a:t>Profit Period</a:t>
            </a:r>
            <a:endParaRPr lang="en-US" dirty="0"/>
          </a:p>
        </p:txBody>
      </p:sp>
    </p:spTree>
    <p:extLst>
      <p:ext uri="{BB962C8B-B14F-4D97-AF65-F5344CB8AC3E}">
        <p14:creationId xmlns:p14="http://schemas.microsoft.com/office/powerpoint/2010/main" val="3921049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a:xfrm>
            <a:off x="457200" y="1552582"/>
            <a:ext cx="8229600" cy="1622880"/>
          </a:xfrm>
        </p:spPr>
        <p:txBody>
          <a:bodyPr/>
          <a:lstStyle/>
          <a:p>
            <a:r>
              <a:rPr lang="en-US" dirty="0" smtClean="0"/>
              <a:t>Present Value (PV) </a:t>
            </a:r>
            <a:r>
              <a:rPr lang="en-US" b="0" dirty="0" smtClean="0"/>
              <a:t>the value of a cost or benefit in terms of today’s dollars</a:t>
            </a:r>
          </a:p>
          <a:p>
            <a:r>
              <a:rPr lang="en-US" dirty="0"/>
              <a:t>Net Present Value (NPV</a:t>
            </a:r>
            <a:r>
              <a:rPr lang="en-US" dirty="0" smtClean="0"/>
              <a:t>): </a:t>
            </a:r>
            <a:r>
              <a:rPr lang="en-US" b="0" dirty="0" smtClean="0"/>
              <a:t>present value of its benefits – present value of it’s costs</a:t>
            </a:r>
          </a:p>
          <a:p>
            <a:endParaRPr lang="en-US" dirty="0" smtClean="0"/>
          </a:p>
          <a:p>
            <a:endParaRPr lang="en-US" b="0" dirty="0" smtClean="0"/>
          </a:p>
        </p:txBody>
      </p:sp>
      <p:pic>
        <p:nvPicPr>
          <p:cNvPr id="6" name="Picture 5"/>
          <p:cNvPicPr>
            <a:picLocks noChangeAspect="1"/>
          </p:cNvPicPr>
          <p:nvPr/>
        </p:nvPicPr>
        <p:blipFill>
          <a:blip r:embed="rId3"/>
          <a:stretch>
            <a:fillRect/>
          </a:stretch>
        </p:blipFill>
        <p:spPr>
          <a:xfrm>
            <a:off x="2481262" y="4448781"/>
            <a:ext cx="4181475" cy="1152525"/>
          </a:xfrm>
          <a:prstGeom prst="rect">
            <a:avLst/>
          </a:prstGeom>
        </p:spPr>
      </p:pic>
      <p:sp>
        <p:nvSpPr>
          <p:cNvPr id="7" name="TextBox 6"/>
          <p:cNvSpPr txBox="1"/>
          <p:nvPr/>
        </p:nvSpPr>
        <p:spPr>
          <a:xfrm>
            <a:off x="457200" y="3474719"/>
            <a:ext cx="8229600" cy="707886"/>
          </a:xfrm>
          <a:prstGeom prst="rect">
            <a:avLst/>
          </a:prstGeom>
          <a:noFill/>
        </p:spPr>
        <p:txBody>
          <a:bodyPr wrap="square" rtlCol="0">
            <a:spAutoFit/>
          </a:bodyPr>
          <a:lstStyle/>
          <a:p>
            <a:pPr algn="ctr"/>
            <a:r>
              <a:rPr lang="en-US" sz="2000" dirty="0" smtClean="0"/>
              <a:t>NPV = PV(Benefits) – PV(Costs)</a:t>
            </a:r>
          </a:p>
          <a:p>
            <a:pPr algn="ctr"/>
            <a:r>
              <a:rPr lang="en-US" sz="2000" dirty="0" smtClean="0"/>
              <a:t>NPV = PV (All project cash flows)</a:t>
            </a:r>
            <a:endParaRPr lang="en-US" sz="2000" dirty="0"/>
          </a:p>
        </p:txBody>
      </p:sp>
    </p:spTree>
    <p:extLst>
      <p:ext uri="{BB962C8B-B14F-4D97-AF65-F5344CB8AC3E}">
        <p14:creationId xmlns:p14="http://schemas.microsoft.com/office/powerpoint/2010/main" val="3316028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Whitney"/>
              </a:rPr>
              <a:t>“IT by itself provides no value”</a:t>
            </a:r>
            <a:r>
              <a:rPr lang="en-US" dirty="0">
                <a:latin typeface="Whitney"/>
              </a:rPr>
              <a:t>.  </a:t>
            </a:r>
            <a:r>
              <a:rPr lang="en-US" dirty="0"/>
              <a:t/>
            </a:r>
            <a:br>
              <a:rPr lang="en-US" dirty="0"/>
            </a:br>
            <a:endParaRPr lang="en-US" dirty="0"/>
          </a:p>
        </p:txBody>
      </p:sp>
    </p:spTree>
    <p:extLst>
      <p:ext uri="{BB962C8B-B14F-4D97-AF65-F5344CB8AC3E}">
        <p14:creationId xmlns:p14="http://schemas.microsoft.com/office/powerpoint/2010/main" val="3811764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Value Example</a:t>
            </a:r>
            <a:endParaRPr lang="en-US" dirty="0"/>
          </a:p>
        </p:txBody>
      </p:sp>
      <p:sp>
        <p:nvSpPr>
          <p:cNvPr id="3" name="Content Placeholder 2"/>
          <p:cNvSpPr>
            <a:spLocks noGrp="1"/>
          </p:cNvSpPr>
          <p:nvPr>
            <p:ph idx="1"/>
          </p:nvPr>
        </p:nvSpPr>
        <p:spPr/>
        <p:txBody>
          <a:bodyPr/>
          <a:lstStyle/>
          <a:p>
            <a:r>
              <a:rPr lang="en-US" dirty="0" smtClean="0"/>
              <a:t>Example</a:t>
            </a:r>
            <a:r>
              <a:rPr lang="en-US" dirty="0"/>
              <a:t>:</a:t>
            </a:r>
          </a:p>
          <a:p>
            <a:r>
              <a:rPr lang="en-US" dirty="0"/>
              <a:t>Assuming a 10% annual interest rate, $100,000 in 10 years is equal to $38,554 today.</a:t>
            </a:r>
          </a:p>
          <a:p>
            <a:pPr algn="ctr"/>
            <a:r>
              <a:rPr lang="en-US" sz="1800" dirty="0"/>
              <a:t>PV = $100,000 / (1 + .10)</a:t>
            </a:r>
            <a:r>
              <a:rPr lang="en-US" sz="1800" baseline="30000" dirty="0"/>
              <a:t>10</a:t>
            </a:r>
          </a:p>
          <a:p>
            <a:pPr algn="ctr"/>
            <a:r>
              <a:rPr lang="en-US" sz="1800" dirty="0"/>
              <a:t>PV = $100,000 / 2.5937</a:t>
            </a:r>
          </a:p>
          <a:p>
            <a:pPr algn="ctr"/>
            <a:r>
              <a:rPr lang="en-US" sz="1800" dirty="0"/>
              <a:t>PV = </a:t>
            </a:r>
            <a:r>
              <a:rPr lang="en-US" sz="1800" dirty="0" smtClean="0"/>
              <a:t>38,554</a:t>
            </a:r>
          </a:p>
          <a:p>
            <a:pPr algn="ctr"/>
            <a:endParaRPr lang="en-US" sz="1800" dirty="0"/>
          </a:p>
          <a:p>
            <a:r>
              <a:rPr lang="en-US" sz="1800" dirty="0" smtClean="0"/>
              <a:t>Formula: PV </a:t>
            </a:r>
            <a:r>
              <a:rPr lang="en-US" sz="1800" dirty="0"/>
              <a:t>= FV / (1 + </a:t>
            </a:r>
            <a:r>
              <a:rPr lang="en-US" sz="1800" dirty="0" err="1"/>
              <a:t>i</a:t>
            </a:r>
            <a:r>
              <a:rPr lang="en-US" sz="1800" dirty="0"/>
              <a:t>/100)</a:t>
            </a:r>
            <a:r>
              <a:rPr lang="en-US" sz="1800" i="1" baseline="30000" dirty="0"/>
              <a:t>n</a:t>
            </a:r>
          </a:p>
          <a:p>
            <a:r>
              <a:rPr lang="en-US" sz="1800" dirty="0" err="1"/>
              <a:t>i</a:t>
            </a:r>
            <a:r>
              <a:rPr lang="en-US" sz="1800" dirty="0"/>
              <a:t> = % interest rate, n = years, FV = future value</a:t>
            </a:r>
          </a:p>
          <a:p>
            <a:pPr algn="ctr"/>
            <a:endParaRPr lang="en-US" sz="1800" dirty="0"/>
          </a:p>
          <a:p>
            <a:endParaRPr lang="en-US" dirty="0"/>
          </a:p>
        </p:txBody>
      </p:sp>
    </p:spTree>
    <p:extLst>
      <p:ext uri="{BB962C8B-B14F-4D97-AF65-F5344CB8AC3E}">
        <p14:creationId xmlns:p14="http://schemas.microsoft.com/office/powerpoint/2010/main" val="472796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p:txBody>
          <a:bodyPr/>
          <a:lstStyle/>
          <a:p>
            <a:r>
              <a:rPr lang="en-US" dirty="0" smtClean="0"/>
              <a:t>Cost of Capital / Discount Rate:</a:t>
            </a:r>
          </a:p>
          <a:p>
            <a:endParaRPr lang="en-US" b="0" dirty="0" smtClean="0"/>
          </a:p>
          <a:p>
            <a:pPr algn="ctr"/>
            <a:r>
              <a:rPr lang="en-US" b="0" dirty="0" smtClean="0"/>
              <a:t> Cost of Capital = The cost of funds for financing a business</a:t>
            </a:r>
          </a:p>
          <a:p>
            <a:pPr algn="ctr"/>
            <a:r>
              <a:rPr lang="en-US" b="0" dirty="0" smtClean="0"/>
              <a:t>Discount Rate = Used in discounted cash flow analysis to determine present value of future cash flows</a:t>
            </a:r>
          </a:p>
          <a:p>
            <a:endParaRPr lang="en-US" b="0" dirty="0"/>
          </a:p>
          <a:p>
            <a:endParaRPr lang="en-US" b="0" dirty="0" smtClean="0"/>
          </a:p>
        </p:txBody>
      </p:sp>
    </p:spTree>
    <p:extLst>
      <p:ext uri="{BB962C8B-B14F-4D97-AF65-F5344CB8AC3E}">
        <p14:creationId xmlns:p14="http://schemas.microsoft.com/office/powerpoint/2010/main" val="2355837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NPV Decision Rule</a:t>
            </a:r>
            <a:endParaRPr lang="en-US" dirty="0"/>
          </a:p>
        </p:txBody>
      </p:sp>
      <p:sp>
        <p:nvSpPr>
          <p:cNvPr id="3" name="Content Placeholder 2"/>
          <p:cNvSpPr>
            <a:spLocks noGrp="1"/>
          </p:cNvSpPr>
          <p:nvPr>
            <p:ph idx="1"/>
          </p:nvPr>
        </p:nvSpPr>
        <p:spPr/>
        <p:txBody>
          <a:bodyPr/>
          <a:lstStyle/>
          <a:p>
            <a:r>
              <a:rPr lang="en-US" i="1" dirty="0" smtClean="0"/>
              <a:t>“When making an investment decision, take the alternative with the highest NPV. Choosing this alternative is equivalent to receiving its NPV in cash today”</a:t>
            </a:r>
          </a:p>
          <a:p>
            <a:endParaRPr lang="en-US" i="1" dirty="0"/>
          </a:p>
          <a:p>
            <a:pPr marL="342900" indent="-342900">
              <a:buFont typeface="Arial" panose="020B0604020202020204" pitchFamily="34" charset="0"/>
              <a:buChar char="•"/>
            </a:pPr>
            <a:r>
              <a:rPr lang="en-US" i="1" dirty="0" smtClean="0"/>
              <a:t>Accept projects with a positive NPV</a:t>
            </a:r>
          </a:p>
          <a:p>
            <a:pPr marL="342900" indent="-342900">
              <a:buFont typeface="Arial" panose="020B0604020202020204" pitchFamily="34" charset="0"/>
              <a:buChar char="•"/>
            </a:pPr>
            <a:r>
              <a:rPr lang="en-US" i="1" dirty="0" smtClean="0"/>
              <a:t>Reject projects with a negative NPV. Accepting them adds no value whereas not doing them has no cost</a:t>
            </a:r>
          </a:p>
        </p:txBody>
      </p:sp>
    </p:spTree>
    <p:extLst>
      <p:ext uri="{BB962C8B-B14F-4D97-AF65-F5344CB8AC3E}">
        <p14:creationId xmlns:p14="http://schemas.microsoft.com/office/powerpoint/2010/main" val="1905740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Financial Terms</a:t>
            </a:r>
            <a:endParaRPr lang="en-US" dirty="0"/>
          </a:p>
        </p:txBody>
      </p:sp>
      <p:sp>
        <p:nvSpPr>
          <p:cNvPr id="3" name="Content Placeholder 2"/>
          <p:cNvSpPr>
            <a:spLocks noGrp="1"/>
          </p:cNvSpPr>
          <p:nvPr>
            <p:ph idx="1"/>
          </p:nvPr>
        </p:nvSpPr>
        <p:spPr/>
        <p:txBody>
          <a:bodyPr/>
          <a:lstStyle/>
          <a:p>
            <a:r>
              <a:rPr lang="en-US" dirty="0" smtClean="0"/>
              <a:t>Internal Rate of Return (IRR):</a:t>
            </a:r>
          </a:p>
          <a:p>
            <a:endParaRPr lang="en-US" b="0" dirty="0" smtClean="0"/>
          </a:p>
          <a:p>
            <a:pPr algn="ctr"/>
            <a:r>
              <a:rPr lang="en-US" b="0" dirty="0" smtClean="0"/>
              <a:t>IRR </a:t>
            </a:r>
            <a:r>
              <a:rPr lang="en-US" b="0" dirty="0"/>
              <a:t>= </a:t>
            </a:r>
            <a:r>
              <a:rPr lang="en-US" b="0" dirty="0" smtClean="0"/>
              <a:t>The </a:t>
            </a:r>
            <a:r>
              <a:rPr lang="en-US" b="0" dirty="0"/>
              <a:t>rate of growth a project is expected to generate</a:t>
            </a:r>
            <a:endParaRPr lang="en-US" b="0" dirty="0" smtClean="0"/>
          </a:p>
          <a:p>
            <a:endParaRPr lang="en-US" b="0" dirty="0"/>
          </a:p>
          <a:p>
            <a:r>
              <a:rPr lang="en-US" dirty="0" smtClean="0"/>
              <a:t>Explanation</a:t>
            </a:r>
            <a:r>
              <a:rPr lang="en-US" b="0" dirty="0" smtClean="0"/>
              <a:t>:</a:t>
            </a:r>
          </a:p>
          <a:p>
            <a:r>
              <a:rPr lang="en-US" b="0" dirty="0" smtClean="0"/>
              <a:t>The IRR represents the cost of capital when the NPV of the project is equal to zero. Useful for comparing projects with positive NPV.</a:t>
            </a:r>
            <a:endParaRPr lang="en-US" b="0" dirty="0"/>
          </a:p>
        </p:txBody>
      </p:sp>
    </p:spTree>
    <p:extLst>
      <p:ext uri="{BB962C8B-B14F-4D97-AF65-F5344CB8AC3E}">
        <p14:creationId xmlns:p14="http://schemas.microsoft.com/office/powerpoint/2010/main" val="1270306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 Decision Rule</a:t>
            </a:r>
            <a:endParaRPr lang="en-US" dirty="0"/>
          </a:p>
        </p:txBody>
      </p:sp>
      <p:sp>
        <p:nvSpPr>
          <p:cNvPr id="3" name="Content Placeholder 2"/>
          <p:cNvSpPr>
            <a:spLocks noGrp="1"/>
          </p:cNvSpPr>
          <p:nvPr>
            <p:ph idx="1"/>
          </p:nvPr>
        </p:nvSpPr>
        <p:spPr/>
        <p:txBody>
          <a:bodyPr/>
          <a:lstStyle/>
          <a:p>
            <a:r>
              <a:rPr lang="en-US" i="1" dirty="0" smtClean="0"/>
              <a:t>“When making an investment decision, if the internal rate of return (IRR) is greater than the hurdle rate the project should </a:t>
            </a:r>
            <a:r>
              <a:rPr lang="en-US" i="1" dirty="0" smtClean="0"/>
              <a:t>chosen</a:t>
            </a:r>
            <a:r>
              <a:rPr lang="en-US" i="1" dirty="0" smtClean="0"/>
              <a:t>.”</a:t>
            </a:r>
            <a:endParaRPr lang="en-US" i="1" dirty="0" smtClean="0"/>
          </a:p>
          <a:p>
            <a:endParaRPr lang="en-US" i="1" dirty="0"/>
          </a:p>
          <a:p>
            <a:pPr marL="342900" indent="-342900">
              <a:buFont typeface="Arial" panose="020B0604020202020204" pitchFamily="34" charset="0"/>
              <a:buChar char="•"/>
            </a:pPr>
            <a:r>
              <a:rPr lang="en-US" i="1" dirty="0" smtClean="0"/>
              <a:t>Accept projects with a IRR &gt; Hurdle Rate</a:t>
            </a:r>
          </a:p>
          <a:p>
            <a:pPr marL="342900" indent="-342900">
              <a:buFont typeface="Arial" panose="020B0604020202020204" pitchFamily="34" charset="0"/>
              <a:buChar char="•"/>
            </a:pPr>
            <a:r>
              <a:rPr lang="en-US" i="1" dirty="0" smtClean="0"/>
              <a:t>Reject projects with a IRR &lt; Hurdle Rate</a:t>
            </a:r>
          </a:p>
        </p:txBody>
      </p:sp>
    </p:spTree>
    <p:extLst>
      <p:ext uri="{BB962C8B-B14F-4D97-AF65-F5344CB8AC3E}">
        <p14:creationId xmlns:p14="http://schemas.microsoft.com/office/powerpoint/2010/main" val="3952600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535057717"/>
              </p:ext>
            </p:extLst>
          </p:nvPr>
        </p:nvGraphicFramePr>
        <p:xfrm>
          <a:off x="3277275" y="1035443"/>
          <a:ext cx="2540901" cy="4497143"/>
        </p:xfrm>
        <a:graphic>
          <a:graphicData uri="http://schemas.openxmlformats.org/drawingml/2006/table">
            <a:tbl>
              <a:tblPr>
                <a:tableStyleId>{5C22544A-7EE6-4342-B048-85BDC9FD1C3A}</a:tableStyleId>
              </a:tblPr>
              <a:tblGrid>
                <a:gridCol w="1406359"/>
                <a:gridCol w="567271"/>
                <a:gridCol w="567271"/>
              </a:tblGrid>
              <a:tr h="167359">
                <a:tc>
                  <a:txBody>
                    <a:bodyPr/>
                    <a:lstStyle/>
                    <a:p>
                      <a:pPr algn="l" fontAlgn="b"/>
                      <a:r>
                        <a:rPr lang="en-US" sz="1000" b="1" u="sng" strike="noStrike" dirty="0">
                          <a:effectLst/>
                        </a:rPr>
                        <a:t>Revenue</a:t>
                      </a:r>
                      <a:endParaRPr lang="en-US" sz="1000" b="1" i="0" u="sng"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Product Sales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300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Less:  Discounts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Less:  Markdowns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Net Product Sales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285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Freight Income</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Less:  Returns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Net Sales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355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b="1" u="sng" strike="noStrike" dirty="0">
                          <a:effectLst/>
                        </a:rPr>
                        <a:t>Cost of Goods Sold</a:t>
                      </a:r>
                      <a:endParaRPr lang="en-US" sz="1000" b="1" i="0" u="sng"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Products COGS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150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Freight In</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Freight Out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Net COGS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215</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Gross Profit</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140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39%</a:t>
                      </a:r>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b="1" u="sng" strike="noStrike" dirty="0">
                          <a:effectLst/>
                        </a:rPr>
                        <a:t>Expenses</a:t>
                      </a:r>
                      <a:endParaRPr lang="en-US" sz="1000" b="1" i="0" u="sng"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Operating Expenses</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Personnel</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            </a:t>
                      </a:r>
                      <a:r>
                        <a:rPr lang="en-US" sz="1000" u="none" strike="noStrike" dirty="0" smtClean="0">
                          <a:effectLst/>
                        </a:rPr>
                        <a:t>25</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dirty="0">
                          <a:effectLst/>
                        </a:rPr>
                        <a:t>Facilities</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Marketing</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u="none" strike="noStrike">
                          <a:effectLst/>
                        </a:rPr>
                        <a:t>G&amp;A</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72</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368" marR="8368" marT="8368" marB="0" anchor="b"/>
                </a:tc>
              </a:tr>
              <a:tr h="167359">
                <a:tc>
                  <a:txBody>
                    <a:bodyPr/>
                    <a:lstStyle/>
                    <a:p>
                      <a:pPr algn="l" fontAlgn="b"/>
                      <a:r>
                        <a:rPr lang="en-US" sz="1000" b="1" u="none" strike="noStrike" dirty="0">
                          <a:effectLst/>
                        </a:rPr>
                        <a:t>EBITDA</a:t>
                      </a:r>
                      <a:endParaRPr lang="en-US" sz="1000" b="1" i="0" u="none" strike="noStrike" dirty="0">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a:effectLst/>
                        </a:rPr>
                        <a:t>68</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r" fontAlgn="b"/>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8368" marR="8368" marT="8368" marB="0" anchor="b"/>
                </a:tc>
              </a:tr>
            </a:tbl>
          </a:graphicData>
        </a:graphic>
      </p:graphicFrame>
      <p:sp>
        <p:nvSpPr>
          <p:cNvPr id="7" name="Title 6"/>
          <p:cNvSpPr>
            <a:spLocks noGrp="1"/>
          </p:cNvSpPr>
          <p:nvPr>
            <p:ph type="title"/>
          </p:nvPr>
        </p:nvSpPr>
        <p:spPr/>
        <p:txBody>
          <a:bodyPr/>
          <a:lstStyle/>
          <a:p>
            <a:r>
              <a:rPr lang="en-US" dirty="0" smtClean="0"/>
              <a:t>Income Statement Example</a:t>
            </a:r>
            <a:endParaRPr lang="en-US" dirty="0"/>
          </a:p>
        </p:txBody>
      </p:sp>
    </p:spTree>
    <p:extLst>
      <p:ext uri="{BB962C8B-B14F-4D97-AF65-F5344CB8AC3E}">
        <p14:creationId xmlns:p14="http://schemas.microsoft.com/office/powerpoint/2010/main" val="2199527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should we care?</a:t>
            </a:r>
            <a:endParaRPr lang="en-US" dirty="0"/>
          </a:p>
        </p:txBody>
      </p:sp>
    </p:spTree>
    <p:extLst>
      <p:ext uri="{BB962C8B-B14F-4D97-AF65-F5344CB8AC3E}">
        <p14:creationId xmlns:p14="http://schemas.microsoft.com/office/powerpoint/2010/main" val="784616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productinformationmanager.com/wp-content/uploads/Product-Information-Management-Tag-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89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73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I help?</a:t>
            </a:r>
            <a:endParaRPr lang="en-US" dirty="0"/>
          </a:p>
        </p:txBody>
      </p:sp>
    </p:spTree>
    <p:extLst>
      <p:ext uri="{BB962C8B-B14F-4D97-AF65-F5344CB8AC3E}">
        <p14:creationId xmlns:p14="http://schemas.microsoft.com/office/powerpoint/2010/main" val="94352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As a Software Professional</a:t>
            </a:r>
            <a:endParaRPr lang="en-US" dirty="0"/>
          </a:p>
        </p:txBody>
      </p:sp>
      <p:pic>
        <p:nvPicPr>
          <p:cNvPr id="3074" name="Picture 2" descr="http://www.methodsandtools.com/archive/scrum1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1282902"/>
            <a:ext cx="523875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818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5" name="Content Placeholder 4"/>
          <p:cNvSpPr>
            <a:spLocks noGrp="1"/>
          </p:cNvSpPr>
          <p:nvPr>
            <p:ph idx="10"/>
          </p:nvPr>
        </p:nvSpPr>
        <p:spPr>
          <a:xfrm>
            <a:off x="3479801" y="1430338"/>
            <a:ext cx="5207000" cy="3939684"/>
          </a:xfrm>
        </p:spPr>
        <p:txBody>
          <a:bodyPr/>
          <a:lstStyle/>
          <a:p>
            <a:r>
              <a:rPr lang="en-US" b="0" dirty="0" smtClean="0"/>
              <a:t>Current:</a:t>
            </a:r>
          </a:p>
          <a:p>
            <a:r>
              <a:rPr lang="en-US" dirty="0" smtClean="0"/>
              <a:t>Vice President of </a:t>
            </a:r>
            <a:r>
              <a:rPr lang="en-US" dirty="0" err="1" smtClean="0"/>
              <a:t>eCommerce</a:t>
            </a:r>
            <a:r>
              <a:rPr lang="en-US" dirty="0" smtClean="0"/>
              <a:t> MAG Retail Group</a:t>
            </a:r>
          </a:p>
          <a:p>
            <a:r>
              <a:rPr lang="en-US" b="0" dirty="0" smtClean="0"/>
              <a:t>Past:</a:t>
            </a:r>
          </a:p>
          <a:p>
            <a:r>
              <a:rPr lang="en-US" b="0" dirty="0" smtClean="0"/>
              <a:t>Vice President of Application </a:t>
            </a:r>
            <a:r>
              <a:rPr lang="en-US" b="0" dirty="0"/>
              <a:t>Development - MAG</a:t>
            </a:r>
            <a:endParaRPr lang="en-US" b="0" dirty="0" smtClean="0"/>
          </a:p>
          <a:p>
            <a:r>
              <a:rPr lang="en-US" b="0" dirty="0" smtClean="0"/>
              <a:t>Director of </a:t>
            </a:r>
            <a:r>
              <a:rPr lang="en-US" b="0" dirty="0" err="1" smtClean="0"/>
              <a:t>Digial</a:t>
            </a:r>
            <a:r>
              <a:rPr lang="en-US" b="0" dirty="0" smtClean="0"/>
              <a:t> Marketplaces - </a:t>
            </a:r>
            <a:r>
              <a:rPr lang="en-US" b="0" dirty="0" err="1" smtClean="0"/>
              <a:t>Fusionfarm</a:t>
            </a:r>
            <a:r>
              <a:rPr lang="en-US" b="0" dirty="0" smtClean="0"/>
              <a:t>/The Gazette Company</a:t>
            </a:r>
          </a:p>
          <a:p>
            <a:r>
              <a:rPr lang="en-US" b="0" dirty="0" smtClean="0"/>
              <a:t>Director of Marketing and Internet Business – J&amp;P Cycles</a:t>
            </a:r>
          </a:p>
        </p:txBody>
      </p:sp>
      <p:pic>
        <p:nvPicPr>
          <p:cNvPr id="1026" name="Picture 2" descr="http://www.timbarcz.com/content/images/avat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30337"/>
            <a:ext cx="2857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33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Operating Models</a:t>
            </a:r>
            <a:endParaRPr lang="en-US" dirty="0"/>
          </a:p>
        </p:txBody>
      </p:sp>
      <p:pic>
        <p:nvPicPr>
          <p:cNvPr id="4" name="Picture 3"/>
          <p:cNvPicPr>
            <a:picLocks noChangeAspect="1"/>
          </p:cNvPicPr>
          <p:nvPr/>
        </p:nvPicPr>
        <p:blipFill>
          <a:blip r:embed="rId3"/>
          <a:stretch>
            <a:fillRect/>
          </a:stretch>
        </p:blipFill>
        <p:spPr>
          <a:xfrm>
            <a:off x="1685448" y="1464468"/>
            <a:ext cx="5773103" cy="3929063"/>
          </a:xfrm>
          <a:prstGeom prst="rect">
            <a:avLst/>
          </a:prstGeom>
        </p:spPr>
      </p:pic>
    </p:spTree>
    <p:extLst>
      <p:ext uri="{BB962C8B-B14F-4D97-AF65-F5344CB8AC3E}">
        <p14:creationId xmlns:p14="http://schemas.microsoft.com/office/powerpoint/2010/main" val="2796433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Axes</a:t>
            </a:r>
            <a:endParaRPr lang="en-US" dirty="0"/>
          </a:p>
        </p:txBody>
      </p:sp>
      <p:sp>
        <p:nvSpPr>
          <p:cNvPr id="3" name="Content Placeholder 2"/>
          <p:cNvSpPr>
            <a:spLocks noGrp="1"/>
          </p:cNvSpPr>
          <p:nvPr>
            <p:ph idx="1"/>
          </p:nvPr>
        </p:nvSpPr>
        <p:spPr/>
        <p:txBody>
          <a:bodyPr/>
          <a:lstStyle/>
          <a:p>
            <a:r>
              <a:rPr lang="en-US" i="1" dirty="0" smtClean="0"/>
              <a:t>Standardization</a:t>
            </a:r>
            <a:r>
              <a:rPr lang="en-US" b="0" dirty="0" smtClean="0"/>
              <a:t> – defining exactly how a process will be executed regardless of who is performing the process or where it is completed.</a:t>
            </a:r>
          </a:p>
          <a:p>
            <a:endParaRPr lang="en-US" b="0" i="1" dirty="0"/>
          </a:p>
          <a:p>
            <a:r>
              <a:rPr lang="en-US" i="1" dirty="0" smtClean="0"/>
              <a:t>Integration</a:t>
            </a:r>
            <a:r>
              <a:rPr lang="en-US" b="0" dirty="0" smtClean="0"/>
              <a:t> – links the efforts of organizational units through shared data. Sharing can be between processes to enable end-to-end transaction processing, or across processes to allow the company to present a single faced to customers.</a:t>
            </a:r>
            <a:endParaRPr lang="en-US" i="1" dirty="0"/>
          </a:p>
        </p:txBody>
      </p:sp>
    </p:spTree>
    <p:extLst>
      <p:ext uri="{BB962C8B-B14F-4D97-AF65-F5344CB8AC3E}">
        <p14:creationId xmlns:p14="http://schemas.microsoft.com/office/powerpoint/2010/main" val="1051384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Operating Models</a:t>
            </a:r>
            <a:endParaRPr lang="en-US" dirty="0"/>
          </a:p>
        </p:txBody>
      </p:sp>
      <p:pic>
        <p:nvPicPr>
          <p:cNvPr id="4" name="Picture 3"/>
          <p:cNvPicPr>
            <a:picLocks noChangeAspect="1"/>
          </p:cNvPicPr>
          <p:nvPr/>
        </p:nvPicPr>
        <p:blipFill>
          <a:blip r:embed="rId3"/>
          <a:stretch>
            <a:fillRect/>
          </a:stretch>
        </p:blipFill>
        <p:spPr>
          <a:xfrm>
            <a:off x="1685448" y="1464468"/>
            <a:ext cx="5773103" cy="3929063"/>
          </a:xfrm>
          <a:prstGeom prst="rect">
            <a:avLst/>
          </a:prstGeom>
        </p:spPr>
      </p:pic>
    </p:spTree>
    <p:extLst>
      <p:ext uri="{BB962C8B-B14F-4D97-AF65-F5344CB8AC3E}">
        <p14:creationId xmlns:p14="http://schemas.microsoft.com/office/powerpoint/2010/main" val="2720869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Diversification</a:t>
            </a:r>
            <a:endParaRPr lang="en-US" dirty="0"/>
          </a:p>
        </p:txBody>
      </p:sp>
      <p:pic>
        <p:nvPicPr>
          <p:cNvPr id="5" name="Picture 4"/>
          <p:cNvPicPr>
            <a:picLocks noChangeAspect="1"/>
          </p:cNvPicPr>
          <p:nvPr/>
        </p:nvPicPr>
        <p:blipFill>
          <a:blip r:embed="rId3"/>
          <a:stretch>
            <a:fillRect/>
          </a:stretch>
        </p:blipFill>
        <p:spPr>
          <a:xfrm>
            <a:off x="5724285" y="1790700"/>
            <a:ext cx="2962515" cy="2016231"/>
          </a:xfrm>
          <a:prstGeom prst="rect">
            <a:avLst/>
          </a:prstGeom>
        </p:spPr>
      </p:pic>
      <p:sp>
        <p:nvSpPr>
          <p:cNvPr id="7" name="Rectangle 6"/>
          <p:cNvSpPr/>
          <p:nvPr/>
        </p:nvSpPr>
        <p:spPr bwMode="auto">
          <a:xfrm>
            <a:off x="6262517" y="2733247"/>
            <a:ext cx="1102066" cy="789468"/>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6" name="Picture 5"/>
          <p:cNvPicPr>
            <a:picLocks noChangeAspect="1"/>
          </p:cNvPicPr>
          <p:nvPr/>
        </p:nvPicPr>
        <p:blipFill>
          <a:blip r:embed="rId4"/>
          <a:stretch>
            <a:fillRect/>
          </a:stretch>
        </p:blipFill>
        <p:spPr>
          <a:xfrm>
            <a:off x="457200" y="1752600"/>
            <a:ext cx="4791075" cy="3352800"/>
          </a:xfrm>
          <a:prstGeom prst="rect">
            <a:avLst/>
          </a:prstGeom>
        </p:spPr>
      </p:pic>
      <p:pic>
        <p:nvPicPr>
          <p:cNvPr id="3" name="Picture 2"/>
          <p:cNvPicPr>
            <a:picLocks noChangeAspect="1"/>
          </p:cNvPicPr>
          <p:nvPr/>
        </p:nvPicPr>
        <p:blipFill>
          <a:blip r:embed="rId5"/>
          <a:stretch>
            <a:fillRect/>
          </a:stretch>
        </p:blipFill>
        <p:spPr>
          <a:xfrm>
            <a:off x="5816983" y="4667250"/>
            <a:ext cx="1209675" cy="438150"/>
          </a:xfrm>
          <a:prstGeom prst="rect">
            <a:avLst/>
          </a:prstGeom>
        </p:spPr>
      </p:pic>
      <p:sp>
        <p:nvSpPr>
          <p:cNvPr id="4" name="TextBox 3"/>
          <p:cNvSpPr txBox="1"/>
          <p:nvPr/>
        </p:nvSpPr>
        <p:spPr>
          <a:xfrm>
            <a:off x="5724285" y="4295985"/>
            <a:ext cx="1039067" cy="338554"/>
          </a:xfrm>
          <a:prstGeom prst="rect">
            <a:avLst/>
          </a:prstGeom>
          <a:noFill/>
        </p:spPr>
        <p:txBody>
          <a:bodyPr wrap="none" rtlCol="0">
            <a:spAutoFit/>
          </a:bodyPr>
          <a:lstStyle/>
          <a:p>
            <a:r>
              <a:rPr lang="en-US" dirty="0" smtClean="0"/>
              <a:t>Example:</a:t>
            </a:r>
            <a:endParaRPr lang="en-US" dirty="0"/>
          </a:p>
        </p:txBody>
      </p:sp>
    </p:spTree>
    <p:extLst>
      <p:ext uri="{BB962C8B-B14F-4D97-AF65-F5344CB8AC3E}">
        <p14:creationId xmlns:p14="http://schemas.microsoft.com/office/powerpoint/2010/main" val="21511036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Coordination</a:t>
            </a:r>
            <a:endParaRPr lang="en-US" dirty="0"/>
          </a:p>
        </p:txBody>
      </p:sp>
      <p:pic>
        <p:nvPicPr>
          <p:cNvPr id="4" name="Content Placeholder 3"/>
          <p:cNvPicPr>
            <a:picLocks noGrp="1" noChangeAspect="1"/>
          </p:cNvPicPr>
          <p:nvPr>
            <p:ph idx="1"/>
          </p:nvPr>
        </p:nvPicPr>
        <p:blipFill>
          <a:blip r:embed="rId3"/>
          <a:stretch>
            <a:fillRect/>
          </a:stretch>
        </p:blipFill>
        <p:spPr>
          <a:xfrm>
            <a:off x="457200" y="1790700"/>
            <a:ext cx="4791075" cy="3638550"/>
          </a:xfrm>
          <a:prstGeom prst="rect">
            <a:avLst/>
          </a:prstGeom>
        </p:spPr>
      </p:pic>
      <p:pic>
        <p:nvPicPr>
          <p:cNvPr id="5" name="Picture 4"/>
          <p:cNvPicPr>
            <a:picLocks noChangeAspect="1"/>
          </p:cNvPicPr>
          <p:nvPr/>
        </p:nvPicPr>
        <p:blipFill>
          <a:blip r:embed="rId4"/>
          <a:stretch>
            <a:fillRect/>
          </a:stretch>
        </p:blipFill>
        <p:spPr>
          <a:xfrm>
            <a:off x="5724285" y="1790700"/>
            <a:ext cx="2962515" cy="2016231"/>
          </a:xfrm>
          <a:prstGeom prst="rect">
            <a:avLst/>
          </a:prstGeom>
        </p:spPr>
      </p:pic>
      <p:sp>
        <p:nvSpPr>
          <p:cNvPr id="7" name="Rectangle 6"/>
          <p:cNvSpPr/>
          <p:nvPr/>
        </p:nvSpPr>
        <p:spPr bwMode="auto">
          <a:xfrm>
            <a:off x="6223000" y="1930400"/>
            <a:ext cx="1104900" cy="868415"/>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8" name="TextBox 7"/>
          <p:cNvSpPr txBox="1"/>
          <p:nvPr/>
        </p:nvSpPr>
        <p:spPr>
          <a:xfrm>
            <a:off x="5724285" y="4295985"/>
            <a:ext cx="1039067" cy="338554"/>
          </a:xfrm>
          <a:prstGeom prst="rect">
            <a:avLst/>
          </a:prstGeom>
          <a:noFill/>
        </p:spPr>
        <p:txBody>
          <a:bodyPr wrap="none" rtlCol="0">
            <a:spAutoFit/>
          </a:bodyPr>
          <a:lstStyle/>
          <a:p>
            <a:r>
              <a:rPr lang="en-US" dirty="0" smtClean="0"/>
              <a:t>Example:</a:t>
            </a:r>
            <a:endParaRPr lang="en-US" dirty="0"/>
          </a:p>
        </p:txBody>
      </p:sp>
      <p:pic>
        <p:nvPicPr>
          <p:cNvPr id="7170" name="Picture 2" descr="http://657b072aab060d50f8ce-d7abb53cb376b4947d77643d4b4a48d3.r79.cf1.rackcdn.com/29233_in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414" y="4541928"/>
            <a:ext cx="1330982" cy="88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0376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Unification</a:t>
            </a:r>
            <a:endParaRPr lang="en-US" dirty="0"/>
          </a:p>
        </p:txBody>
      </p:sp>
      <p:pic>
        <p:nvPicPr>
          <p:cNvPr id="5" name="Picture 4"/>
          <p:cNvPicPr>
            <a:picLocks noChangeAspect="1"/>
          </p:cNvPicPr>
          <p:nvPr/>
        </p:nvPicPr>
        <p:blipFill>
          <a:blip r:embed="rId3"/>
          <a:stretch>
            <a:fillRect/>
          </a:stretch>
        </p:blipFill>
        <p:spPr>
          <a:xfrm>
            <a:off x="5724285" y="1790700"/>
            <a:ext cx="2962515" cy="2016231"/>
          </a:xfrm>
          <a:prstGeom prst="rect">
            <a:avLst/>
          </a:prstGeom>
        </p:spPr>
      </p:pic>
      <p:sp>
        <p:nvSpPr>
          <p:cNvPr id="7" name="Rectangle 6"/>
          <p:cNvSpPr/>
          <p:nvPr/>
        </p:nvSpPr>
        <p:spPr bwMode="auto">
          <a:xfrm>
            <a:off x="7302500" y="1930400"/>
            <a:ext cx="1333500" cy="868415"/>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6" name="Picture 5"/>
          <p:cNvPicPr>
            <a:picLocks noChangeAspect="1"/>
          </p:cNvPicPr>
          <p:nvPr/>
        </p:nvPicPr>
        <p:blipFill>
          <a:blip r:embed="rId4"/>
          <a:stretch>
            <a:fillRect/>
          </a:stretch>
        </p:blipFill>
        <p:spPr>
          <a:xfrm>
            <a:off x="457200" y="1790700"/>
            <a:ext cx="5221432" cy="3299115"/>
          </a:xfrm>
          <a:prstGeom prst="rect">
            <a:avLst/>
          </a:prstGeom>
        </p:spPr>
      </p:pic>
      <p:sp>
        <p:nvSpPr>
          <p:cNvPr id="9" name="TextBox 8"/>
          <p:cNvSpPr txBox="1"/>
          <p:nvPr/>
        </p:nvSpPr>
        <p:spPr>
          <a:xfrm>
            <a:off x="5724285" y="4295985"/>
            <a:ext cx="1039067" cy="338554"/>
          </a:xfrm>
          <a:prstGeom prst="rect">
            <a:avLst/>
          </a:prstGeom>
          <a:noFill/>
        </p:spPr>
        <p:txBody>
          <a:bodyPr wrap="none" rtlCol="0">
            <a:spAutoFit/>
          </a:bodyPr>
          <a:lstStyle/>
          <a:p>
            <a:r>
              <a:rPr lang="en-US" dirty="0" smtClean="0"/>
              <a:t>Example:</a:t>
            </a:r>
            <a:endParaRPr lang="en-US" dirty="0"/>
          </a:p>
        </p:txBody>
      </p:sp>
      <p:pic>
        <p:nvPicPr>
          <p:cNvPr id="4" name="Picture 3"/>
          <p:cNvPicPr>
            <a:picLocks noChangeAspect="1"/>
          </p:cNvPicPr>
          <p:nvPr/>
        </p:nvPicPr>
        <p:blipFill>
          <a:blip r:embed="rId5"/>
          <a:stretch>
            <a:fillRect/>
          </a:stretch>
        </p:blipFill>
        <p:spPr>
          <a:xfrm>
            <a:off x="6148073" y="4678414"/>
            <a:ext cx="1634491" cy="569922"/>
          </a:xfrm>
          <a:prstGeom prst="rect">
            <a:avLst/>
          </a:prstGeom>
        </p:spPr>
      </p:pic>
    </p:spTree>
    <p:extLst>
      <p:ext uri="{BB962C8B-B14F-4D97-AF65-F5344CB8AC3E}">
        <p14:creationId xmlns:p14="http://schemas.microsoft.com/office/powerpoint/2010/main" val="846044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Models: Replication</a:t>
            </a:r>
            <a:endParaRPr lang="en-US" dirty="0"/>
          </a:p>
        </p:txBody>
      </p:sp>
      <p:pic>
        <p:nvPicPr>
          <p:cNvPr id="5" name="Picture 4"/>
          <p:cNvPicPr>
            <a:picLocks noChangeAspect="1"/>
          </p:cNvPicPr>
          <p:nvPr/>
        </p:nvPicPr>
        <p:blipFill>
          <a:blip r:embed="rId3"/>
          <a:stretch>
            <a:fillRect/>
          </a:stretch>
        </p:blipFill>
        <p:spPr>
          <a:xfrm>
            <a:off x="5724285" y="1790700"/>
            <a:ext cx="2962515" cy="2016231"/>
          </a:xfrm>
          <a:prstGeom prst="rect">
            <a:avLst/>
          </a:prstGeom>
        </p:spPr>
      </p:pic>
      <p:sp>
        <p:nvSpPr>
          <p:cNvPr id="7" name="Rectangle 6"/>
          <p:cNvSpPr/>
          <p:nvPr/>
        </p:nvSpPr>
        <p:spPr bwMode="auto">
          <a:xfrm>
            <a:off x="7302500" y="2731873"/>
            <a:ext cx="1333500" cy="789468"/>
          </a:xfrm>
          <a:prstGeom prst="rect">
            <a:avLst/>
          </a:prstGeom>
          <a:noFill/>
          <a:ln w="762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pic>
        <p:nvPicPr>
          <p:cNvPr id="8" name="Picture 7"/>
          <p:cNvPicPr>
            <a:picLocks noChangeAspect="1"/>
          </p:cNvPicPr>
          <p:nvPr/>
        </p:nvPicPr>
        <p:blipFill>
          <a:blip r:embed="rId4"/>
          <a:stretch>
            <a:fillRect/>
          </a:stretch>
        </p:blipFill>
        <p:spPr>
          <a:xfrm>
            <a:off x="457200" y="1790700"/>
            <a:ext cx="4731013" cy="2770909"/>
          </a:xfrm>
          <a:prstGeom prst="rect">
            <a:avLst/>
          </a:prstGeom>
        </p:spPr>
      </p:pic>
      <p:sp>
        <p:nvSpPr>
          <p:cNvPr id="9" name="TextBox 8"/>
          <p:cNvSpPr txBox="1"/>
          <p:nvPr/>
        </p:nvSpPr>
        <p:spPr>
          <a:xfrm>
            <a:off x="5724285" y="4295985"/>
            <a:ext cx="1039067" cy="338554"/>
          </a:xfrm>
          <a:prstGeom prst="rect">
            <a:avLst/>
          </a:prstGeom>
          <a:noFill/>
        </p:spPr>
        <p:txBody>
          <a:bodyPr wrap="none" rtlCol="0">
            <a:spAutoFit/>
          </a:bodyPr>
          <a:lstStyle/>
          <a:p>
            <a:r>
              <a:rPr lang="en-US" dirty="0" smtClean="0"/>
              <a:t>Example:</a:t>
            </a:r>
            <a:endParaRPr lang="en-US" dirty="0"/>
          </a:p>
        </p:txBody>
      </p:sp>
      <p:pic>
        <p:nvPicPr>
          <p:cNvPr id="11" name="Picture 10"/>
          <p:cNvPicPr>
            <a:picLocks noChangeAspect="1"/>
          </p:cNvPicPr>
          <p:nvPr/>
        </p:nvPicPr>
        <p:blipFill>
          <a:blip r:embed="rId5"/>
          <a:stretch>
            <a:fillRect/>
          </a:stretch>
        </p:blipFill>
        <p:spPr>
          <a:xfrm>
            <a:off x="6186196" y="4720265"/>
            <a:ext cx="912685" cy="668132"/>
          </a:xfrm>
          <a:prstGeom prst="rect">
            <a:avLst/>
          </a:prstGeom>
        </p:spPr>
      </p:pic>
      <p:pic>
        <p:nvPicPr>
          <p:cNvPr id="14" name="Picture 13"/>
          <p:cNvPicPr>
            <a:picLocks noChangeAspect="1"/>
          </p:cNvPicPr>
          <p:nvPr/>
        </p:nvPicPr>
        <p:blipFill>
          <a:blip r:embed="rId6"/>
          <a:stretch>
            <a:fillRect/>
          </a:stretch>
        </p:blipFill>
        <p:spPr>
          <a:xfrm>
            <a:off x="7276605" y="4689361"/>
            <a:ext cx="737095" cy="729940"/>
          </a:xfrm>
          <a:prstGeom prst="rect">
            <a:avLst/>
          </a:prstGeom>
        </p:spPr>
      </p:pic>
    </p:spTree>
    <p:extLst>
      <p:ext uri="{BB962C8B-B14F-4D97-AF65-F5344CB8AC3E}">
        <p14:creationId xmlns:p14="http://schemas.microsoft.com/office/powerpoint/2010/main" val="2579899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6806" y="1357744"/>
            <a:ext cx="8050387" cy="4209021"/>
          </a:xfrm>
          <a:prstGeom prst="rect">
            <a:avLst/>
          </a:prstGeom>
        </p:spPr>
      </p:pic>
    </p:spTree>
    <p:extLst>
      <p:ext uri="{BB962C8B-B14F-4D97-AF65-F5344CB8AC3E}">
        <p14:creationId xmlns:p14="http://schemas.microsoft.com/office/powerpoint/2010/main" val="37617141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4" descr="http://sxsnews.com/wp-content/uploads/2011/02/MAG_Logo_Japa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729" b="30391"/>
          <a:stretch/>
        </p:blipFill>
        <p:spPr bwMode="auto">
          <a:xfrm>
            <a:off x="3714750" y="990600"/>
            <a:ext cx="1723650" cy="431154"/>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Elbow Connector 38"/>
          <p:cNvCxnSpPr>
            <a:stCxn id="38" idx="2"/>
            <a:endCxn id="36" idx="0"/>
          </p:cNvCxnSpPr>
          <p:nvPr/>
        </p:nvCxnSpPr>
        <p:spPr bwMode="auto">
          <a:xfrm rot="5400000">
            <a:off x="2872299" y="86426"/>
            <a:ext cx="368946" cy="3039607"/>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Elbow Connector 39"/>
          <p:cNvCxnSpPr>
            <a:stCxn id="38" idx="2"/>
            <a:endCxn id="37" idx="0"/>
          </p:cNvCxnSpPr>
          <p:nvPr/>
        </p:nvCxnSpPr>
        <p:spPr bwMode="auto">
          <a:xfrm rot="16200000" flipH="1">
            <a:off x="5910769" y="87560"/>
            <a:ext cx="375126" cy="3043514"/>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ounded Rectangle 36"/>
          <p:cNvSpPr/>
          <p:nvPr/>
        </p:nvSpPr>
        <p:spPr bwMode="auto">
          <a:xfrm>
            <a:off x="6705109" y="1796880"/>
            <a:ext cx="182996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Distribution</a:t>
            </a:r>
          </a:p>
        </p:txBody>
      </p:sp>
      <p:pic>
        <p:nvPicPr>
          <p:cNvPr id="70" name="Picture 69"/>
          <p:cNvPicPr>
            <a:picLocks noChangeAspect="1"/>
          </p:cNvPicPr>
          <p:nvPr/>
        </p:nvPicPr>
        <p:blipFill>
          <a:blip r:embed="rId5"/>
          <a:stretch>
            <a:fillRect/>
          </a:stretch>
        </p:blipFill>
        <p:spPr>
          <a:xfrm>
            <a:off x="7081977" y="2436925"/>
            <a:ext cx="1076225" cy="743655"/>
          </a:xfrm>
          <a:prstGeom prst="rect">
            <a:avLst/>
          </a:prstGeom>
        </p:spPr>
      </p:pic>
      <p:pic>
        <p:nvPicPr>
          <p:cNvPr id="71" name="Picture 70"/>
          <p:cNvPicPr>
            <a:picLocks noChangeAspect="1"/>
          </p:cNvPicPr>
          <p:nvPr/>
        </p:nvPicPr>
        <p:blipFill>
          <a:blip r:embed="rId6"/>
          <a:stretch>
            <a:fillRect/>
          </a:stretch>
        </p:blipFill>
        <p:spPr>
          <a:xfrm>
            <a:off x="7014741" y="3488593"/>
            <a:ext cx="1202285" cy="584029"/>
          </a:xfrm>
          <a:prstGeom prst="rect">
            <a:avLst/>
          </a:prstGeom>
        </p:spPr>
      </p:pic>
      <p:pic>
        <p:nvPicPr>
          <p:cNvPr id="7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1944" y="4380635"/>
            <a:ext cx="1037656" cy="3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Rounded Rectangle 41"/>
          <p:cNvSpPr/>
          <p:nvPr/>
        </p:nvSpPr>
        <p:spPr bwMode="auto">
          <a:xfrm>
            <a:off x="2516960" y="1765300"/>
            <a:ext cx="412437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Brands</a:t>
            </a:r>
          </a:p>
        </p:txBody>
      </p:sp>
      <p:pic>
        <p:nvPicPr>
          <p:cNvPr id="59" name="Picture 24" descr="http://canadianpowersports.com/images/pro_tap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4863" y="4487029"/>
            <a:ext cx="770813" cy="22947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fbcdn-profile-a.akamaihd.net/hprofile-ak-ash2/1086705_421964534535660_308150907_q.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2285" y="3443603"/>
            <a:ext cx="510963" cy="45880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http://www.classiccruiser.com/srvs/data/ClassicCruiser/knowledgebases/classiccruiser/images/SkidLid-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91835" y="2399270"/>
            <a:ext cx="593840" cy="4308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http://i.b5z.net/zirw/z18b1/i/u/1239580/i/covermax.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8680" y="4238475"/>
            <a:ext cx="1036995" cy="22711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2" descr="http://a0.twimg.com/profile_images/529639964/stackedbull_logo_copy.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18328" y="3706208"/>
            <a:ext cx="667348" cy="5273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8" descr="http://motorsportsnewswire.files.wordpress.com/2013/02/river-road-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92285" y="4550745"/>
            <a:ext cx="921068" cy="17828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4" descr="http://www.chopperscycle.com/images/tr-twinpower%20log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92285" y="3972233"/>
            <a:ext cx="712091" cy="45277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https://encrypted-tbn3.gstatic.com/images?q=tbn:ANd9GcQlCtsC1KqN3nXzSe0j_GZylvyHfCBFKbQiP5h3Qc1dyB1orcu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92285" y="2763069"/>
            <a:ext cx="888761" cy="30927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2" descr="http://www.dirtrider.com/files/2010/07/29880688-640x370.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692285" y="3059724"/>
            <a:ext cx="681703" cy="35388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http://midwmotorsports.com/images/partslogo/BullyLocksColor.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65514" y="3117143"/>
            <a:ext cx="820162" cy="28789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515462" y="3494648"/>
            <a:ext cx="1070214" cy="150851"/>
          </a:xfrm>
          <a:prstGeom prst="rect">
            <a:avLst/>
          </a:prstGeom>
        </p:spPr>
      </p:pic>
      <p:pic>
        <p:nvPicPr>
          <p:cNvPr id="86" name="Picture 5" descr="Vance&amp;Hines-logo-800-black 2008 Au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423476" y="2471041"/>
            <a:ext cx="905549" cy="27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5" descr="Kuryakyn Logo 2008Au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516960" y="2432011"/>
            <a:ext cx="861433" cy="32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4" descr="https://encrypted-tbn1.gstatic.com/images?q=tbn:ANd9GcQXIPHO7en3SCKG4pxgDEFbl5xHuFGhUjg2g_iC_QgylonB4cWu6w"/>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5084" y="2835736"/>
            <a:ext cx="1428231" cy="270781"/>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Renthal Single Logo 2008Au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49744" y="3479815"/>
            <a:ext cx="1168198" cy="24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652844" y="3090687"/>
            <a:ext cx="737999" cy="392695"/>
          </a:xfrm>
          <a:prstGeom prst="rect">
            <a:avLst/>
          </a:prstGeom>
        </p:spPr>
      </p:pic>
      <p:pic>
        <p:nvPicPr>
          <p:cNvPr id="91" name="Picture 9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515642" y="3754584"/>
            <a:ext cx="1075878" cy="298309"/>
          </a:xfrm>
          <a:prstGeom prst="rect">
            <a:avLst/>
          </a:prstGeom>
        </p:spPr>
      </p:pic>
      <p:pic>
        <p:nvPicPr>
          <p:cNvPr id="92" name="Picture 5" descr="ProgressiveSuspension Logo 2008Au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498583" y="4501294"/>
            <a:ext cx="1394611" cy="23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5" descr="PerformanceMachine Logo 2008Au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193314" y="4094525"/>
            <a:ext cx="1092701" cy="3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b="16798"/>
          <a:stretch/>
        </p:blipFill>
        <p:spPr bwMode="auto">
          <a:xfrm>
            <a:off x="4692285" y="2422776"/>
            <a:ext cx="709150" cy="33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6" descr="http://offroadexplosions.com/files/2013/06/quadboss2.jpg?w=464">
            <a:hlinkClick r:id="rId28"/>
          </p:cNvPr>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t="25413" b="22758"/>
          <a:stretch/>
        </p:blipFill>
        <p:spPr bwMode="auto">
          <a:xfrm>
            <a:off x="5680200" y="2802759"/>
            <a:ext cx="905475" cy="312651"/>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p:cNvSpPr/>
          <p:nvPr/>
        </p:nvSpPr>
        <p:spPr bwMode="auto">
          <a:xfrm>
            <a:off x="621990" y="1790700"/>
            <a:ext cx="1829959"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Retail &amp; Media</a:t>
            </a:r>
          </a:p>
        </p:txBody>
      </p:sp>
      <p:pic>
        <p:nvPicPr>
          <p:cNvPr id="45" name="Picture 6" descr="J&amp;P Cycles LOGO 2008Au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911806" y="2501385"/>
            <a:ext cx="1186345" cy="4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descr="https://encrypted-tbn0.gstatic.com/images?q=tbn:ANd9GcSAKBuUHO_WrsSoRXw8EfLyZdNW1ynERyxk00zZeZ2sbtw86Dk_"/>
          <p:cNvPicPr>
            <a:picLocks noChangeAspect="1" noChangeArrowheads="1"/>
          </p:cNvPicPr>
          <p:nvPr/>
        </p:nvPicPr>
        <p:blipFill rotWithShape="1">
          <a:blip r:embed="rId31">
            <a:extLst>
              <a:ext uri="{28A0092B-C50C-407E-A947-70E740481C1C}">
                <a14:useLocalDpi xmlns:a14="http://schemas.microsoft.com/office/drawing/2010/main" val="0"/>
              </a:ext>
            </a:extLst>
          </a:blip>
          <a:srcRect t="13224" b="17384"/>
          <a:stretch/>
        </p:blipFill>
        <p:spPr bwMode="auto">
          <a:xfrm>
            <a:off x="908803" y="3162409"/>
            <a:ext cx="1157757" cy="54034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sprocketlist.files.wordpress.com/2011/07/cycle-news-partner-logo.jpg"/>
          <p:cNvPicPr>
            <a:picLocks noChangeAspect="1" noChangeArrowheads="1"/>
          </p:cNvPicPr>
          <p:nvPr/>
        </p:nvPicPr>
        <p:blipFill rotWithShape="1">
          <a:blip r:embed="rId32" cstate="print">
            <a:extLst>
              <a:ext uri="{28A0092B-C50C-407E-A947-70E740481C1C}">
                <a14:useLocalDpi xmlns:a14="http://schemas.microsoft.com/office/drawing/2010/main" val="0"/>
              </a:ext>
            </a:extLst>
          </a:blip>
          <a:srcRect t="32865" b="32864"/>
          <a:stretch/>
        </p:blipFill>
        <p:spPr bwMode="auto">
          <a:xfrm>
            <a:off x="609602" y="3779984"/>
            <a:ext cx="1706597" cy="40929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a4.ec-images.myspacecdn.com/images01/6/7f9258b575512ff900f2b06de003a008/l.jp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55137" y="4246610"/>
            <a:ext cx="1215531" cy="51492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a:stCxn id="38" idx="2"/>
            <a:endCxn id="42" idx="0"/>
          </p:cNvCxnSpPr>
          <p:nvPr/>
        </p:nvCxnSpPr>
        <p:spPr>
          <a:xfrm>
            <a:off x="4576575" y="1421754"/>
            <a:ext cx="2570" cy="34354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174507" y="627605"/>
            <a:ext cx="8804135" cy="995320"/>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333333"/>
              </a:solidFill>
              <a:effectLst/>
              <a:latin typeface="Arial" charset="0"/>
              <a:ea typeface="Arial Unicode MS" pitchFamily="34" charset="-128"/>
              <a:cs typeface="Arial Unicode MS" pitchFamily="34" charset="-128"/>
            </a:endParaRPr>
          </a:p>
        </p:txBody>
      </p:sp>
      <p:pic>
        <p:nvPicPr>
          <p:cNvPr id="8194" name="Picture 2" descr="http://www.oiaglobal.com/images/oia-global.png"/>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462814" y="947940"/>
            <a:ext cx="24765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5"/>
          <a:stretch>
            <a:fillRect/>
          </a:stretch>
        </p:blipFill>
        <p:spPr>
          <a:xfrm>
            <a:off x="428138" y="759184"/>
            <a:ext cx="2069523" cy="744682"/>
          </a:xfrm>
          <a:prstGeom prst="rect">
            <a:avLst/>
          </a:prstGeom>
        </p:spPr>
      </p:pic>
      <p:sp>
        <p:nvSpPr>
          <p:cNvPr id="4" name="TextBox 3"/>
          <p:cNvSpPr txBox="1"/>
          <p:nvPr/>
        </p:nvSpPr>
        <p:spPr>
          <a:xfrm>
            <a:off x="3765869" y="342312"/>
            <a:ext cx="1534414" cy="338554"/>
          </a:xfrm>
          <a:prstGeom prst="rect">
            <a:avLst/>
          </a:prstGeom>
          <a:noFill/>
        </p:spPr>
        <p:txBody>
          <a:bodyPr wrap="square" rtlCol="0">
            <a:spAutoFit/>
          </a:bodyPr>
          <a:lstStyle/>
          <a:p>
            <a:r>
              <a:rPr lang="en-US" dirty="0" smtClean="0"/>
              <a:t>Diversification</a:t>
            </a:r>
            <a:endParaRPr lang="en-US" dirty="0"/>
          </a:p>
        </p:txBody>
      </p:sp>
      <p:sp>
        <p:nvSpPr>
          <p:cNvPr id="5" name="Rectangle 4"/>
          <p:cNvSpPr/>
          <p:nvPr/>
        </p:nvSpPr>
        <p:spPr bwMode="auto">
          <a:xfrm>
            <a:off x="174507" y="1671477"/>
            <a:ext cx="8804135" cy="701865"/>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
        <p:nvSpPr>
          <p:cNvPr id="43" name="TextBox 42"/>
          <p:cNvSpPr txBox="1"/>
          <p:nvPr/>
        </p:nvSpPr>
        <p:spPr>
          <a:xfrm>
            <a:off x="3669681" y="2089854"/>
            <a:ext cx="1343396" cy="338554"/>
          </a:xfrm>
          <a:prstGeom prst="rect">
            <a:avLst/>
          </a:prstGeom>
          <a:noFill/>
        </p:spPr>
        <p:txBody>
          <a:bodyPr wrap="square" rtlCol="0">
            <a:spAutoFit/>
          </a:bodyPr>
          <a:lstStyle/>
          <a:p>
            <a:r>
              <a:rPr lang="en-US" dirty="0" smtClean="0"/>
              <a:t>Coordination</a:t>
            </a:r>
            <a:endParaRPr lang="en-US" dirty="0"/>
          </a:p>
        </p:txBody>
      </p:sp>
      <p:sp>
        <p:nvSpPr>
          <p:cNvPr id="6" name="Rectangle 5"/>
          <p:cNvSpPr/>
          <p:nvPr/>
        </p:nvSpPr>
        <p:spPr bwMode="auto">
          <a:xfrm>
            <a:off x="609602" y="2399270"/>
            <a:ext cx="1777548" cy="1355314"/>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cxnSp>
        <p:nvCxnSpPr>
          <p:cNvPr id="8" name="Straight Arrow Connector 7"/>
          <p:cNvCxnSpPr/>
          <p:nvPr/>
        </p:nvCxnSpPr>
        <p:spPr bwMode="auto">
          <a:xfrm flipV="1">
            <a:off x="428138" y="3488593"/>
            <a:ext cx="276011" cy="1973531"/>
          </a:xfrm>
          <a:prstGeom prst="straightConnector1">
            <a:avLst/>
          </a:prstGeom>
          <a:solidFill>
            <a:srgbClr val="5B7893"/>
          </a:solidFill>
          <a:ln w="9525" cap="flat" cmpd="sng" algn="ctr">
            <a:solidFill>
              <a:schemeClr val="tx1"/>
            </a:solidFill>
            <a:prstDash val="solid"/>
            <a:round/>
            <a:headEnd type="none" w="med" len="med"/>
            <a:tailEnd type="triangle"/>
          </a:ln>
          <a:effectLst/>
        </p:spPr>
      </p:cxnSp>
      <p:sp>
        <p:nvSpPr>
          <p:cNvPr id="47" name="TextBox 46"/>
          <p:cNvSpPr txBox="1"/>
          <p:nvPr/>
        </p:nvSpPr>
        <p:spPr>
          <a:xfrm>
            <a:off x="78415" y="5434135"/>
            <a:ext cx="1200127" cy="338554"/>
          </a:xfrm>
          <a:prstGeom prst="rect">
            <a:avLst/>
          </a:prstGeom>
          <a:noFill/>
        </p:spPr>
        <p:txBody>
          <a:bodyPr wrap="square" rtlCol="0">
            <a:spAutoFit/>
          </a:bodyPr>
          <a:lstStyle/>
          <a:p>
            <a:r>
              <a:rPr lang="en-US" dirty="0" smtClean="0"/>
              <a:t>Unification</a:t>
            </a:r>
            <a:endParaRPr lang="en-US" dirty="0"/>
          </a:p>
        </p:txBody>
      </p:sp>
    </p:spTree>
    <p:custDataLst>
      <p:tags r:id="rId1"/>
    </p:custDataLst>
    <p:extLst>
      <p:ext uri="{BB962C8B-B14F-4D97-AF65-F5344CB8AC3E}">
        <p14:creationId xmlns:p14="http://schemas.microsoft.com/office/powerpoint/2010/main" val="221318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Diversification to Unification</a:t>
            </a:r>
            <a:endParaRPr lang="en-US" dirty="0"/>
          </a:p>
        </p:txBody>
      </p:sp>
      <p:pic>
        <p:nvPicPr>
          <p:cNvPr id="5" name="Picture 4"/>
          <p:cNvPicPr>
            <a:picLocks noChangeAspect="1"/>
          </p:cNvPicPr>
          <p:nvPr/>
        </p:nvPicPr>
        <p:blipFill rotWithShape="1">
          <a:blip r:embed="rId2"/>
          <a:srcRect r="505"/>
          <a:stretch/>
        </p:blipFill>
        <p:spPr>
          <a:xfrm>
            <a:off x="850165" y="1282902"/>
            <a:ext cx="7443669" cy="1913659"/>
          </a:xfrm>
          <a:prstGeom prst="rect">
            <a:avLst/>
          </a:prstGeom>
        </p:spPr>
      </p:pic>
      <p:pic>
        <p:nvPicPr>
          <p:cNvPr id="7" name="Picture 6"/>
          <p:cNvPicPr>
            <a:picLocks noChangeAspect="1"/>
          </p:cNvPicPr>
          <p:nvPr/>
        </p:nvPicPr>
        <p:blipFill rotWithShape="1">
          <a:blip r:embed="rId3"/>
          <a:srcRect l="502" r="1"/>
          <a:stretch/>
        </p:blipFill>
        <p:spPr>
          <a:xfrm>
            <a:off x="850165" y="3849135"/>
            <a:ext cx="7452532" cy="1853045"/>
          </a:xfrm>
          <a:prstGeom prst="rect">
            <a:avLst/>
          </a:prstGeom>
        </p:spPr>
      </p:pic>
      <p:sp>
        <p:nvSpPr>
          <p:cNvPr id="8" name="Down Arrow 7"/>
          <p:cNvSpPr/>
          <p:nvPr/>
        </p:nvSpPr>
        <p:spPr bwMode="auto">
          <a:xfrm>
            <a:off x="4729939" y="3196562"/>
            <a:ext cx="482139" cy="646840"/>
          </a:xfrm>
          <a:prstGeom prst="downArrow">
            <a:avLst/>
          </a:prstGeom>
          <a:solidFill>
            <a:srgbClr val="5B789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endParaRPr>
          </a:p>
        </p:txBody>
      </p:sp>
    </p:spTree>
    <p:extLst>
      <p:ext uri="{BB962C8B-B14F-4D97-AF65-F5344CB8AC3E}">
        <p14:creationId xmlns:p14="http://schemas.microsoft.com/office/powerpoint/2010/main" val="3943780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My Software History</a:t>
            </a:r>
            <a:endParaRPr lang="en-US" dirty="0"/>
          </a:p>
        </p:txBody>
      </p:sp>
      <p:sp>
        <p:nvSpPr>
          <p:cNvPr id="6" name="Content Placeholder 5"/>
          <p:cNvSpPr>
            <a:spLocks noGrp="1"/>
          </p:cNvSpPr>
          <p:nvPr>
            <p:ph idx="1"/>
          </p:nvPr>
        </p:nvSpPr>
        <p:spPr>
          <a:xfrm>
            <a:off x="457200" y="1402957"/>
            <a:ext cx="5662426" cy="4114800"/>
          </a:xfrm>
        </p:spPr>
        <p:txBody>
          <a:bodyPr/>
          <a:lstStyle/>
          <a:p>
            <a:r>
              <a:rPr lang="en-GB" dirty="0"/>
              <a:t>Passionate software developer for </a:t>
            </a:r>
            <a:r>
              <a:rPr lang="en-GB" dirty="0" smtClean="0"/>
              <a:t>over 13 </a:t>
            </a:r>
            <a:r>
              <a:rPr lang="en-GB" dirty="0"/>
              <a:t>years</a:t>
            </a:r>
          </a:p>
          <a:p>
            <a:r>
              <a:rPr lang="en-GB" dirty="0"/>
              <a:t>Developing on the .NET platform </a:t>
            </a:r>
            <a:r>
              <a:rPr lang="en-GB" dirty="0" smtClean="0"/>
              <a:t>since the early 2003</a:t>
            </a:r>
            <a:endParaRPr lang="en-GB" dirty="0"/>
          </a:p>
          <a:p>
            <a:r>
              <a:rPr lang="en-GB" dirty="0" smtClean="0"/>
              <a:t>Iowa Code Camp Leadership</a:t>
            </a:r>
            <a:endParaRPr lang="en-GB" dirty="0"/>
          </a:p>
          <a:p>
            <a:r>
              <a:rPr lang="en-GB" dirty="0"/>
              <a:t>Leadership of </a:t>
            </a:r>
            <a:r>
              <a:rPr lang="en-GB" dirty="0" err="1"/>
              <a:t>CRIneta</a:t>
            </a:r>
            <a:r>
              <a:rPr lang="en-GB" dirty="0"/>
              <a:t> (Cedar Rapids, Iowa)</a:t>
            </a:r>
          </a:p>
          <a:p>
            <a:r>
              <a:rPr lang="en-US" dirty="0" smtClean="0"/>
              <a:t>Twitter</a:t>
            </a:r>
            <a:r>
              <a:rPr lang="en-US" dirty="0"/>
              <a:t>: @</a:t>
            </a:r>
            <a:r>
              <a:rPr lang="en-US" dirty="0" err="1"/>
              <a:t>timbarcz</a:t>
            </a:r>
            <a:endParaRPr lang="en-US" dirty="0"/>
          </a:p>
          <a:p>
            <a:r>
              <a:rPr lang="en-US" dirty="0"/>
              <a:t>Committer on </a:t>
            </a:r>
            <a:r>
              <a:rPr lang="en-US" dirty="0" err="1"/>
              <a:t>RhinoMocks</a:t>
            </a:r>
            <a:r>
              <a:rPr lang="en-US" dirty="0"/>
              <a:t> OSS </a:t>
            </a:r>
            <a:r>
              <a:rPr lang="en-US" dirty="0" smtClean="0"/>
              <a:t>project</a:t>
            </a:r>
            <a:endParaRPr lang="en-US" dirty="0"/>
          </a:p>
        </p:txBody>
      </p:sp>
      <p:pic>
        <p:nvPicPr>
          <p:cNvPr id="7" name="Picture 6"/>
          <p:cNvPicPr>
            <a:picLocks noChangeAspect="1" noChangeArrowheads="1"/>
          </p:cNvPicPr>
          <p:nvPr/>
        </p:nvPicPr>
        <p:blipFill>
          <a:blip r:embed="rId3" cstate="print"/>
          <a:srcRect/>
          <a:stretch>
            <a:fillRect/>
          </a:stretch>
        </p:blipFill>
        <p:spPr bwMode="auto">
          <a:xfrm>
            <a:off x="6577005" y="1005068"/>
            <a:ext cx="2000264" cy="720095"/>
          </a:xfrm>
          <a:prstGeom prst="rect">
            <a:avLst/>
          </a:prstGeom>
          <a:noFill/>
          <a:ln w="9525">
            <a:noFill/>
            <a:miter lim="800000"/>
            <a:headEnd/>
            <a:tailEnd/>
          </a:ln>
          <a:effectLst/>
        </p:spPr>
      </p:pic>
      <p:pic>
        <p:nvPicPr>
          <p:cNvPr id="8" name="Picture 7"/>
          <p:cNvPicPr>
            <a:picLocks noChangeAspect="1" noChangeArrowheads="1"/>
          </p:cNvPicPr>
          <p:nvPr/>
        </p:nvPicPr>
        <p:blipFill>
          <a:blip r:embed="rId4" cstate="print"/>
          <a:srcRect/>
          <a:stretch>
            <a:fillRect/>
          </a:stretch>
        </p:blipFill>
        <p:spPr bwMode="auto">
          <a:xfrm>
            <a:off x="6323839" y="1796487"/>
            <a:ext cx="2506596" cy="714380"/>
          </a:xfrm>
          <a:prstGeom prst="rect">
            <a:avLst/>
          </a:prstGeom>
          <a:noFill/>
          <a:ln w="9525">
            <a:noFill/>
            <a:miter lim="800000"/>
            <a:headEnd/>
            <a:tailEnd/>
          </a:ln>
          <a:effectLst/>
        </p:spPr>
      </p:pic>
      <p:pic>
        <p:nvPicPr>
          <p:cNvPr id="9" name="Picture 8"/>
          <p:cNvPicPr>
            <a:picLocks noChangeAspect="1" noChangeArrowheads="1"/>
          </p:cNvPicPr>
          <p:nvPr/>
        </p:nvPicPr>
        <p:blipFill>
          <a:blip r:embed="rId5" cstate="print"/>
          <a:srcRect/>
          <a:stretch>
            <a:fillRect/>
          </a:stretch>
        </p:blipFill>
        <p:spPr bwMode="auto">
          <a:xfrm>
            <a:off x="3014688" y="4704046"/>
            <a:ext cx="2181221" cy="694368"/>
          </a:xfrm>
          <a:prstGeom prst="rect">
            <a:avLst/>
          </a:prstGeom>
          <a:noFill/>
          <a:ln w="9525">
            <a:noFill/>
            <a:miter lim="800000"/>
            <a:headEnd/>
            <a:tailEnd/>
          </a:ln>
        </p:spPr>
      </p:pic>
      <p:pic>
        <p:nvPicPr>
          <p:cNvPr id="10" name="Picture 9"/>
          <p:cNvPicPr>
            <a:picLocks noChangeAspect="1" noChangeArrowheads="1"/>
          </p:cNvPicPr>
          <p:nvPr/>
        </p:nvPicPr>
        <p:blipFill>
          <a:blip r:embed="rId6" cstate="print"/>
          <a:srcRect/>
          <a:stretch>
            <a:fillRect/>
          </a:stretch>
        </p:blipFill>
        <p:spPr bwMode="auto">
          <a:xfrm>
            <a:off x="7753396" y="2612808"/>
            <a:ext cx="1005222" cy="1362076"/>
          </a:xfrm>
          <a:prstGeom prst="rect">
            <a:avLst/>
          </a:prstGeom>
          <a:noFill/>
          <a:ln w="9525">
            <a:noFill/>
            <a:miter lim="800000"/>
            <a:headEnd/>
            <a:tailEnd/>
          </a:ln>
        </p:spPr>
      </p:pic>
      <p:pic>
        <p:nvPicPr>
          <p:cNvPr id="11" name="Picture 10"/>
          <p:cNvPicPr>
            <a:picLocks noChangeAspect="1" noChangeArrowheads="1"/>
          </p:cNvPicPr>
          <p:nvPr/>
        </p:nvPicPr>
        <p:blipFill>
          <a:blip r:embed="rId7" cstate="print"/>
          <a:srcRect/>
          <a:stretch>
            <a:fillRect/>
          </a:stretch>
        </p:blipFill>
        <p:spPr bwMode="auto">
          <a:xfrm>
            <a:off x="6358231" y="3058412"/>
            <a:ext cx="947736" cy="1181926"/>
          </a:xfrm>
          <a:prstGeom prst="rect">
            <a:avLst/>
          </a:prstGeom>
          <a:noFill/>
          <a:ln w="9525">
            <a:noFill/>
            <a:miter lim="800000"/>
            <a:headEnd/>
            <a:tailEnd/>
          </a:ln>
        </p:spPr>
      </p:pic>
      <p:pic>
        <p:nvPicPr>
          <p:cNvPr id="12" name="Picture 11"/>
          <p:cNvPicPr>
            <a:picLocks noChangeAspect="1" noChangeArrowheads="1"/>
          </p:cNvPicPr>
          <p:nvPr/>
        </p:nvPicPr>
        <p:blipFill>
          <a:blip r:embed="rId8" cstate="print"/>
          <a:srcRect/>
          <a:stretch>
            <a:fillRect/>
          </a:stretch>
        </p:blipFill>
        <p:spPr bwMode="auto">
          <a:xfrm>
            <a:off x="5652947" y="4435079"/>
            <a:ext cx="1643070" cy="1232303"/>
          </a:xfrm>
          <a:prstGeom prst="rect">
            <a:avLst/>
          </a:prstGeom>
          <a:noFill/>
          <a:ln w="9525">
            <a:noFill/>
            <a:miter lim="800000"/>
            <a:headEnd/>
            <a:tailEnd/>
          </a:ln>
        </p:spPr>
      </p:pic>
      <p:pic>
        <p:nvPicPr>
          <p:cNvPr id="13" name="Picture 12"/>
          <p:cNvPicPr>
            <a:picLocks noChangeAspect="1" noChangeArrowheads="1"/>
          </p:cNvPicPr>
          <p:nvPr/>
        </p:nvPicPr>
        <p:blipFill>
          <a:blip r:embed="rId9" cstate="print"/>
          <a:srcRect/>
          <a:stretch>
            <a:fillRect/>
          </a:stretch>
        </p:blipFill>
        <p:spPr bwMode="auto">
          <a:xfrm>
            <a:off x="7753396" y="4109682"/>
            <a:ext cx="914400" cy="1428750"/>
          </a:xfrm>
          <a:prstGeom prst="rect">
            <a:avLst/>
          </a:prstGeom>
          <a:noFill/>
          <a:ln w="9525">
            <a:noFill/>
            <a:miter lim="800000"/>
            <a:headEnd/>
            <a:tailEnd/>
          </a:ln>
        </p:spPr>
      </p:pic>
    </p:spTree>
    <p:extLst>
      <p:ext uri="{BB962C8B-B14F-4D97-AF65-F5344CB8AC3E}">
        <p14:creationId xmlns:p14="http://schemas.microsoft.com/office/powerpoint/2010/main" val="3344993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Enterprise Architecture</a:t>
            </a:r>
            <a:endParaRPr lang="en-US" dirty="0"/>
          </a:p>
        </p:txBody>
      </p:sp>
    </p:spTree>
    <p:extLst>
      <p:ext uri="{BB962C8B-B14F-4D97-AF65-F5344CB8AC3E}">
        <p14:creationId xmlns:p14="http://schemas.microsoft.com/office/powerpoint/2010/main" val="11194537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Architecture</a:t>
            </a:r>
            <a:endParaRPr lang="en-US" dirty="0"/>
          </a:p>
        </p:txBody>
      </p:sp>
      <p:sp>
        <p:nvSpPr>
          <p:cNvPr id="3" name="Content Placeholder 2"/>
          <p:cNvSpPr>
            <a:spLocks noGrp="1"/>
          </p:cNvSpPr>
          <p:nvPr>
            <p:ph idx="1"/>
          </p:nvPr>
        </p:nvSpPr>
        <p:spPr/>
        <p:txBody>
          <a:bodyPr/>
          <a:lstStyle/>
          <a:p>
            <a:r>
              <a:rPr lang="en-US" b="0" dirty="0" smtClean="0"/>
              <a:t>Is the organizing logic for business processes and IT infrastructure reflecting the integration and standardization requirement of the company’s operating model. The enterprise architecture provides a long-term view of a company’s processes, systems, and technologies so that individual projects can build capabilities – not just fulfill immediate needs.</a:t>
            </a:r>
          </a:p>
          <a:p>
            <a:endParaRPr lang="en-US" dirty="0"/>
          </a:p>
        </p:txBody>
      </p:sp>
    </p:spTree>
    <p:extLst>
      <p:ext uri="{BB962C8B-B14F-4D97-AF65-F5344CB8AC3E}">
        <p14:creationId xmlns:p14="http://schemas.microsoft.com/office/powerpoint/2010/main" val="483272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 vs. IT Architecture</a:t>
            </a:r>
            <a:endParaRPr lang="en-US" dirty="0"/>
          </a:p>
        </p:txBody>
      </p:sp>
      <p:sp>
        <p:nvSpPr>
          <p:cNvPr id="4" name="Content Placeholder 3"/>
          <p:cNvSpPr>
            <a:spLocks noGrp="1"/>
          </p:cNvSpPr>
          <p:nvPr>
            <p:ph idx="1"/>
          </p:nvPr>
        </p:nvSpPr>
        <p:spPr>
          <a:xfrm>
            <a:off x="457200" y="1552582"/>
            <a:ext cx="4004441" cy="3133718"/>
          </a:xfrm>
        </p:spPr>
        <p:txBody>
          <a:bodyPr/>
          <a:lstStyle/>
          <a:p>
            <a:r>
              <a:rPr lang="en-US" dirty="0" smtClean="0"/>
              <a:t>Enterprise Architecture</a:t>
            </a:r>
          </a:p>
          <a:p>
            <a:r>
              <a:rPr lang="en-US" b="0" dirty="0" smtClean="0"/>
              <a:t>Focused on communicating high-level business process and IT requirements of a company’s operating model.</a:t>
            </a:r>
            <a:endParaRPr lang="en-US" b="0" dirty="0"/>
          </a:p>
        </p:txBody>
      </p:sp>
      <p:sp>
        <p:nvSpPr>
          <p:cNvPr id="5" name="Content Placeholder 4"/>
          <p:cNvSpPr>
            <a:spLocks noGrp="1"/>
          </p:cNvSpPr>
          <p:nvPr>
            <p:ph idx="10"/>
          </p:nvPr>
        </p:nvSpPr>
        <p:spPr>
          <a:xfrm>
            <a:off x="4682359" y="1563088"/>
            <a:ext cx="4004441" cy="3123212"/>
          </a:xfrm>
        </p:spPr>
        <p:txBody>
          <a:bodyPr/>
          <a:lstStyle/>
          <a:p>
            <a:r>
              <a:rPr lang="en-US" dirty="0" smtClean="0"/>
              <a:t>IT Architecture</a:t>
            </a:r>
          </a:p>
          <a:p>
            <a:r>
              <a:rPr lang="en-US" b="0" dirty="0" smtClean="0"/>
              <a:t>Typically four levels of architecture</a:t>
            </a:r>
          </a:p>
          <a:p>
            <a:pPr marL="342900" indent="-342900">
              <a:buFont typeface="Arial" panose="020B0604020202020204" pitchFamily="34" charset="0"/>
              <a:buChar char="•"/>
            </a:pPr>
            <a:r>
              <a:rPr lang="en-US" b="0" dirty="0" smtClean="0"/>
              <a:t>Business process architecture</a:t>
            </a:r>
          </a:p>
          <a:p>
            <a:pPr marL="342900" indent="-342900">
              <a:buFont typeface="Arial" panose="020B0604020202020204" pitchFamily="34" charset="0"/>
              <a:buChar char="•"/>
            </a:pPr>
            <a:r>
              <a:rPr lang="en-US" b="0" dirty="0" smtClean="0"/>
              <a:t>Data architecture</a:t>
            </a:r>
          </a:p>
          <a:p>
            <a:pPr marL="342900" indent="-342900">
              <a:buFont typeface="Arial" panose="020B0604020202020204" pitchFamily="34" charset="0"/>
              <a:buChar char="•"/>
            </a:pPr>
            <a:r>
              <a:rPr lang="en-US" b="0" dirty="0" smtClean="0"/>
              <a:t>Application architecture</a:t>
            </a:r>
          </a:p>
          <a:p>
            <a:pPr marL="342900" indent="-342900">
              <a:buFont typeface="Arial" panose="020B0604020202020204" pitchFamily="34" charset="0"/>
              <a:buChar char="•"/>
            </a:pPr>
            <a:r>
              <a:rPr lang="en-US" b="0" dirty="0" smtClean="0"/>
              <a:t>Technology architecture</a:t>
            </a:r>
            <a:endParaRPr lang="en-US" b="0" dirty="0"/>
          </a:p>
        </p:txBody>
      </p:sp>
      <p:sp>
        <p:nvSpPr>
          <p:cNvPr id="6" name="TextBox 5"/>
          <p:cNvSpPr txBox="1"/>
          <p:nvPr/>
        </p:nvSpPr>
        <p:spPr>
          <a:xfrm>
            <a:off x="457200" y="4673600"/>
            <a:ext cx="8229600" cy="830997"/>
          </a:xfrm>
          <a:prstGeom prst="rect">
            <a:avLst/>
          </a:prstGeom>
          <a:noFill/>
        </p:spPr>
        <p:txBody>
          <a:bodyPr wrap="square" rtlCol="0">
            <a:spAutoFit/>
          </a:bodyPr>
          <a:lstStyle/>
          <a:p>
            <a:r>
              <a:rPr lang="en-US" dirty="0" smtClean="0"/>
              <a:t>“When IT units attempt to develop detailed architectures without a clear understanding of the company’s enterprise architecture, they may have developed the equivalent of a fondue pot – an ornament rather than a tool”</a:t>
            </a:r>
            <a:endParaRPr lang="en-US" dirty="0"/>
          </a:p>
        </p:txBody>
      </p:sp>
    </p:spTree>
    <p:extLst>
      <p:ext uri="{BB962C8B-B14F-4D97-AF65-F5344CB8AC3E}">
        <p14:creationId xmlns:p14="http://schemas.microsoft.com/office/powerpoint/2010/main" val="16130097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Maturity Models</a:t>
            </a:r>
            <a:endParaRPr lang="en-US" dirty="0"/>
          </a:p>
        </p:txBody>
      </p:sp>
      <p:pic>
        <p:nvPicPr>
          <p:cNvPr id="10242" name="Picture 2" descr="https://alphabytesoup.files.wordpress.com/2012/07/evolution_of_m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420" y="3708212"/>
            <a:ext cx="5829300" cy="22288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1552582"/>
            <a:ext cx="5827986" cy="4114800"/>
          </a:xfrm>
        </p:spPr>
        <p:txBody>
          <a:bodyPr/>
          <a:lstStyle/>
          <a:p>
            <a:pPr marL="685800" indent="-228600"/>
            <a:r>
              <a:rPr lang="en-US" dirty="0"/>
              <a:t>Four stages of maturity:</a:t>
            </a:r>
          </a:p>
          <a:p>
            <a:pPr marL="914400" indent="-457200">
              <a:buFont typeface="+mj-lt"/>
              <a:buAutoNum type="arabicPeriod"/>
            </a:pPr>
            <a:r>
              <a:rPr lang="en-US" b="0" dirty="0"/>
              <a:t>Business Silos</a:t>
            </a:r>
          </a:p>
          <a:p>
            <a:pPr marL="914400" indent="-457200">
              <a:buFont typeface="+mj-lt"/>
              <a:buAutoNum type="arabicPeriod"/>
            </a:pPr>
            <a:r>
              <a:rPr lang="en-US" b="0" dirty="0"/>
              <a:t>Technology Standardization</a:t>
            </a:r>
          </a:p>
          <a:p>
            <a:pPr marL="914400" indent="-457200">
              <a:buFont typeface="+mj-lt"/>
              <a:buAutoNum type="arabicPeriod"/>
            </a:pPr>
            <a:r>
              <a:rPr lang="en-US" b="0" dirty="0"/>
              <a:t>Optimized Core</a:t>
            </a:r>
          </a:p>
          <a:p>
            <a:pPr marL="914400" indent="-457200">
              <a:buFont typeface="+mj-lt"/>
              <a:buAutoNum type="arabicPeriod"/>
            </a:pPr>
            <a:r>
              <a:rPr lang="en-US" b="0" dirty="0"/>
              <a:t>Business Modularity</a:t>
            </a:r>
          </a:p>
          <a:p>
            <a:endParaRPr lang="en-US" dirty="0"/>
          </a:p>
        </p:txBody>
      </p:sp>
    </p:spTree>
    <p:extLst>
      <p:ext uri="{BB962C8B-B14F-4D97-AF65-F5344CB8AC3E}">
        <p14:creationId xmlns:p14="http://schemas.microsoft.com/office/powerpoint/2010/main" val="25347794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Architectural Maturity Stages</a:t>
            </a:r>
          </a:p>
        </p:txBody>
      </p:sp>
      <p:pic>
        <p:nvPicPr>
          <p:cNvPr id="6146" name="Picture 2" descr="http://cisr.mit.edu/files/2009/12/Topic-EA_slide2_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147" y="1323673"/>
            <a:ext cx="5677705" cy="425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026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Maturity Stages</a:t>
            </a:r>
          </a:p>
        </p:txBody>
      </p:sp>
      <p:pic>
        <p:nvPicPr>
          <p:cNvPr id="7170" name="Picture 2" descr="http://blogs.gartner.com/mark_mcdonald/files/2013/04/Slide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096" b="20003"/>
          <a:stretch/>
        </p:blipFill>
        <p:spPr bwMode="auto">
          <a:xfrm>
            <a:off x="800100" y="1628776"/>
            <a:ext cx="7543800" cy="384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555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Maturity Stages</a:t>
            </a:r>
            <a:endParaRPr lang="en-US" dirty="0"/>
          </a:p>
        </p:txBody>
      </p:sp>
      <p:pic>
        <p:nvPicPr>
          <p:cNvPr id="4" name="Picture 3"/>
          <p:cNvPicPr>
            <a:picLocks noChangeAspect="1"/>
          </p:cNvPicPr>
          <p:nvPr/>
        </p:nvPicPr>
        <p:blipFill>
          <a:blip r:embed="rId3"/>
          <a:stretch>
            <a:fillRect/>
          </a:stretch>
        </p:blipFill>
        <p:spPr>
          <a:xfrm>
            <a:off x="1305308" y="932562"/>
            <a:ext cx="6533383" cy="4913464"/>
          </a:xfrm>
          <a:prstGeom prst="rect">
            <a:avLst/>
          </a:prstGeom>
        </p:spPr>
      </p:pic>
    </p:spTree>
    <p:extLst>
      <p:ext uri="{BB962C8B-B14F-4D97-AF65-F5344CB8AC3E}">
        <p14:creationId xmlns:p14="http://schemas.microsoft.com/office/powerpoint/2010/main" val="2149737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Practices</a:t>
            </a:r>
            <a:endParaRPr lang="en-US" dirty="0"/>
          </a:p>
        </p:txBody>
      </p:sp>
      <p:pic>
        <p:nvPicPr>
          <p:cNvPr id="4" name="Picture 3"/>
          <p:cNvPicPr>
            <a:picLocks noChangeAspect="1"/>
          </p:cNvPicPr>
          <p:nvPr/>
        </p:nvPicPr>
        <p:blipFill>
          <a:blip r:embed="rId3"/>
          <a:stretch>
            <a:fillRect/>
          </a:stretch>
        </p:blipFill>
        <p:spPr>
          <a:xfrm>
            <a:off x="1109662" y="833436"/>
            <a:ext cx="6924675" cy="5191126"/>
          </a:xfrm>
          <a:prstGeom prst="rect">
            <a:avLst/>
          </a:prstGeom>
        </p:spPr>
      </p:pic>
    </p:spTree>
    <p:extLst>
      <p:ext uri="{BB962C8B-B14F-4D97-AF65-F5344CB8AC3E}">
        <p14:creationId xmlns:p14="http://schemas.microsoft.com/office/powerpoint/2010/main" val="15594515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Resources</a:t>
            </a:r>
            <a:endParaRPr lang="en-US" dirty="0"/>
          </a:p>
        </p:txBody>
      </p:sp>
      <p:sp>
        <p:nvSpPr>
          <p:cNvPr id="6" name="Content Placeholder 5"/>
          <p:cNvSpPr>
            <a:spLocks noGrp="1"/>
          </p:cNvSpPr>
          <p:nvPr>
            <p:ph idx="1"/>
          </p:nvPr>
        </p:nvSpPr>
        <p:spPr/>
        <p:txBody>
          <a:bodyPr/>
          <a:lstStyle/>
          <a:p>
            <a:r>
              <a:rPr lang="en-US" dirty="0" smtClean="0"/>
              <a:t>Software By The Numbers – Deane, Cleland-Huang</a:t>
            </a:r>
          </a:p>
          <a:p>
            <a:r>
              <a:rPr lang="en-US" dirty="0" smtClean="0"/>
              <a:t>Enterprise Architecture as Strategy – Ross, Weill, Robertson</a:t>
            </a:r>
          </a:p>
          <a:p>
            <a:r>
              <a:rPr lang="en-US" dirty="0" smtClean="0"/>
              <a:t>Lean Software Development –</a:t>
            </a:r>
            <a:r>
              <a:rPr lang="en-US" dirty="0" err="1" smtClean="0"/>
              <a:t>Poppendieck</a:t>
            </a:r>
            <a:endParaRPr lang="en-US" dirty="0" smtClean="0"/>
          </a:p>
          <a:p>
            <a:r>
              <a:rPr lang="en-US" dirty="0"/>
              <a:t>An Introduction To Enterprise </a:t>
            </a:r>
            <a:r>
              <a:rPr lang="en-US" dirty="0" smtClean="0"/>
              <a:t>Architecture - Bernard</a:t>
            </a:r>
          </a:p>
          <a:p>
            <a:r>
              <a:rPr lang="en-US" dirty="0" err="1" smtClean="0"/>
              <a:t>FruITion</a:t>
            </a:r>
            <a:r>
              <a:rPr lang="en-US" dirty="0" smtClean="0"/>
              <a:t>, </a:t>
            </a:r>
            <a:r>
              <a:rPr lang="en-US" dirty="0" err="1" smtClean="0"/>
              <a:t>RecrEAtion</a:t>
            </a:r>
            <a:r>
              <a:rPr lang="en-US" dirty="0" smtClean="0"/>
              <a:t>, </a:t>
            </a:r>
            <a:r>
              <a:rPr lang="en-US" dirty="0" err="1" smtClean="0"/>
              <a:t>DefrICtion</a:t>
            </a:r>
            <a:r>
              <a:rPr lang="en-US" dirty="0" smtClean="0"/>
              <a:t> – Potts</a:t>
            </a:r>
          </a:p>
          <a:p>
            <a:r>
              <a:rPr lang="en-US" dirty="0" smtClean="0"/>
              <a:t>MIT Center for Information </a:t>
            </a:r>
            <a:r>
              <a:rPr lang="en-US" dirty="0"/>
              <a:t>Systems Research (CISR) </a:t>
            </a:r>
            <a:r>
              <a:rPr lang="en-US" dirty="0">
                <a:hlinkClick r:id="rId3"/>
              </a:rPr>
              <a:t>http://cisr.mit.edu</a:t>
            </a:r>
            <a:r>
              <a:rPr lang="en-US" dirty="0" smtClean="0">
                <a:hlinkClick r:id="rId3"/>
              </a:rPr>
              <a:t>/</a:t>
            </a:r>
            <a:endParaRPr lang="en-US" dirty="0" smtClean="0"/>
          </a:p>
          <a:p>
            <a:endParaRPr lang="en-US" dirty="0" smtClean="0"/>
          </a:p>
          <a:p>
            <a:endParaRPr lang="en-US" dirty="0"/>
          </a:p>
        </p:txBody>
      </p:sp>
    </p:spTree>
    <p:extLst>
      <p:ext uri="{BB962C8B-B14F-4D97-AF65-F5344CB8AC3E}">
        <p14:creationId xmlns:p14="http://schemas.microsoft.com/office/powerpoint/2010/main" val="9503797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 in Touch</a:t>
            </a:r>
            <a:endParaRPr lang="en-US" dirty="0"/>
          </a:p>
        </p:txBody>
      </p:sp>
      <p:sp>
        <p:nvSpPr>
          <p:cNvPr id="3" name="Content Placeholder 2"/>
          <p:cNvSpPr>
            <a:spLocks noGrp="1"/>
          </p:cNvSpPr>
          <p:nvPr>
            <p:ph idx="1"/>
          </p:nvPr>
        </p:nvSpPr>
        <p:spPr/>
        <p:txBody>
          <a:bodyPr/>
          <a:lstStyle/>
          <a:p>
            <a:pPr algn="ctr"/>
            <a:r>
              <a:rPr lang="en-US" dirty="0"/>
              <a:t>Twitter: @</a:t>
            </a:r>
            <a:r>
              <a:rPr lang="en-US" dirty="0" err="1" smtClean="0"/>
              <a:t>timbarcz</a:t>
            </a:r>
            <a:endParaRPr lang="en-US" dirty="0" smtClean="0"/>
          </a:p>
          <a:p>
            <a:pPr algn="ctr"/>
            <a:r>
              <a:rPr lang="en-US" dirty="0" smtClean="0"/>
              <a:t>Email: tim.barcz@magretailgroup.com</a:t>
            </a:r>
            <a:endParaRPr lang="en-US" dirty="0"/>
          </a:p>
        </p:txBody>
      </p:sp>
    </p:spTree>
    <p:extLst>
      <p:ext uri="{BB962C8B-B14F-4D97-AF65-F5344CB8AC3E}">
        <p14:creationId xmlns:p14="http://schemas.microsoft.com/office/powerpoint/2010/main" val="51621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0574" y="571920"/>
            <a:ext cx="7588308" cy="3912969"/>
          </a:xfrm>
          <a:prstGeom prst="rect">
            <a:avLst/>
          </a:prstGeom>
        </p:spPr>
      </p:pic>
      <p:pic>
        <p:nvPicPr>
          <p:cNvPr id="5" name="Picture 4"/>
          <p:cNvPicPr>
            <a:picLocks noChangeAspect="1"/>
          </p:cNvPicPr>
          <p:nvPr/>
        </p:nvPicPr>
        <p:blipFill>
          <a:blip r:embed="rId3"/>
          <a:stretch>
            <a:fillRect/>
          </a:stretch>
        </p:blipFill>
        <p:spPr>
          <a:xfrm>
            <a:off x="1365625" y="2528404"/>
            <a:ext cx="2752725" cy="2686050"/>
          </a:xfrm>
          <a:prstGeom prst="rect">
            <a:avLst/>
          </a:prstGeom>
        </p:spPr>
      </p:pic>
    </p:spTree>
    <p:extLst>
      <p:ext uri="{BB962C8B-B14F-4D97-AF65-F5344CB8AC3E}">
        <p14:creationId xmlns:p14="http://schemas.microsoft.com/office/powerpoint/2010/main" val="404338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82532" y="1511400"/>
            <a:ext cx="2095702" cy="3476236"/>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333333"/>
              </a:solidFill>
              <a:effectLst/>
              <a:latin typeface="Arial" charset="0"/>
              <a:ea typeface="Arial Unicode MS" pitchFamily="34" charset="-128"/>
              <a:cs typeface="Arial Unicode MS" pitchFamily="34" charset="-128"/>
            </a:endParaRPr>
          </a:p>
        </p:txBody>
      </p:sp>
      <p:pic>
        <p:nvPicPr>
          <p:cNvPr id="38" name="Picture 4" descr="http://sxsnews.com/wp-content/uploads/2011/02/MAG_Logo_Japa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729" b="30391"/>
          <a:stretch/>
        </p:blipFill>
        <p:spPr bwMode="auto">
          <a:xfrm>
            <a:off x="3714750" y="990600"/>
            <a:ext cx="1723650" cy="431154"/>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Elbow Connector 38"/>
          <p:cNvCxnSpPr>
            <a:stCxn id="38" idx="2"/>
            <a:endCxn id="36" idx="0"/>
          </p:cNvCxnSpPr>
          <p:nvPr/>
        </p:nvCxnSpPr>
        <p:spPr bwMode="auto">
          <a:xfrm rot="5400000">
            <a:off x="2872299" y="86426"/>
            <a:ext cx="368946" cy="3039607"/>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Elbow Connector 39"/>
          <p:cNvCxnSpPr>
            <a:stCxn id="38" idx="2"/>
            <a:endCxn id="37" idx="0"/>
          </p:cNvCxnSpPr>
          <p:nvPr/>
        </p:nvCxnSpPr>
        <p:spPr bwMode="auto">
          <a:xfrm rot="16200000" flipH="1">
            <a:off x="5910769" y="87560"/>
            <a:ext cx="375126" cy="3043514"/>
          </a:xfrm>
          <a:prstGeom prst="bentConnector3">
            <a:avLst>
              <a:gd name="adj1" fmla="val 50000"/>
            </a:avLst>
          </a:prstGeom>
          <a:solidFill>
            <a:schemeClr val="accent1"/>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ounded Rectangle 36"/>
          <p:cNvSpPr/>
          <p:nvPr/>
        </p:nvSpPr>
        <p:spPr bwMode="auto">
          <a:xfrm>
            <a:off x="6705109" y="1796880"/>
            <a:ext cx="182996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Distribution</a:t>
            </a:r>
          </a:p>
        </p:txBody>
      </p:sp>
      <p:pic>
        <p:nvPicPr>
          <p:cNvPr id="70" name="Picture 69"/>
          <p:cNvPicPr>
            <a:picLocks noChangeAspect="1"/>
          </p:cNvPicPr>
          <p:nvPr/>
        </p:nvPicPr>
        <p:blipFill>
          <a:blip r:embed="rId5"/>
          <a:stretch>
            <a:fillRect/>
          </a:stretch>
        </p:blipFill>
        <p:spPr>
          <a:xfrm>
            <a:off x="7081977" y="2436925"/>
            <a:ext cx="1076225" cy="743655"/>
          </a:xfrm>
          <a:prstGeom prst="rect">
            <a:avLst/>
          </a:prstGeom>
        </p:spPr>
      </p:pic>
      <p:pic>
        <p:nvPicPr>
          <p:cNvPr id="71" name="Picture 70"/>
          <p:cNvPicPr>
            <a:picLocks noChangeAspect="1"/>
          </p:cNvPicPr>
          <p:nvPr/>
        </p:nvPicPr>
        <p:blipFill>
          <a:blip r:embed="rId6"/>
          <a:stretch>
            <a:fillRect/>
          </a:stretch>
        </p:blipFill>
        <p:spPr>
          <a:xfrm>
            <a:off x="7014741" y="3488593"/>
            <a:ext cx="1202285" cy="584029"/>
          </a:xfrm>
          <a:prstGeom prst="rect">
            <a:avLst/>
          </a:prstGeom>
        </p:spPr>
      </p:pic>
      <p:pic>
        <p:nvPicPr>
          <p:cNvPr id="7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1944" y="4380635"/>
            <a:ext cx="1037656" cy="38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2" name="Rounded Rectangle 41"/>
          <p:cNvSpPr/>
          <p:nvPr/>
        </p:nvSpPr>
        <p:spPr bwMode="auto">
          <a:xfrm>
            <a:off x="2516960" y="1765300"/>
            <a:ext cx="4124370"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Brands</a:t>
            </a:r>
          </a:p>
        </p:txBody>
      </p:sp>
      <p:pic>
        <p:nvPicPr>
          <p:cNvPr id="59" name="Picture 24" descr="http://canadianpowersports.com/images/pro_tape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14863" y="4487029"/>
            <a:ext cx="770813" cy="22947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s://fbcdn-profile-a.akamaihd.net/hprofile-ak-ash2/1086705_421964534535660_308150907_q.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2285" y="3443603"/>
            <a:ext cx="510963" cy="45880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http://www.classiccruiser.com/srvs/data/ClassicCruiser/knowledgebases/classiccruiser/images/SkidLid-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91835" y="2399270"/>
            <a:ext cx="593840" cy="43084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descr="http://i.b5z.net/zirw/z18b1/i/u/1239580/i/covermax.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8680" y="4238475"/>
            <a:ext cx="1036995" cy="227111"/>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2" descr="http://a0.twimg.com/profile_images/529639964/stackedbull_logo_copy.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918328" y="3706208"/>
            <a:ext cx="667348" cy="5273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8" descr="http://motorsportsnewswire.files.wordpress.com/2013/02/river-road-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92285" y="4550745"/>
            <a:ext cx="921068" cy="17828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4" descr="http://www.chopperscycle.com/images/tr-twinpower%20logo.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92285" y="3972233"/>
            <a:ext cx="712091" cy="45277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https://encrypted-tbn3.gstatic.com/images?q=tbn:ANd9GcQlCtsC1KqN3nXzSe0j_GZylvyHfCBFKbQiP5h3Qc1dyB1orcu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92285" y="2763069"/>
            <a:ext cx="888761" cy="309278"/>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2" descr="http://www.dirtrider.com/files/2010/07/29880688-640x370.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692285" y="3059724"/>
            <a:ext cx="681703" cy="35388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http://midwmotorsports.com/images/partslogo/BullyLocksColor.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765514" y="3117143"/>
            <a:ext cx="820162" cy="28789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515462" y="3494648"/>
            <a:ext cx="1070214" cy="150851"/>
          </a:xfrm>
          <a:prstGeom prst="rect">
            <a:avLst/>
          </a:prstGeom>
        </p:spPr>
      </p:pic>
      <p:pic>
        <p:nvPicPr>
          <p:cNvPr id="86" name="Picture 5" descr="Vance&amp;Hines-logo-800-black 2008 Au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423476" y="2471041"/>
            <a:ext cx="905549" cy="27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5" descr="Kuryakyn Logo 2008Au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516960" y="2432011"/>
            <a:ext cx="861433" cy="32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4" descr="https://encrypted-tbn1.gstatic.com/images?q=tbn:ANd9GcQXIPHO7en3SCKG4pxgDEFbl5xHuFGhUjg2g_iC_QgylonB4cWu6w"/>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5084" y="2835736"/>
            <a:ext cx="1428231" cy="270781"/>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5" descr="Renthal Single Logo 2008Au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49744" y="3479815"/>
            <a:ext cx="1168198" cy="24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652844" y="3090687"/>
            <a:ext cx="737999" cy="392695"/>
          </a:xfrm>
          <a:prstGeom prst="rect">
            <a:avLst/>
          </a:prstGeom>
        </p:spPr>
      </p:pic>
      <p:pic>
        <p:nvPicPr>
          <p:cNvPr id="91" name="Picture 9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515642" y="3754584"/>
            <a:ext cx="1075878" cy="298309"/>
          </a:xfrm>
          <a:prstGeom prst="rect">
            <a:avLst/>
          </a:prstGeom>
        </p:spPr>
      </p:pic>
      <p:pic>
        <p:nvPicPr>
          <p:cNvPr id="92" name="Picture 5" descr="ProgressiveSuspension Logo 2008Au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498583" y="4501294"/>
            <a:ext cx="1394611" cy="23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5" descr="PerformanceMachine Logo 2008Au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3193314" y="4094525"/>
            <a:ext cx="1092701" cy="3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b="16798"/>
          <a:stretch/>
        </p:blipFill>
        <p:spPr bwMode="auto">
          <a:xfrm>
            <a:off x="4692285" y="2422776"/>
            <a:ext cx="709150" cy="33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6" descr="http://offroadexplosions.com/files/2013/06/quadboss2.jpg?w=464">
            <a:hlinkClick r:id="rId28"/>
          </p:cNvPr>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t="25413" b="22758"/>
          <a:stretch/>
        </p:blipFill>
        <p:spPr bwMode="auto">
          <a:xfrm>
            <a:off x="5680200" y="2802759"/>
            <a:ext cx="905475" cy="312651"/>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p:cNvSpPr/>
          <p:nvPr/>
        </p:nvSpPr>
        <p:spPr bwMode="auto">
          <a:xfrm>
            <a:off x="621990" y="1790700"/>
            <a:ext cx="1829959" cy="333152"/>
          </a:xfrm>
          <a:prstGeom prst="roundRect">
            <a:avLst/>
          </a:prstGeom>
          <a:solidFill>
            <a:schemeClr val="accent1"/>
          </a:solidFill>
          <a:ln w="635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100" tIns="48600" rIns="35100" bIns="48600" numCol="1" rtlCol="0" anchor="ctr" anchorCtr="0" compatLnSpc="1">
            <a:prstTxWarp prst="textNoShape">
              <a:avLst/>
            </a:prstTxWarp>
          </a:bodyPr>
          <a:lstStyle/>
          <a:p>
            <a:pPr algn="ctr" defTabSz="546497" fontAlgn="base">
              <a:lnSpc>
                <a:spcPct val="95000"/>
              </a:lnSpc>
              <a:spcBef>
                <a:spcPct val="0"/>
              </a:spcBef>
              <a:spcAft>
                <a:spcPct val="0"/>
              </a:spcAft>
              <a:buClr>
                <a:schemeClr val="bg1"/>
              </a:buClr>
              <a:tabLst>
                <a:tab pos="3214688" algn="l"/>
              </a:tabLst>
            </a:pPr>
            <a:r>
              <a:rPr lang="en-US" b="1" dirty="0">
                <a:solidFill>
                  <a:schemeClr val="bg1"/>
                </a:solidFill>
                <a:latin typeface="Calibri Light" panose="020F0302020204030204" pitchFamily="34" charset="0"/>
                <a:cs typeface="Arial" pitchFamily="34" charset="0"/>
              </a:rPr>
              <a:t>Retail &amp; Media</a:t>
            </a:r>
          </a:p>
        </p:txBody>
      </p:sp>
      <p:pic>
        <p:nvPicPr>
          <p:cNvPr id="45" name="Picture 6" descr="J&amp;P Cycles LOGO 2008Au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911806" y="2501385"/>
            <a:ext cx="1186345" cy="49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descr="https://encrypted-tbn0.gstatic.com/images?q=tbn:ANd9GcSAKBuUHO_WrsSoRXw8EfLyZdNW1ynERyxk00zZeZ2sbtw86Dk_"/>
          <p:cNvPicPr>
            <a:picLocks noChangeAspect="1" noChangeArrowheads="1"/>
          </p:cNvPicPr>
          <p:nvPr/>
        </p:nvPicPr>
        <p:blipFill rotWithShape="1">
          <a:blip r:embed="rId31">
            <a:extLst>
              <a:ext uri="{28A0092B-C50C-407E-A947-70E740481C1C}">
                <a14:useLocalDpi xmlns:a14="http://schemas.microsoft.com/office/drawing/2010/main" val="0"/>
              </a:ext>
            </a:extLst>
          </a:blip>
          <a:srcRect t="13224" b="17384"/>
          <a:stretch/>
        </p:blipFill>
        <p:spPr bwMode="auto">
          <a:xfrm>
            <a:off x="908803" y="3162409"/>
            <a:ext cx="1157757" cy="54034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sprocketlist.files.wordpress.com/2011/07/cycle-news-partner-logo.jpg"/>
          <p:cNvPicPr>
            <a:picLocks noChangeAspect="1" noChangeArrowheads="1"/>
          </p:cNvPicPr>
          <p:nvPr/>
        </p:nvPicPr>
        <p:blipFill rotWithShape="1">
          <a:blip r:embed="rId32" cstate="print">
            <a:extLst>
              <a:ext uri="{28A0092B-C50C-407E-A947-70E740481C1C}">
                <a14:useLocalDpi xmlns:a14="http://schemas.microsoft.com/office/drawing/2010/main" val="0"/>
              </a:ext>
            </a:extLst>
          </a:blip>
          <a:srcRect t="32865" b="32864"/>
          <a:stretch/>
        </p:blipFill>
        <p:spPr bwMode="auto">
          <a:xfrm>
            <a:off x="609602" y="3779984"/>
            <a:ext cx="1706597" cy="40929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http://a4.ec-images.myspacecdn.com/images01/6/7f9258b575512ff900f2b06de003a008/l.jp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55137" y="4246610"/>
            <a:ext cx="1215531" cy="51492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a:stCxn id="38" idx="2"/>
            <a:endCxn id="42" idx="0"/>
          </p:cNvCxnSpPr>
          <p:nvPr/>
        </p:nvCxnSpPr>
        <p:spPr>
          <a:xfrm>
            <a:off x="4576575" y="1421754"/>
            <a:ext cx="2570" cy="343546"/>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5618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7885" y="1425678"/>
            <a:ext cx="1874757" cy="85424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630" y="1282757"/>
            <a:ext cx="2103242" cy="997168"/>
          </a:xfrm>
          <a:prstGeom prst="rect">
            <a:avLst/>
          </a:prstGeom>
        </p:spPr>
      </p:pic>
      <p:pic>
        <p:nvPicPr>
          <p:cNvPr id="4" name="Picture 3"/>
          <p:cNvPicPr>
            <a:picLocks noChangeAspect="1"/>
          </p:cNvPicPr>
          <p:nvPr/>
        </p:nvPicPr>
        <p:blipFill rotWithShape="1">
          <a:blip r:embed="rId4"/>
          <a:srcRect r="1743"/>
          <a:stretch/>
        </p:blipFill>
        <p:spPr>
          <a:xfrm>
            <a:off x="2523004" y="1282757"/>
            <a:ext cx="3977550" cy="3876675"/>
          </a:xfrm>
          <a:prstGeom prst="rect">
            <a:avLst/>
          </a:prstGeom>
        </p:spPr>
      </p:pic>
      <p:pic>
        <p:nvPicPr>
          <p:cNvPr id="1040" name="Picture 16" descr="http://www.clker.com/cliparts/U/E/H/6/K/U/black-curved-arrow-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29405"/>
            <a:ext cx="2618509" cy="21663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6" descr="http://www.clker.com/cliparts/U/E/H/6/K/U/black-curved-arrow-h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028912" y="2429405"/>
            <a:ext cx="2703729" cy="216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943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Our Time Together</a:t>
            </a:r>
            <a:endParaRPr lang="en-US"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q"/>
            </a:pPr>
            <a:r>
              <a:rPr lang="en-US" dirty="0" smtClean="0"/>
              <a:t>Understand financial basics</a:t>
            </a:r>
          </a:p>
          <a:p>
            <a:pPr marL="342900" indent="-342900">
              <a:buFont typeface="Wingdings" panose="05000000000000000000" pitchFamily="2" charset="2"/>
              <a:buChar char="q"/>
            </a:pPr>
            <a:r>
              <a:rPr lang="en-US" dirty="0" smtClean="0"/>
              <a:t>Understand (at a high level) how decisions are made</a:t>
            </a:r>
          </a:p>
          <a:p>
            <a:pPr marL="342900" indent="-342900">
              <a:buFont typeface="Wingdings" panose="05000000000000000000" pitchFamily="2" charset="2"/>
              <a:buChar char="q"/>
            </a:pPr>
            <a:r>
              <a:rPr lang="en-US" dirty="0" smtClean="0"/>
              <a:t>Understand the impact we have on the financial metrics</a:t>
            </a:r>
          </a:p>
          <a:p>
            <a:pPr marL="342900" indent="-342900">
              <a:buFont typeface="Wingdings" panose="05000000000000000000" pitchFamily="2" charset="2"/>
              <a:buChar char="q"/>
            </a:pPr>
            <a:r>
              <a:rPr lang="en-US" dirty="0" smtClean="0"/>
              <a:t>Understand business operating models and apply to your situation</a:t>
            </a:r>
          </a:p>
          <a:p>
            <a:pPr marL="0" indent="0"/>
            <a:r>
              <a:rPr lang="en-US" dirty="0" smtClean="0"/>
              <a:t>KEY GOAL:</a:t>
            </a:r>
            <a:endParaRPr lang="en-US" dirty="0"/>
          </a:p>
          <a:p>
            <a:pPr marL="342900" indent="-342900">
              <a:buFont typeface="Wingdings" panose="05000000000000000000" pitchFamily="2" charset="2"/>
              <a:buChar char="q"/>
            </a:pPr>
            <a:r>
              <a:rPr lang="en-US" u="sng" dirty="0" smtClean="0"/>
              <a:t>Make better recommendations and be more effective</a:t>
            </a:r>
            <a:endParaRPr lang="en-US" u="sng" dirty="0"/>
          </a:p>
        </p:txBody>
      </p:sp>
    </p:spTree>
    <p:extLst>
      <p:ext uri="{BB962C8B-B14F-4D97-AF65-F5344CB8AC3E}">
        <p14:creationId xmlns:p14="http://schemas.microsoft.com/office/powerpoint/2010/main" val="1277276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Finance 101</a:t>
            </a:r>
            <a:endParaRPr lang="en-US" dirty="0"/>
          </a:p>
        </p:txBody>
      </p:sp>
      <p:sp>
        <p:nvSpPr>
          <p:cNvPr id="5" name="Rectangle 4"/>
          <p:cNvSpPr/>
          <p:nvPr/>
        </p:nvSpPr>
        <p:spPr>
          <a:xfrm>
            <a:off x="1371600" y="3174194"/>
            <a:ext cx="6400800" cy="1323439"/>
          </a:xfrm>
          <a:prstGeom prst="rect">
            <a:avLst/>
          </a:prstGeom>
        </p:spPr>
        <p:txBody>
          <a:bodyPr wrap="square">
            <a:spAutoFit/>
          </a:bodyPr>
          <a:lstStyle/>
          <a:p>
            <a:r>
              <a:rPr lang="en-US" dirty="0" smtClean="0"/>
              <a:t>“There </a:t>
            </a:r>
            <a:r>
              <a:rPr lang="en-US" dirty="0"/>
              <a:t>is rarely any real measurement or analysis of how software engineering investments contribute to value creation</a:t>
            </a:r>
            <a:r>
              <a:rPr lang="en-US" dirty="0" smtClean="0"/>
              <a:t>.</a:t>
            </a:r>
            <a:r>
              <a:rPr lang="en-US" dirty="0" smtClean="0">
                <a:solidFill>
                  <a:schemeClr val="bg1">
                    <a:lumMod val="65000"/>
                  </a:schemeClr>
                </a:solidFill>
              </a:rPr>
              <a:t>”</a:t>
            </a:r>
          </a:p>
          <a:p>
            <a:endParaRPr lang="en-US" dirty="0" smtClean="0">
              <a:solidFill>
                <a:schemeClr val="bg1">
                  <a:lumMod val="65000"/>
                </a:schemeClr>
              </a:solidFill>
            </a:endParaRPr>
          </a:p>
          <a:p>
            <a:pPr marL="285750" indent="-285750" algn="r">
              <a:buFontTx/>
              <a:buChar char="-"/>
            </a:pPr>
            <a:r>
              <a:rPr lang="en-US" dirty="0" smtClean="0">
                <a:solidFill>
                  <a:schemeClr val="bg1">
                    <a:lumMod val="65000"/>
                  </a:schemeClr>
                </a:solidFill>
              </a:rPr>
              <a:t>Barry Boehm, Ph. D.</a:t>
            </a:r>
          </a:p>
          <a:p>
            <a:pPr algn="r"/>
            <a:r>
              <a:rPr lang="en-US" dirty="0" smtClean="0">
                <a:solidFill>
                  <a:schemeClr val="bg1">
                    <a:lumMod val="65000"/>
                  </a:schemeClr>
                </a:solidFill>
              </a:rPr>
              <a:t>Software Economics: A Roadmap</a:t>
            </a:r>
            <a:endParaRPr lang="en-US" dirty="0"/>
          </a:p>
        </p:txBody>
      </p:sp>
    </p:spTree>
    <p:extLst>
      <p:ext uri="{BB962C8B-B14F-4D97-AF65-F5344CB8AC3E}">
        <p14:creationId xmlns:p14="http://schemas.microsoft.com/office/powerpoint/2010/main" val="10788143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2.xml><?xml version="1.0" encoding="utf-8"?>
<p:tagLst xmlns:a="http://schemas.openxmlformats.org/drawingml/2006/main" xmlns:r="http://schemas.openxmlformats.org/officeDocument/2006/relationships" xmlns:p="http://schemas.openxmlformats.org/presentationml/2006/main">
  <p:tag name="TAGS" val="&lt;tags&gt;&lt;tag n=&quot;name&quot; v=&quot;BasicText&quot; /&gt;&lt;tag n=&quot;id&quot; v=&quot;6&quot; /&gt;&lt;/tags&gt;"/>
</p:tagLst>
</file>

<file path=ppt/tags/tag3.xml><?xml version="1.0" encoding="utf-8"?>
<p:tagLst xmlns:a="http://schemas.openxmlformats.org/drawingml/2006/main" xmlns:r="http://schemas.openxmlformats.org/officeDocument/2006/relationships" xmlns:p="http://schemas.openxmlformats.org/presentationml/2006/main">
  <p:tag name="TAGS" val="&lt;tags&gt;&lt;tag n=&quot;name&quot; v=&quot;BasicText&quot; /&gt;&lt;tag n=&quot;id&quot; v=&quot;6&quot; /&gt;&lt;/tags&gt;"/>
</p:tagLst>
</file>

<file path=ppt/theme/theme1.xml><?xml version="1.0" encoding="utf-8"?>
<a:theme xmlns:a="http://schemas.openxmlformats.org/drawingml/2006/main" name="Blank">
  <a:themeElements>
    <a:clrScheme name="Blank 1">
      <a:dk1>
        <a:srgbClr val="333333"/>
      </a:dk1>
      <a:lt1>
        <a:srgbClr val="FFFFFF"/>
      </a:lt1>
      <a:dk2>
        <a:srgbClr val="5B7893"/>
      </a:dk2>
      <a:lt2>
        <a:srgbClr val="CCCCCC"/>
      </a:lt2>
      <a:accent1>
        <a:srgbClr val="ADBBC9"/>
      </a:accent1>
      <a:accent2>
        <a:srgbClr val="CC6600"/>
      </a:accent2>
      <a:accent3>
        <a:srgbClr val="FFFFFF"/>
      </a:accent3>
      <a:accent4>
        <a:srgbClr val="2A2A2A"/>
      </a:accent4>
      <a:accent5>
        <a:srgbClr val="D3DAE1"/>
      </a:accent5>
      <a:accent6>
        <a:srgbClr val="B95C00"/>
      </a:accent6>
      <a:hlink>
        <a:srgbClr val="CC3300"/>
      </a:hlink>
      <a:folHlink>
        <a:srgbClr val="F1D100"/>
      </a:folHlink>
    </a:clrScheme>
    <a:fontScheme name="Blank">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5B7893"/>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rgbClr val="333333"/>
            </a:solidFill>
            <a:effectLst/>
            <a:latin typeface="Arial" charset="0"/>
            <a:ea typeface="Arial Unicode MS" pitchFamily="34" charset="-128"/>
            <a:cs typeface="Arial Unicode MS" pitchFamily="34" charset="-128"/>
          </a:defRPr>
        </a:defPPr>
      </a:lstStyle>
    </a:lnDef>
  </a:objectDefaults>
  <a:extraClrSchemeLst>
    <a:extraClrScheme>
      <a:clrScheme name="Blank 1">
        <a:dk1>
          <a:srgbClr val="333333"/>
        </a:dk1>
        <a:lt1>
          <a:srgbClr val="FFFFFF"/>
        </a:lt1>
        <a:dk2>
          <a:srgbClr val="5B7893"/>
        </a:dk2>
        <a:lt2>
          <a:srgbClr val="CCCCCC"/>
        </a:lt2>
        <a:accent1>
          <a:srgbClr val="ADBBC9"/>
        </a:accent1>
        <a:accent2>
          <a:srgbClr val="CC6600"/>
        </a:accent2>
        <a:accent3>
          <a:srgbClr val="FFFFFF"/>
        </a:accent3>
        <a:accent4>
          <a:srgbClr val="2A2A2A"/>
        </a:accent4>
        <a:accent5>
          <a:srgbClr val="D3DAE1"/>
        </a:accent5>
        <a:accent6>
          <a:srgbClr val="B95C00"/>
        </a:accent6>
        <a:hlink>
          <a:srgbClr val="CC3300"/>
        </a:hlink>
        <a:folHlink>
          <a:srgbClr val="F1D1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3CCC3E4E-0BAA-46EE-8937-B60EE201BBC2}" vid="{7F8CE321-E5A1-45E7-8177-D2DB3BCD718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2883</TotalTime>
  <Words>2366</Words>
  <Application>Microsoft Office PowerPoint</Application>
  <PresentationFormat>On-screen Show (4:3)</PresentationFormat>
  <Paragraphs>348</Paragraphs>
  <Slides>49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 Unicode MS</vt:lpstr>
      <vt:lpstr>MS PGothic</vt:lpstr>
      <vt:lpstr>Arial</vt:lpstr>
      <vt:lpstr>Calibri</vt:lpstr>
      <vt:lpstr>Calibri Light</vt:lpstr>
      <vt:lpstr>Symbol</vt:lpstr>
      <vt:lpstr>Whitney</vt:lpstr>
      <vt:lpstr>Wingdings</vt:lpstr>
      <vt:lpstr>Blank</vt:lpstr>
      <vt:lpstr>The Business of Software</vt:lpstr>
      <vt:lpstr>“IT by itself provides no value”.   </vt:lpstr>
      <vt:lpstr>About Me</vt:lpstr>
      <vt:lpstr>My Software History</vt:lpstr>
      <vt:lpstr>PowerPoint Presentation</vt:lpstr>
      <vt:lpstr>PowerPoint Presentation</vt:lpstr>
      <vt:lpstr>PowerPoint Presentation</vt:lpstr>
      <vt:lpstr>Goals for Our Time Together</vt:lpstr>
      <vt:lpstr>Finance 101</vt:lpstr>
      <vt:lpstr>The Scoring Engine</vt:lpstr>
      <vt:lpstr>Key Financial Terms</vt:lpstr>
      <vt:lpstr>Key Financial Terms</vt:lpstr>
      <vt:lpstr>Currency</vt:lpstr>
      <vt:lpstr>Currency</vt:lpstr>
      <vt:lpstr>Time Value of Money</vt:lpstr>
      <vt:lpstr>PowerPoint Presentation</vt:lpstr>
      <vt:lpstr>Project Methodology Truths</vt:lpstr>
      <vt:lpstr>Key Financial Terms</vt:lpstr>
      <vt:lpstr>Key Financial Terms</vt:lpstr>
      <vt:lpstr>Present Value Example</vt:lpstr>
      <vt:lpstr>Key Financial Terms</vt:lpstr>
      <vt:lpstr>NPV Decision Rule</vt:lpstr>
      <vt:lpstr>Key Financial Terms</vt:lpstr>
      <vt:lpstr>IRR Decision Rule</vt:lpstr>
      <vt:lpstr>Income Statement Example</vt:lpstr>
      <vt:lpstr>Why should we care?</vt:lpstr>
      <vt:lpstr>PowerPoint Presentation</vt:lpstr>
      <vt:lpstr>How do I help?</vt:lpstr>
      <vt:lpstr>Your Goal As a Software Professional</vt:lpstr>
      <vt:lpstr>Four Operating Models</vt:lpstr>
      <vt:lpstr>Two Axes</vt:lpstr>
      <vt:lpstr>Four Operating Models</vt:lpstr>
      <vt:lpstr>Operating Models: Diversification</vt:lpstr>
      <vt:lpstr>Operating Models: Coordination</vt:lpstr>
      <vt:lpstr>Operating Models: Unification</vt:lpstr>
      <vt:lpstr>Operating Models: Replication</vt:lpstr>
      <vt:lpstr>PowerPoint Presentation</vt:lpstr>
      <vt:lpstr>PowerPoint Presentation</vt:lpstr>
      <vt:lpstr>Diversification to Unification</vt:lpstr>
      <vt:lpstr>Enterprise Architecture</vt:lpstr>
      <vt:lpstr>Enterprise Architecture</vt:lpstr>
      <vt:lpstr>Enterprise Architecture vs. IT Architecture</vt:lpstr>
      <vt:lpstr>Maturity Models</vt:lpstr>
      <vt:lpstr>Architectural Maturity Stages</vt:lpstr>
      <vt:lpstr>Architectural Maturity Stages</vt:lpstr>
      <vt:lpstr>Architectural Maturity Stages</vt:lpstr>
      <vt:lpstr>Management Practices</vt:lpstr>
      <vt:lpstr>Resources</vt:lpstr>
      <vt:lpstr>Stay in Touch</vt:lpstr>
    </vt:vector>
  </TitlesOfParts>
  <Company>Microsoft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Barcz</dc:creator>
  <dc:description>2008</dc:description>
  <cp:lastModifiedBy>Tim Barcz</cp:lastModifiedBy>
  <cp:revision>120</cp:revision>
  <cp:lastPrinted>2015-09-01T22:50:49Z</cp:lastPrinted>
  <dcterms:created xsi:type="dcterms:W3CDTF">2015-03-02T00:17:54Z</dcterms:created>
  <dcterms:modified xsi:type="dcterms:W3CDTF">2015-09-02T21:45:45Z</dcterms:modified>
</cp:coreProperties>
</file>