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8" r:id="rId3"/>
    <p:sldId id="334" r:id="rId4"/>
    <p:sldId id="336" r:id="rId5"/>
    <p:sldId id="337" r:id="rId6"/>
    <p:sldId id="338" r:id="rId7"/>
    <p:sldId id="339" r:id="rId8"/>
    <p:sldId id="340" r:id="rId9"/>
    <p:sldId id="343" r:id="rId10"/>
    <p:sldId id="344" r:id="rId11"/>
    <p:sldId id="345" r:id="rId12"/>
    <p:sldId id="341" r:id="rId13"/>
    <p:sldId id="346" r:id="rId14"/>
    <p:sldId id="317" r:id="rId15"/>
    <p:sldId id="315" r:id="rId16"/>
    <p:sldId id="350" r:id="rId17"/>
    <p:sldId id="349" r:id="rId18"/>
    <p:sldId id="351" r:id="rId19"/>
    <p:sldId id="356" r:id="rId20"/>
    <p:sldId id="355" r:id="rId21"/>
    <p:sldId id="357" r:id="rId22"/>
    <p:sldId id="352" r:id="rId23"/>
    <p:sldId id="358" r:id="rId24"/>
    <p:sldId id="353" r:id="rId25"/>
    <p:sldId id="359" r:id="rId26"/>
    <p:sldId id="354" r:id="rId27"/>
    <p:sldId id="360" r:id="rId28"/>
    <p:sldId id="361" r:id="rId29"/>
    <p:sldId id="362" r:id="rId30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106" d="100"/>
          <a:sy n="106" d="100"/>
        </p:scale>
        <p:origin x="12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/>
              <a:t>Creating</a:t>
            </a:r>
            <a:r>
              <a:rPr lang="nl-NL" altLang="nl-NL" dirty="0"/>
              <a:t> a platform </a:t>
            </a:r>
            <a:r>
              <a:rPr lang="nl-NL" altLang="nl-NL" dirty="0" err="1"/>
              <a:t>for</a:t>
            </a:r>
            <a:r>
              <a:rPr lang="nl-NL" altLang="nl-NL" dirty="0"/>
              <a:t> </a:t>
            </a:r>
            <a:r>
              <a:rPr lang="nl-NL" altLang="nl-NL" dirty="0" err="1"/>
              <a:t>Biomedical</a:t>
            </a:r>
            <a:r>
              <a:rPr lang="nl-NL" altLang="nl-NL" dirty="0"/>
              <a:t> Engineers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improve</a:t>
            </a:r>
            <a:r>
              <a:rPr lang="nl-NL" altLang="nl-NL" dirty="0"/>
              <a:t> </a:t>
            </a:r>
            <a:r>
              <a:rPr lang="nl-NL" altLang="nl-NL" dirty="0" err="1"/>
              <a:t>their</a:t>
            </a:r>
            <a:r>
              <a:rPr lang="nl-NL" altLang="nl-NL" dirty="0"/>
              <a:t> data </a:t>
            </a:r>
            <a:r>
              <a:rPr lang="nl-NL" altLang="nl-NL" dirty="0" err="1"/>
              <a:t>mining</a:t>
            </a:r>
            <a:r>
              <a:rPr lang="nl-NL" altLang="nl-NL" dirty="0"/>
              <a:t> efficiency</a:t>
            </a:r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Clustering by biomedical relation</a:t>
            </a:r>
          </a:p>
          <a:p>
            <a:pPr lvl="1"/>
            <a:r>
              <a:rPr lang="en-US" dirty="0"/>
              <a:t>Processes were most interesting</a:t>
            </a:r>
          </a:p>
          <a:p>
            <a:pPr lvl="1"/>
            <a:r>
              <a:rPr lang="en-US" dirty="0"/>
              <a:t>No useful results</a:t>
            </a:r>
          </a:p>
          <a:p>
            <a:endParaRPr lang="en-US" dirty="0"/>
          </a:p>
          <a:p>
            <a:r>
              <a:rPr lang="en-US" dirty="0"/>
              <a:t>Clustering by values</a:t>
            </a:r>
          </a:p>
          <a:p>
            <a:pPr lvl="1"/>
            <a:r>
              <a:rPr lang="en-US" dirty="0"/>
              <a:t>On its own, no interesting results</a:t>
            </a:r>
          </a:p>
          <a:p>
            <a:pPr lvl="1"/>
            <a:endParaRPr lang="en-US" dirty="0"/>
          </a:p>
          <a:p>
            <a:r>
              <a:rPr lang="en-US" dirty="0"/>
              <a:t>Combining clustering types</a:t>
            </a:r>
          </a:p>
          <a:p>
            <a:pPr lvl="1"/>
            <a:r>
              <a:rPr lang="en-US" dirty="0"/>
              <a:t>Agglomerative Clustering, 10 clusters</a:t>
            </a:r>
          </a:p>
          <a:p>
            <a:pPr lvl="1"/>
            <a:r>
              <a:rPr lang="en-US" dirty="0"/>
              <a:t>2 interesting clusters</a:t>
            </a:r>
          </a:p>
          <a:p>
            <a:pPr lvl="1"/>
            <a:r>
              <a:rPr lang="en-US" dirty="0"/>
              <a:t>Labeled genes in clusters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</p:spTree>
    <p:extLst>
      <p:ext uri="{BB962C8B-B14F-4D97-AF65-F5344CB8AC3E}">
        <p14:creationId xmlns:p14="http://schemas.microsoft.com/office/powerpoint/2010/main" val="13722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Clustering by biomedical relation</a:t>
            </a:r>
          </a:p>
          <a:p>
            <a:pPr lvl="1"/>
            <a:r>
              <a:rPr lang="en-US" dirty="0"/>
              <a:t>Processes were most interesting</a:t>
            </a:r>
          </a:p>
          <a:p>
            <a:pPr lvl="1"/>
            <a:r>
              <a:rPr lang="en-US" dirty="0"/>
              <a:t>No useful results</a:t>
            </a:r>
          </a:p>
          <a:p>
            <a:endParaRPr lang="en-US" dirty="0"/>
          </a:p>
          <a:p>
            <a:r>
              <a:rPr lang="en-US" dirty="0"/>
              <a:t>Clustering by values</a:t>
            </a:r>
          </a:p>
          <a:p>
            <a:pPr lvl="1"/>
            <a:r>
              <a:rPr lang="en-US" dirty="0"/>
              <a:t>On its own, no interesting results</a:t>
            </a:r>
          </a:p>
          <a:p>
            <a:pPr lvl="1"/>
            <a:endParaRPr lang="en-US" dirty="0"/>
          </a:p>
          <a:p>
            <a:r>
              <a:rPr lang="en-US" dirty="0"/>
              <a:t>Combining clustering types</a:t>
            </a:r>
          </a:p>
          <a:p>
            <a:pPr lvl="1"/>
            <a:r>
              <a:rPr lang="en-US" dirty="0"/>
              <a:t>Agglomerative Clustering, 10 clusters</a:t>
            </a:r>
          </a:p>
          <a:p>
            <a:pPr lvl="1"/>
            <a:r>
              <a:rPr lang="en-US" dirty="0"/>
              <a:t>2 interesting clusters</a:t>
            </a:r>
          </a:p>
          <a:p>
            <a:pPr lvl="1"/>
            <a:r>
              <a:rPr lang="en-US" dirty="0"/>
              <a:t>Labeled genes in clusters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FCF64-96D5-4CAE-B584-84BD598F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70"/>
            <a:ext cx="12192000" cy="67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Psoriasis versus Atopic Dermatitis</a:t>
            </a:r>
          </a:p>
          <a:p>
            <a:r>
              <a:rPr lang="en-US" dirty="0"/>
              <a:t>Matched genes</a:t>
            </a:r>
          </a:p>
          <a:p>
            <a:pPr lvl="1"/>
            <a:r>
              <a:rPr lang="en-US" dirty="0"/>
              <a:t>96 genes significant in both</a:t>
            </a:r>
          </a:p>
          <a:p>
            <a:pPr lvl="1"/>
            <a:endParaRPr lang="en-US" dirty="0"/>
          </a:p>
          <a:p>
            <a:r>
              <a:rPr lang="en-US" dirty="0"/>
              <a:t>Linked genes to biomedical relations</a:t>
            </a:r>
          </a:p>
          <a:p>
            <a:pPr lvl="1"/>
            <a:r>
              <a:rPr lang="en-US" dirty="0"/>
              <a:t>No remarkable results</a:t>
            </a:r>
          </a:p>
          <a:p>
            <a:pPr lvl="1"/>
            <a:r>
              <a:rPr lang="en-US" dirty="0"/>
              <a:t>5 prominent processes</a:t>
            </a:r>
          </a:p>
          <a:p>
            <a:pPr lvl="2"/>
            <a:r>
              <a:rPr lang="en-US" dirty="0"/>
              <a:t>Metabolic process</a:t>
            </a:r>
          </a:p>
          <a:p>
            <a:pPr lvl="2"/>
            <a:r>
              <a:rPr lang="en-US" dirty="0"/>
              <a:t>Small molecule metabolic process</a:t>
            </a:r>
          </a:p>
          <a:p>
            <a:pPr lvl="2"/>
            <a:r>
              <a:rPr lang="en-US" dirty="0"/>
              <a:t>Regulation of transcription, DNA-templated</a:t>
            </a:r>
          </a:p>
          <a:p>
            <a:pPr lvl="2"/>
            <a:r>
              <a:rPr lang="en-US" dirty="0"/>
              <a:t>Signal transduction</a:t>
            </a:r>
          </a:p>
          <a:p>
            <a:pPr marL="457200" lvl="1" indent="0">
              <a:buNone/>
            </a:pPr>
            <a:r>
              <a:rPr lang="en-US" dirty="0"/>
              <a:t>	Transcription, DNA templated</a:t>
            </a:r>
          </a:p>
          <a:p>
            <a:pPr lvl="1"/>
            <a:r>
              <a:rPr lang="en-US" dirty="0"/>
              <a:t>Fundamental processes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 &amp; Results (3)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846D6-DD5C-447F-8D7B-0D86AB4C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876" y="140928"/>
            <a:ext cx="51720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Framework conclusions</a:t>
            </a:r>
          </a:p>
          <a:p>
            <a:r>
              <a:rPr lang="en-US" dirty="0"/>
              <a:t>Global analysis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Samples</a:t>
            </a:r>
          </a:p>
          <a:p>
            <a:endParaRPr lang="en-US" dirty="0"/>
          </a:p>
          <a:p>
            <a:r>
              <a:rPr lang="en-US" dirty="0"/>
              <a:t>Feature dimensionality</a:t>
            </a:r>
          </a:p>
          <a:p>
            <a:pPr lvl="1"/>
            <a:r>
              <a:rPr lang="en-US" dirty="0"/>
              <a:t>Multicollinearity</a:t>
            </a:r>
          </a:p>
          <a:p>
            <a:pPr lvl="1"/>
            <a:r>
              <a:rPr lang="en-US" dirty="0"/>
              <a:t>Other options</a:t>
            </a:r>
          </a:p>
          <a:p>
            <a:endParaRPr lang="en-US" dirty="0"/>
          </a:p>
          <a:p>
            <a:r>
              <a:rPr lang="en-US" dirty="0"/>
              <a:t>Database integration</a:t>
            </a:r>
          </a:p>
          <a:p>
            <a:pPr lvl="1"/>
            <a:r>
              <a:rPr lang="en-US" dirty="0"/>
              <a:t>Biomedical information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286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 Proposal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view of the 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3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Five parts</a:t>
            </a:r>
          </a:p>
          <a:p>
            <a:pPr lvl="1"/>
            <a:r>
              <a:rPr lang="en-US" dirty="0"/>
              <a:t>Data driven</a:t>
            </a:r>
          </a:p>
          <a:p>
            <a:pPr lvl="1"/>
            <a:r>
              <a:rPr lang="en-US" dirty="0"/>
              <a:t>Target driven</a:t>
            </a:r>
          </a:p>
          <a:p>
            <a:pPr lvl="1"/>
            <a:r>
              <a:rPr lang="en-US" dirty="0"/>
              <a:t>Tool availability driven</a:t>
            </a:r>
          </a:p>
          <a:p>
            <a:pPr lvl="1"/>
            <a:r>
              <a:rPr lang="en-US" dirty="0"/>
              <a:t>Extension driven</a:t>
            </a:r>
          </a:p>
          <a:p>
            <a:pPr lvl="1"/>
            <a:r>
              <a:rPr lang="en-US" dirty="0"/>
              <a:t>Knowledge driven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94885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9502-D44A-43A0-8900-D40169F21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392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driven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Feature reduction</a:t>
            </a:r>
          </a:p>
          <a:p>
            <a:pPr lvl="1"/>
            <a:r>
              <a:rPr lang="en-US" dirty="0"/>
              <a:t>Sample generation</a:t>
            </a:r>
          </a:p>
          <a:p>
            <a:pPr lvl="1"/>
            <a:r>
              <a:rPr lang="en-US" dirty="0"/>
              <a:t>Quality Enhancement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583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Target driven</a:t>
            </a:r>
          </a:p>
          <a:p>
            <a:r>
              <a:rPr lang="en-US" dirty="0"/>
              <a:t>Data mining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Global Analysis</a:t>
            </a:r>
          </a:p>
          <a:p>
            <a:pPr lvl="1"/>
            <a:r>
              <a:rPr lang="en-US" dirty="0"/>
              <a:t>Database Relation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03405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Feature Reduction</a:t>
            </a:r>
          </a:p>
          <a:p>
            <a:pPr lvl="2"/>
            <a:r>
              <a:rPr lang="en-US" dirty="0"/>
              <a:t>Clustering</a:t>
            </a:r>
          </a:p>
          <a:p>
            <a:pPr lvl="2"/>
            <a:r>
              <a:rPr lang="en-US" dirty="0"/>
              <a:t>Psoriasis vs Atopic Dermatitis</a:t>
            </a:r>
          </a:p>
          <a:p>
            <a:pPr lvl="1"/>
            <a:r>
              <a:rPr lang="en-US" dirty="0"/>
              <a:t>Framework Conclusion</a:t>
            </a:r>
          </a:p>
          <a:p>
            <a:r>
              <a:rPr lang="en-US" dirty="0"/>
              <a:t>Framework Proposal</a:t>
            </a:r>
          </a:p>
          <a:p>
            <a:pPr lvl="1"/>
            <a:r>
              <a:rPr lang="en-US" dirty="0"/>
              <a:t>Layout</a:t>
            </a:r>
          </a:p>
          <a:p>
            <a:pPr lvl="2"/>
            <a:r>
              <a:rPr lang="en-US" dirty="0"/>
              <a:t>5 aspects</a:t>
            </a:r>
          </a:p>
          <a:p>
            <a:r>
              <a:rPr lang="en-US" dirty="0"/>
              <a:t>General information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Reports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 driven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SciPy</a:t>
            </a:r>
          </a:p>
          <a:p>
            <a:r>
              <a:rPr lang="en-US" dirty="0"/>
              <a:t>Combination</a:t>
            </a:r>
          </a:p>
          <a:p>
            <a:pPr lvl="1"/>
            <a:r>
              <a:rPr lang="en-US" dirty="0"/>
              <a:t>TPOT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75092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0DC65-5C38-471B-BA7D-CDDFE0F39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8" y="6491"/>
            <a:ext cx="9614971" cy="47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1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Extension driven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Preprocessing extension</a:t>
            </a:r>
          </a:p>
          <a:p>
            <a:pPr lvl="1"/>
            <a:r>
              <a:rPr lang="en-US" dirty="0"/>
              <a:t>Preprocessing addition to TPOT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Global analysis tool</a:t>
            </a:r>
          </a:p>
          <a:p>
            <a:r>
              <a:rPr lang="en-US" dirty="0"/>
              <a:t>Database relation testing</a:t>
            </a:r>
          </a:p>
          <a:p>
            <a:pPr lvl="1"/>
            <a:r>
              <a:rPr lang="en-US" dirty="0"/>
              <a:t>Database integration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88800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0DC65-5C38-471B-BA7D-CDDFE0F39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8" y="6491"/>
            <a:ext cx="9614971" cy="4794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3CA8A-BED2-436C-BF25-A2F8B5BF23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7" y="0"/>
            <a:ext cx="9614973" cy="64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Knowledge driven</a:t>
            </a:r>
          </a:p>
          <a:p>
            <a:r>
              <a:rPr lang="en-US" dirty="0"/>
              <a:t>Understandability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Exemplary datasets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4217554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2FDEB3-08F2-4B74-803F-9851A2E52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36" y="-9460"/>
            <a:ext cx="8478741" cy="6867460"/>
          </a:xfrm>
        </p:spPr>
      </p:pic>
    </p:spTree>
    <p:extLst>
      <p:ext uri="{BB962C8B-B14F-4D97-AF65-F5344CB8AC3E}">
        <p14:creationId xmlns:p14="http://schemas.microsoft.com/office/powerpoint/2010/main" val="33415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Which part of the program are made when?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151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planning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8235D8-3F2F-4E47-BA06-549DEE4C9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82591"/>
              </p:ext>
            </p:extLst>
          </p:nvPr>
        </p:nvGraphicFramePr>
        <p:xfrm>
          <a:off x="3053301" y="563084"/>
          <a:ext cx="9098064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572241094"/>
                    </a:ext>
                  </a:extLst>
                </a:gridCol>
                <a:gridCol w="3943847">
                  <a:extLst>
                    <a:ext uri="{9D8B030D-6E8A-4147-A177-3AD203B41FA5}">
                      <a16:colId xmlns:a16="http://schemas.microsoft.com/office/drawing/2014/main" val="2540990549"/>
                    </a:ext>
                  </a:extLst>
                </a:gridCol>
                <a:gridCol w="1319916">
                  <a:extLst>
                    <a:ext uri="{9D8B030D-6E8A-4147-A177-3AD203B41FA5}">
                      <a16:colId xmlns:a16="http://schemas.microsoft.com/office/drawing/2014/main" val="816588219"/>
                    </a:ext>
                  </a:extLst>
                </a:gridCol>
                <a:gridCol w="2164527">
                  <a:extLst>
                    <a:ext uri="{9D8B030D-6E8A-4147-A177-3AD203B41FA5}">
                      <a16:colId xmlns:a16="http://schemas.microsoft.com/office/drawing/2014/main" val="416414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Timespan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date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dimensionality reduction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Research additional options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 on data sets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 as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to TPOT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6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 Enhancement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Research additional options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 on data sets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 as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to TPOT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0721"/>
                  </a:ext>
                </a:extLst>
              </a:tr>
              <a:tr h="379146">
                <a:tc>
                  <a:txBody>
                    <a:bodyPr/>
                    <a:lstStyle/>
                    <a:p>
                      <a:r>
                        <a:rPr lang="en-US" dirty="0"/>
                        <a:t>Sample Generation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Research additional options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 on data sets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 as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to TPOT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13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7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 usability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GUI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User Manual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Global Analysis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usability TPOT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Possible: Add database integration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weeks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be determined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8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34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 Study and Proposal Report</a:t>
            </a:r>
          </a:p>
          <a:p>
            <a:r>
              <a:rPr lang="en-US" dirty="0"/>
              <a:t>General remarks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Thesis layout</a:t>
            </a:r>
          </a:p>
          <a:p>
            <a:pPr lvl="1"/>
            <a:r>
              <a:rPr lang="en-US" dirty="0"/>
              <a:t>Merging four reports</a:t>
            </a:r>
          </a:p>
          <a:p>
            <a:pPr lvl="1"/>
            <a:r>
              <a:rPr lang="en-US" dirty="0"/>
              <a:t>Past/present tense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questions</a:t>
            </a:r>
          </a:p>
        </p:txBody>
      </p:sp>
    </p:spTree>
    <p:extLst>
      <p:ext uri="{BB962C8B-B14F-4D97-AF65-F5344CB8AC3E}">
        <p14:creationId xmlns:p14="http://schemas.microsoft.com/office/powerpoint/2010/main" val="67594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Analysis Skin Disease Data Set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4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Data sets</a:t>
            </a:r>
          </a:p>
          <a:p>
            <a:pPr lvl="1"/>
            <a:r>
              <a:rPr lang="en-US" dirty="0"/>
              <a:t>6 psoriasis</a:t>
            </a:r>
          </a:p>
          <a:p>
            <a:pPr lvl="1"/>
            <a:r>
              <a:rPr lang="en-US" dirty="0"/>
              <a:t>3 atopic dermatitis</a:t>
            </a:r>
          </a:p>
          <a:p>
            <a:r>
              <a:rPr lang="en-US" dirty="0"/>
              <a:t>Values</a:t>
            </a:r>
          </a:p>
          <a:p>
            <a:pPr lvl="1"/>
            <a:r>
              <a:rPr lang="en-US" dirty="0"/>
              <a:t>54675 genes</a:t>
            </a:r>
          </a:p>
          <a:p>
            <a:pPr lvl="1"/>
            <a:r>
              <a:rPr lang="en-US" dirty="0"/>
              <a:t>Normal, Non-</a:t>
            </a:r>
            <a:r>
              <a:rPr lang="en-US" dirty="0" err="1"/>
              <a:t>Lesional</a:t>
            </a:r>
            <a:r>
              <a:rPr lang="en-US" dirty="0"/>
              <a:t>, </a:t>
            </a:r>
            <a:r>
              <a:rPr lang="en-US" dirty="0" err="1"/>
              <a:t>Lesional</a:t>
            </a:r>
            <a:endParaRPr lang="en-US" dirty="0"/>
          </a:p>
          <a:p>
            <a:r>
              <a:rPr lang="en-US" dirty="0"/>
              <a:t>Focus</a:t>
            </a:r>
          </a:p>
          <a:p>
            <a:pPr lvl="1"/>
            <a:r>
              <a:rPr lang="en-US" dirty="0"/>
              <a:t>Biggest set: Psoriasis</a:t>
            </a:r>
          </a:p>
          <a:p>
            <a:pPr lvl="1"/>
            <a:r>
              <a:rPr lang="en-US" dirty="0"/>
              <a:t>Normal vs Non-</a:t>
            </a:r>
            <a:r>
              <a:rPr lang="en-US" dirty="0" err="1"/>
              <a:t>Lesional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Lesional</a:t>
            </a:r>
            <a:r>
              <a:rPr lang="en-US" dirty="0"/>
              <a:t> vs </a:t>
            </a:r>
            <a:r>
              <a:rPr lang="en-US" dirty="0" err="1"/>
              <a:t>Lesional</a:t>
            </a:r>
            <a:r>
              <a:rPr lang="en-US" dirty="0"/>
              <a:t> (423)</a:t>
            </a:r>
          </a:p>
          <a:p>
            <a:r>
              <a:rPr lang="en-US" dirty="0"/>
              <a:t>Additional data</a:t>
            </a:r>
          </a:p>
          <a:p>
            <a:pPr lvl="1"/>
            <a:r>
              <a:rPr lang="en-US" dirty="0"/>
              <a:t>Gene specific details</a:t>
            </a:r>
          </a:p>
          <a:p>
            <a:pPr lvl="1"/>
            <a:r>
              <a:rPr lang="en-US" dirty="0"/>
              <a:t>Process, Cellular, Molecular information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86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Reduction</a:t>
            </a:r>
          </a:p>
          <a:p>
            <a:r>
              <a:rPr lang="en-US" dirty="0"/>
              <a:t>T-test</a:t>
            </a:r>
          </a:p>
          <a:p>
            <a:pPr lvl="1"/>
            <a:r>
              <a:rPr lang="en-US" dirty="0"/>
              <a:t>Separate datasets</a:t>
            </a:r>
          </a:p>
          <a:p>
            <a:pPr lvl="1"/>
            <a:r>
              <a:rPr lang="en-US" dirty="0"/>
              <a:t>Joint dataset</a:t>
            </a:r>
          </a:p>
          <a:p>
            <a:endParaRPr lang="en-US" dirty="0"/>
          </a:p>
          <a:p>
            <a:r>
              <a:rPr lang="en-US" dirty="0"/>
              <a:t>Greedy Correlation Clustering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D4A3C3-3BEA-4612-ACC7-32981A7820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17" y="3087345"/>
            <a:ext cx="5815281" cy="30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Reduction</a:t>
            </a:r>
          </a:p>
          <a:p>
            <a:r>
              <a:rPr lang="en-US" dirty="0"/>
              <a:t>T-test</a:t>
            </a:r>
          </a:p>
          <a:p>
            <a:pPr lvl="1"/>
            <a:r>
              <a:rPr lang="en-US" dirty="0"/>
              <a:t>P-value = 0.001</a:t>
            </a:r>
          </a:p>
          <a:p>
            <a:pPr lvl="1"/>
            <a:r>
              <a:rPr lang="en-US" dirty="0"/>
              <a:t>54675 -&gt; 1768 genes</a:t>
            </a:r>
          </a:p>
          <a:p>
            <a:endParaRPr lang="en-US" dirty="0"/>
          </a:p>
          <a:p>
            <a:r>
              <a:rPr lang="en-US" dirty="0"/>
              <a:t>Greedy Correlation Clustering</a:t>
            </a:r>
          </a:p>
          <a:p>
            <a:pPr lvl="1"/>
            <a:r>
              <a:rPr lang="en-US" dirty="0"/>
              <a:t>1768 genes -&gt; 335 genes</a:t>
            </a:r>
          </a:p>
          <a:p>
            <a:pPr lvl="1"/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277B4-A599-42B0-8D06-448426FE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242" y="133385"/>
            <a:ext cx="5898905" cy="1530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9DAAD-9EEF-4EDA-95E8-1318AD02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29" y="3209039"/>
            <a:ext cx="4699518" cy="877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ADD7E-14AD-4C4B-8640-1A698DA84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972" y="4232288"/>
            <a:ext cx="5591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Per feature/sample</a:t>
            </a:r>
          </a:p>
          <a:p>
            <a:r>
              <a:rPr lang="en-US" dirty="0"/>
              <a:t>Clustering by biomedical relation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Cellular Location</a:t>
            </a:r>
          </a:p>
          <a:p>
            <a:pPr lvl="1"/>
            <a:r>
              <a:rPr lang="en-US" dirty="0"/>
              <a:t>Molecular reaction</a:t>
            </a:r>
          </a:p>
          <a:p>
            <a:r>
              <a:rPr lang="en-US" dirty="0"/>
              <a:t>Clustering by value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Agglomerative </a:t>
            </a:r>
          </a:p>
          <a:p>
            <a:pPr lvl="1"/>
            <a:r>
              <a:rPr lang="en-US" dirty="0"/>
              <a:t>DBSCAN</a:t>
            </a:r>
          </a:p>
          <a:p>
            <a:r>
              <a:rPr lang="en-US" dirty="0"/>
              <a:t>Combined clustering</a:t>
            </a:r>
          </a:p>
          <a:p>
            <a:pPr lvl="1"/>
            <a:r>
              <a:rPr lang="en-US" dirty="0"/>
              <a:t>Most interesting genes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 (2)</a:t>
            </a:r>
          </a:p>
        </p:txBody>
      </p:sp>
    </p:spTree>
    <p:extLst>
      <p:ext uri="{BB962C8B-B14F-4D97-AF65-F5344CB8AC3E}">
        <p14:creationId xmlns:p14="http://schemas.microsoft.com/office/powerpoint/2010/main" val="13980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Biomedical Relation Clustering</a:t>
            </a:r>
          </a:p>
          <a:p>
            <a:pPr lvl="1"/>
            <a:r>
              <a:rPr lang="en-US" dirty="0"/>
              <a:t>Processes were most interesting</a:t>
            </a:r>
          </a:p>
          <a:p>
            <a:pPr lvl="1"/>
            <a:r>
              <a:rPr lang="en-US" dirty="0"/>
              <a:t>No useful results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</p:spTree>
    <p:extLst>
      <p:ext uri="{BB962C8B-B14F-4D97-AF65-F5344CB8AC3E}">
        <p14:creationId xmlns:p14="http://schemas.microsoft.com/office/powerpoint/2010/main" val="31019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Biomedical Relation Clustering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4E0A3-565B-4A28-9935-F137E9C5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9"/>
            <a:ext cx="12192000" cy="67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1165</TotalTime>
  <Words>649</Words>
  <Application>Microsoft Office PowerPoint</Application>
  <PresentationFormat>Widescreen</PresentationFormat>
  <Paragraphs>267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information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78</cp:revision>
  <dcterms:created xsi:type="dcterms:W3CDTF">2017-11-15T10:00:38Z</dcterms:created>
  <dcterms:modified xsi:type="dcterms:W3CDTF">2018-03-08T13:52:29Z</dcterms:modified>
</cp:coreProperties>
</file>