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9" r:id="rId2"/>
    <p:sldId id="387" r:id="rId3"/>
  </p:sldIdLst>
  <p:sldSz cx="12192000" cy="6858000"/>
  <p:notesSz cx="6858000" cy="9144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3884"/>
    <a:srgbClr val="ED145A"/>
    <a:srgbClr val="546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6754" autoAdjust="0"/>
  </p:normalViewPr>
  <p:slideViewPr>
    <p:cSldViewPr snapToGrid="0">
      <p:cViewPr varScale="1">
        <p:scale>
          <a:sx n="120" d="100"/>
          <a:sy n="120" d="100"/>
        </p:scale>
        <p:origin x="120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410241" y="1528560"/>
            <a:ext cx="5105035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0242" y="2925360"/>
            <a:ext cx="4932225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5"/>
          <a:stretch/>
        </p:blipFill>
        <p:spPr>
          <a:xfrm>
            <a:off x="6168497" y="1116420"/>
            <a:ext cx="5929125" cy="51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0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jdelijke aanduiding voor dianummer 5"/>
          <p:cNvSpPr txBox="1">
            <a:spLocks/>
          </p:cNvSpPr>
          <p:nvPr/>
        </p:nvSpPr>
        <p:spPr bwMode="auto">
          <a:xfrm>
            <a:off x="876300" y="6453188"/>
            <a:ext cx="527050" cy="282575"/>
          </a:xfrm>
          <a:prstGeom prst="rect">
            <a:avLst/>
          </a:prstGeom>
          <a:extLst>
            <a:ext uri="{FAA26D3D-D897-4be2-8F04-BA451C77F1D7}"/>
          </a:extLst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000" b="1" kern="12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3BF7FE3-985B-4B4A-8B11-00ED51816776}" type="slidenum">
              <a:rPr lang="nl-NL" altLang="nl-NL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alt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3424459" y="898712"/>
            <a:ext cx="822210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aseline="0">
                <a:solidFill>
                  <a:srgbClr val="003884"/>
                </a:solidFill>
                <a:latin typeface="Arial"/>
                <a:cs typeface="Arial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 baseline="0">
                <a:solidFill>
                  <a:srgbClr val="003884"/>
                </a:solidFill>
                <a:latin typeface="Arial"/>
                <a:cs typeface="Arial"/>
              </a:defRPr>
            </a:lvl2pPr>
            <a:lvl3pPr marL="914400" indent="0">
              <a:buNone/>
              <a:defRPr sz="2000">
                <a:solidFill>
                  <a:srgbClr val="003884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3884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3884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Biomedical Data Analysis</a:t>
            </a:r>
          </a:p>
          <a:p>
            <a:pPr lvl="1"/>
            <a:r>
              <a:rPr lang="en-US" dirty="0"/>
              <a:t>Statistical Analysis</a:t>
            </a:r>
          </a:p>
          <a:p>
            <a:pPr lvl="1"/>
            <a:r>
              <a:rPr lang="en-US" dirty="0"/>
              <a:t>Deep learning</a:t>
            </a:r>
          </a:p>
          <a:p>
            <a:pPr lvl="0"/>
            <a:r>
              <a:rPr lang="en-US" dirty="0"/>
              <a:t>Bariatric Co-Morbidity Severity Thesis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First Proposal</a:t>
            </a:r>
          </a:p>
          <a:p>
            <a:pPr lvl="1"/>
            <a:r>
              <a:rPr lang="en-US" dirty="0"/>
              <a:t>Actual Research</a:t>
            </a:r>
          </a:p>
          <a:p>
            <a:pPr lvl="1"/>
            <a:r>
              <a:rPr lang="en-US" dirty="0"/>
              <a:t>Comparisons</a:t>
            </a:r>
          </a:p>
          <a:p>
            <a:pPr lvl="1"/>
            <a:r>
              <a:rPr lang="en-US" dirty="0"/>
              <a:t>Renewed Proposal</a:t>
            </a:r>
          </a:p>
          <a:p>
            <a:pPr lvl="0"/>
            <a:r>
              <a:rPr lang="en-US" dirty="0"/>
              <a:t>Current project</a:t>
            </a:r>
          </a:p>
          <a:p>
            <a:pPr lvl="1"/>
            <a:r>
              <a:rPr lang="en-US" dirty="0"/>
              <a:t>Research Questions</a:t>
            </a:r>
          </a:p>
          <a:p>
            <a:pPr lvl="1"/>
            <a:r>
              <a:rPr lang="en-US" dirty="0"/>
              <a:t>Important topics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1424982" y="6453688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884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459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75487" y="1162800"/>
            <a:ext cx="8146618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75487" y="2559600"/>
            <a:ext cx="8146617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09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5"/>
          <a:stretch/>
        </p:blipFill>
        <p:spPr>
          <a:xfrm>
            <a:off x="6168497" y="1116420"/>
            <a:ext cx="5929125" cy="515679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241" y="1528560"/>
            <a:ext cx="5105035" cy="1234800"/>
          </a:xfrm>
          <a:prstGeom prst="rect">
            <a:avLst/>
          </a:prstGeom>
        </p:spPr>
        <p:txBody>
          <a:bodyPr/>
          <a:lstStyle>
            <a:lvl1pPr>
              <a:defRPr sz="3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 dirty="0"/>
              <a:t>A </a:t>
            </a:r>
            <a:r>
              <a:rPr lang="nl-NL" dirty="0" err="1"/>
              <a:t>Computational</a:t>
            </a:r>
            <a:r>
              <a:rPr lang="nl-NL" dirty="0"/>
              <a:t> </a:t>
            </a:r>
            <a:r>
              <a:rPr lang="nl-NL" dirty="0" err="1"/>
              <a:t>Biology</a:t>
            </a:r>
            <a:r>
              <a:rPr lang="nl-NL" dirty="0"/>
              <a:t> Framework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242" y="2925360"/>
            <a:ext cx="4932225" cy="123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Creating a platform for biomedical engineers to efficiently do their research</a:t>
            </a:r>
          </a:p>
          <a:p>
            <a:endParaRPr lang="en-US" dirty="0"/>
          </a:p>
          <a:p>
            <a:r>
              <a:rPr lang="en-US" dirty="0" err="1"/>
              <a:t>Voortgangspresentatie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39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jdelijke aanduiding voor dianummer 5"/>
          <p:cNvSpPr txBox="1">
            <a:spLocks/>
          </p:cNvSpPr>
          <p:nvPr/>
        </p:nvSpPr>
        <p:spPr bwMode="auto">
          <a:xfrm>
            <a:off x="876300" y="6453188"/>
            <a:ext cx="527050" cy="282575"/>
          </a:xfrm>
          <a:prstGeom prst="rect">
            <a:avLst/>
          </a:prstGeom>
          <a:extLst>
            <a:ext uri="{FAA26D3D-D897-4be2-8F04-BA451C77F1D7}"/>
          </a:extLst>
        </p:spPr>
        <p:txBody>
          <a:bodyPr/>
          <a:lstStyle>
            <a:defPPr>
              <a:defRPr lang="nl-NL"/>
            </a:defPPr>
            <a:lvl1pPr marL="0" algn="l" defTabSz="914400" rtl="0" eaLnBrk="1" latinLnBrk="0" hangingPunct="1">
              <a:defRPr sz="1000" b="1" kern="120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1231D1E-8814-4904-8A19-ACB546506F59}" type="slidenum">
              <a:rPr lang="nl-NL" altLang="nl-NL">
                <a:solidFill>
                  <a:schemeClr val="bg1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nl-NL" altLang="nl-NL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3424459" y="898712"/>
            <a:ext cx="8222109" cy="51941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003884"/>
                </a:solidFill>
                <a:latin typeface="Arial"/>
                <a:cs typeface="Arial"/>
              </a:defRPr>
            </a:lvl1pPr>
            <a:lvl2pPr>
              <a:defRPr sz="2000">
                <a:solidFill>
                  <a:srgbClr val="003884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rgbClr val="003884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rgbClr val="003884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rgbClr val="003884"/>
                </a:solidFill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Subtitel 2"/>
          <p:cNvSpPr>
            <a:spLocks noGrp="1"/>
          </p:cNvSpPr>
          <p:nvPr>
            <p:ph type="subTitle" idx="1"/>
          </p:nvPr>
        </p:nvSpPr>
        <p:spPr>
          <a:xfrm>
            <a:off x="1424982" y="6453688"/>
            <a:ext cx="1722658" cy="2814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000" b="0">
                <a:solidFill>
                  <a:srgbClr val="003884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529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4" r:id="rId2"/>
    <p:sldLayoutId id="2147483713" r:id="rId3"/>
    <p:sldLayoutId id="2147483691" r:id="rId4"/>
    <p:sldLayoutId id="2147483714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Feature</a:t>
            </a:r>
          </a:p>
          <a:p>
            <a:r>
              <a:rPr lang="en-US" sz="3200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TPOT</a:t>
            </a:r>
          </a:p>
          <a:p>
            <a:r>
              <a:rPr lang="en-US" dirty="0"/>
              <a:t>New accuracy function: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FS_Accuracy</a:t>
            </a:r>
            <a:r>
              <a:rPr lang="en-US" dirty="0"/>
              <a:t> = Accuracy(Pipeline) – Features * Threshold</a:t>
            </a:r>
          </a:p>
          <a:p>
            <a:pPr lvl="1"/>
            <a:endParaRPr lang="en-US" dirty="0"/>
          </a:p>
          <a:p>
            <a:r>
              <a:rPr lang="en-US" dirty="0"/>
              <a:t>Filter + Embedded methods already present</a:t>
            </a:r>
          </a:p>
          <a:p>
            <a:pPr lvl="2"/>
            <a:endParaRPr lang="en-US" dirty="0"/>
          </a:p>
          <a:p>
            <a:r>
              <a:rPr lang="en-US" dirty="0"/>
              <a:t>Two new possibilities:</a:t>
            </a:r>
          </a:p>
          <a:p>
            <a:pPr lvl="1"/>
            <a:r>
              <a:rPr lang="en-US" dirty="0"/>
              <a:t>Always start with feature selection</a:t>
            </a:r>
          </a:p>
          <a:p>
            <a:pPr lvl="1"/>
            <a:r>
              <a:rPr lang="en-US" dirty="0"/>
              <a:t>High feature selection set:</a:t>
            </a:r>
          </a:p>
          <a:p>
            <a:pPr lvl="2"/>
            <a:r>
              <a:rPr lang="en-US" dirty="0"/>
              <a:t>Preservation &lt; 200 features</a:t>
            </a:r>
          </a:p>
          <a:p>
            <a:pPr lvl="2"/>
            <a:r>
              <a:rPr lang="en-US" dirty="0"/>
              <a:t>Wrapper methods included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8832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Computational Biology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413" y="738012"/>
            <a:ext cx="256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Feature</a:t>
            </a:r>
          </a:p>
          <a:p>
            <a:r>
              <a:rPr lang="en-US" sz="3200" dirty="0"/>
              <a:t>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5DB17-0F1C-417F-BCC5-8AAE1C4E5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Test changes TPOT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FS_accuracy</a:t>
            </a:r>
            <a:r>
              <a:rPr lang="en-US" dirty="0"/>
              <a:t> (threshold of 0.001)</a:t>
            </a:r>
          </a:p>
          <a:p>
            <a:pPr lvl="1"/>
            <a:r>
              <a:rPr lang="en-US" dirty="0"/>
              <a:t>Made experiments with combinations of:</a:t>
            </a:r>
          </a:p>
          <a:p>
            <a:pPr lvl="2"/>
            <a:r>
              <a:rPr lang="en-US" dirty="0"/>
              <a:t>4 datasets</a:t>
            </a:r>
          </a:p>
          <a:p>
            <a:pPr lvl="2"/>
            <a:r>
              <a:rPr lang="en-US" dirty="0"/>
              <a:t>both types of selection (regular and always feature selection)</a:t>
            </a:r>
          </a:p>
          <a:p>
            <a:pPr lvl="2"/>
            <a:r>
              <a:rPr lang="en-US" dirty="0"/>
              <a:t>both types of algorithm (regular and high feature selection)</a:t>
            </a:r>
          </a:p>
          <a:p>
            <a:pPr lvl="1"/>
            <a:r>
              <a:rPr lang="en-US" dirty="0"/>
              <a:t>Ran everything for:</a:t>
            </a:r>
          </a:p>
          <a:p>
            <a:pPr lvl="2"/>
            <a:r>
              <a:rPr lang="en-US" dirty="0"/>
              <a:t>12 hours</a:t>
            </a:r>
          </a:p>
          <a:p>
            <a:pPr lvl="2"/>
            <a:r>
              <a:rPr lang="en-US" dirty="0"/>
              <a:t>Population of 5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5D8EA5-2162-4D8C-9241-3191B872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247" y="4317527"/>
            <a:ext cx="8608935" cy="166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EBEBEB"/>
      </a:dk1>
      <a:lt1>
        <a:sysClr val="window" lastClr="2B2B2B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-def-ppt-16x9-253-357-warm red.pot [Read-Only] [Compatibility Mode]" id="{0FAA14F9-A176-431F-80C1-85CC754519DD}" vid="{ABBF9254-BB28-4B95-A52A-BACAE6ACB7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tue-def-ppt-16x9-253-357-warm_red</Template>
  <TotalTime>1513</TotalTime>
  <Words>107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Beishuizen, T.P.A.</dc:creator>
  <cp:lastModifiedBy>Beishuizen, T.P.A.</cp:lastModifiedBy>
  <cp:revision>103</cp:revision>
  <dcterms:created xsi:type="dcterms:W3CDTF">2017-11-15T10:00:38Z</dcterms:created>
  <dcterms:modified xsi:type="dcterms:W3CDTF">2018-08-16T07:04:41Z</dcterms:modified>
</cp:coreProperties>
</file>