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30" d="100"/>
          <a:sy n="30" d="100"/>
        </p:scale>
        <p:origin x="269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0E75AF-91EF-42DD-B596-BF37925D91F9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22859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394825"/>
            <a:ext cx="18180050" cy="6483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38650"/>
            <a:ext cx="14970125" cy="7727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1263"/>
            <a:ext cx="4811712" cy="258048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1263"/>
            <a:ext cx="14282738" cy="2580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34175"/>
            <a:ext cx="18178463" cy="6007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19063"/>
            <a:ext cx="18178463" cy="661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2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69100"/>
            <a:ext cx="9448800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591675"/>
            <a:ext cx="9448800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69100"/>
            <a:ext cx="9451975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591675"/>
            <a:ext cx="9451975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60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24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111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29363"/>
            <a:ext cx="7035800" cy="2068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34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70900"/>
            <a:ext cx="12831762" cy="24987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1925"/>
            <a:ext cx="12831762" cy="1814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69625"/>
            <a:ext cx="12831762" cy="3549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96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rood A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21383625" cy="302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+mn-ea"/>
          <a:cs typeface="+mn-cs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2020888"/>
            <a:ext cx="1390015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0733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87375" y="2205038"/>
            <a:ext cx="137382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4828" tIns="829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8300"/>
              </a:lnSpc>
            </a:pPr>
            <a:r>
              <a:rPr lang="nl-NL" altLang="nl-NL" sz="7200" dirty="0" err="1" smtClean="0"/>
              <a:t>TPOT’s</a:t>
            </a:r>
            <a:r>
              <a:rPr lang="nl-NL" altLang="nl-NL" sz="7200" dirty="0" smtClean="0"/>
              <a:t> performance </a:t>
            </a:r>
            <a:r>
              <a:rPr lang="nl-NL" altLang="nl-NL" sz="7200" dirty="0" err="1" smtClean="0"/>
              <a:t>for</a:t>
            </a:r>
            <a:r>
              <a:rPr lang="nl-NL" altLang="nl-NL" sz="7200" dirty="0" smtClean="0"/>
              <a:t> </a:t>
            </a:r>
          </a:p>
          <a:p>
            <a:pPr eaLnBrk="1" hangingPunct="1">
              <a:lnSpc>
                <a:spcPts val="8300"/>
              </a:lnSpc>
            </a:pPr>
            <a:r>
              <a:rPr lang="nl-NL" altLang="nl-NL" sz="7200" dirty="0" err="1" smtClean="0"/>
              <a:t>Biomedical</a:t>
            </a:r>
            <a:r>
              <a:rPr lang="nl-NL" altLang="nl-NL" sz="7200" dirty="0" smtClean="0"/>
              <a:t> Data</a:t>
            </a:r>
          </a:p>
          <a:p>
            <a:pPr eaLnBrk="1" hangingPunct="1"/>
            <a:endParaRPr lang="nl-NL" altLang="nl-NL" sz="2800" dirty="0" smtClean="0"/>
          </a:p>
          <a:p>
            <a:pPr eaLnBrk="1" hangingPunct="1"/>
            <a:r>
              <a:rPr lang="nl-NL" altLang="nl-NL" sz="2800" dirty="0" smtClean="0"/>
              <a:t>Tim Beishuizen</a:t>
            </a:r>
          </a:p>
          <a:p>
            <a:pPr eaLnBrk="1" hangingPunct="1"/>
            <a:r>
              <a:rPr lang="nl-NL" altLang="nl-NL" sz="2800" dirty="0" smtClean="0"/>
              <a:t>Supervisor: Joaquin Vanschoren</a:t>
            </a:r>
            <a:endParaRPr lang="nl-NL" altLang="en-US" sz="2800" dirty="0">
              <a:solidFill>
                <a:schemeClr val="tx2"/>
              </a:solidFill>
            </a:endParaRP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584200" y="1001713"/>
            <a:ext cx="11874500" cy="107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 smtClean="0"/>
              <a:t>How does TPOT perform on specific biomedical data set problems and how can it be improved?</a:t>
            </a:r>
            <a:endParaRPr lang="en-US" sz="2800" dirty="0"/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16468725" y="2362200"/>
            <a:ext cx="44894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0733" tIns="1053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NL" altLang="en-US" sz="2100" dirty="0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68085" y="28667124"/>
            <a:ext cx="20212050" cy="6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en-US" sz="2800" b="1" dirty="0" smtClean="0">
                <a:solidFill>
                  <a:schemeClr val="tx2"/>
                </a:solidFill>
              </a:rPr>
              <a:t>/ Data </a:t>
            </a:r>
            <a:r>
              <a:rPr lang="nl-NL" altLang="en-US" sz="2800" b="1" dirty="0" err="1" smtClean="0">
                <a:solidFill>
                  <a:schemeClr val="tx2"/>
                </a:solidFill>
              </a:rPr>
              <a:t>Mining</a:t>
            </a:r>
            <a:r>
              <a:rPr lang="nl-NL" altLang="en-US" sz="2800" b="1" dirty="0" smtClean="0">
                <a:solidFill>
                  <a:schemeClr val="tx2"/>
                </a:solidFill>
              </a:rPr>
              <a:t> – Computer </a:t>
            </a:r>
            <a:r>
              <a:rPr lang="nl-NL" altLang="en-US" sz="2800" b="1" dirty="0" err="1" smtClean="0">
                <a:solidFill>
                  <a:schemeClr val="tx2"/>
                </a:solidFill>
              </a:rPr>
              <a:t>Science</a:t>
            </a:r>
            <a:r>
              <a:rPr lang="nl-NL" altLang="en-US" sz="2800" b="1" dirty="0" smtClean="0">
                <a:solidFill>
                  <a:schemeClr val="tx2"/>
                </a:solidFill>
              </a:rPr>
              <a:t> </a:t>
            </a:r>
            <a:r>
              <a:rPr lang="nl-NL" altLang="en-US" sz="2800" b="1" dirty="0" err="1" smtClean="0">
                <a:solidFill>
                  <a:schemeClr val="tx2"/>
                </a:solidFill>
              </a:rPr>
              <a:t>and</a:t>
            </a:r>
            <a:r>
              <a:rPr lang="nl-NL" altLang="en-US" sz="2800" b="1" dirty="0" smtClean="0">
                <a:solidFill>
                  <a:schemeClr val="tx2"/>
                </a:solidFill>
              </a:rPr>
              <a:t> Engineering</a:t>
            </a:r>
            <a:endParaRPr lang="nl-NL" altLang="en-US" sz="2800" b="1" dirty="0">
              <a:solidFill>
                <a:schemeClr val="tx2"/>
              </a:solidFill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584200" y="6615113"/>
            <a:ext cx="9950450" cy="2126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Biomedical Data</a:t>
            </a:r>
          </a:p>
          <a:p>
            <a:endParaRPr lang="nl-NL" altLang="en-US" sz="3600" b="1" dirty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err="1" smtClean="0">
                <a:solidFill>
                  <a:srgbClr val="000000"/>
                </a:solidFill>
              </a:rPr>
              <a:t>Challenges</a:t>
            </a:r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err="1" smtClean="0">
                <a:solidFill>
                  <a:srgbClr val="000000"/>
                </a:solidFill>
              </a:rPr>
              <a:t>Several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biomedical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data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challenges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are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known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: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smtClean="0">
                <a:solidFill>
                  <a:srgbClr val="000000"/>
                </a:solidFill>
              </a:rPr>
              <a:t>Volume: </a:t>
            </a:r>
            <a:r>
              <a:rPr lang="nl-NL" altLang="en-US" sz="2400" dirty="0" smtClean="0">
                <a:solidFill>
                  <a:srgbClr val="000000"/>
                </a:solidFill>
              </a:rPr>
              <a:t>A large or small data set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err="1" smtClean="0">
                <a:solidFill>
                  <a:srgbClr val="000000"/>
                </a:solidFill>
              </a:rPr>
              <a:t>Dimensionality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:</a:t>
            </a:r>
            <a:r>
              <a:rPr lang="nl-NL" altLang="en-US" sz="2400" dirty="0" smtClean="0">
                <a:solidFill>
                  <a:srgbClr val="000000"/>
                </a:solidFill>
              </a:rPr>
              <a:t> A large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number</a:t>
            </a:r>
            <a:r>
              <a:rPr lang="nl-NL" altLang="en-US" sz="2400" dirty="0" smtClean="0">
                <a:solidFill>
                  <a:srgbClr val="000000"/>
                </a:solidFill>
              </a:rPr>
              <a:t> of features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err="1" smtClean="0">
                <a:solidFill>
                  <a:srgbClr val="000000"/>
                </a:solidFill>
              </a:rPr>
              <a:t>Complexity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: </a:t>
            </a:r>
            <a:r>
              <a:rPr lang="nl-NL" altLang="en-US" sz="2400" dirty="0" smtClean="0">
                <a:solidFill>
                  <a:srgbClr val="000000"/>
                </a:solidFill>
              </a:rPr>
              <a:t> The data is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stored</a:t>
            </a:r>
            <a:r>
              <a:rPr lang="nl-NL" altLang="en-US" sz="2400" dirty="0" smtClean="0">
                <a:solidFill>
                  <a:srgbClr val="000000"/>
                </a:solidFill>
              </a:rPr>
              <a:t> in a complex way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err="1" smtClean="0">
                <a:solidFill>
                  <a:srgbClr val="000000"/>
                </a:solidFill>
              </a:rPr>
              <a:t>Heterogeneity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: </a:t>
            </a:r>
            <a:r>
              <a:rPr lang="nl-NL" altLang="en-US" sz="2400" dirty="0" smtClean="0">
                <a:solidFill>
                  <a:srgbClr val="000000"/>
                </a:solidFill>
              </a:rPr>
              <a:t>The data has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differences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different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origins</a:t>
            </a:r>
            <a:endParaRPr lang="nl-NL" altLang="en-US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err="1" smtClean="0">
                <a:solidFill>
                  <a:srgbClr val="000000"/>
                </a:solidFill>
              </a:rPr>
              <a:t>Quality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: </a:t>
            </a:r>
            <a:r>
              <a:rPr lang="nl-NL" altLang="en-US" sz="2400" dirty="0" smtClean="0">
                <a:solidFill>
                  <a:srgbClr val="000000"/>
                </a:solidFill>
              </a:rPr>
              <a:t>The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quality</a:t>
            </a:r>
            <a:r>
              <a:rPr lang="nl-NL" altLang="en-US" sz="2400" dirty="0" smtClean="0">
                <a:solidFill>
                  <a:srgbClr val="000000"/>
                </a:solidFill>
              </a:rPr>
              <a:t> of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values</a:t>
            </a:r>
            <a:r>
              <a:rPr lang="nl-NL" altLang="en-US" sz="2400" dirty="0" smtClean="0">
                <a:solidFill>
                  <a:srgbClr val="000000"/>
                </a:solidFill>
              </a:rPr>
              <a:t> is low</a:t>
            </a: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Skin disease data set</a:t>
            </a:r>
          </a:p>
          <a:p>
            <a:endParaRPr lang="nl-NL" altLang="en-US" sz="36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smtClean="0">
                <a:solidFill>
                  <a:srgbClr val="000000"/>
                </a:solidFill>
              </a:rPr>
              <a:t>Details: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dirty="0" err="1" smtClean="0">
                <a:solidFill>
                  <a:srgbClr val="000000"/>
                </a:solidFill>
              </a:rPr>
              <a:t>Originated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from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NCBI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dirty="0" smtClean="0">
                <a:solidFill>
                  <a:srgbClr val="000000"/>
                </a:solidFill>
              </a:rPr>
              <a:t>Psoriasis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and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Atopic</a:t>
            </a:r>
            <a:r>
              <a:rPr lang="nl-NL" altLang="en-US" sz="2400" dirty="0" smtClean="0">
                <a:solidFill>
                  <a:srgbClr val="000000"/>
                </a:solidFill>
              </a:rPr>
              <a:t> Dermatitis (Eczema)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dirty="0" err="1" smtClean="0">
                <a:solidFill>
                  <a:srgbClr val="000000"/>
                </a:solidFill>
              </a:rPr>
              <a:t>Nine</a:t>
            </a:r>
            <a:r>
              <a:rPr lang="nl-NL" altLang="en-US" sz="2400" dirty="0" smtClean="0">
                <a:solidFill>
                  <a:srgbClr val="000000"/>
                </a:solidFill>
              </a:rPr>
              <a:t> data sets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dirty="0" smtClean="0">
                <a:solidFill>
                  <a:srgbClr val="000000"/>
                </a:solidFill>
              </a:rPr>
              <a:t>The feature set: 54676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genes</a:t>
            </a:r>
            <a:endParaRPr lang="nl-NL" altLang="en-US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altLang="en-US" sz="2400" dirty="0" smtClean="0">
                <a:solidFill>
                  <a:srgbClr val="000000"/>
                </a:solidFill>
              </a:rPr>
              <a:t>Sample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size</a:t>
            </a:r>
            <a:r>
              <a:rPr lang="nl-NL" altLang="en-US" sz="2400" dirty="0" smtClean="0">
                <a:solidFill>
                  <a:srgbClr val="000000"/>
                </a:solidFill>
              </a:rPr>
              <a:t>: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between</a:t>
            </a:r>
            <a:r>
              <a:rPr lang="nl-NL" altLang="en-US" sz="2400" dirty="0" smtClean="0">
                <a:solidFill>
                  <a:srgbClr val="000000"/>
                </a:solidFill>
              </a:rPr>
              <a:t> 28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and</a:t>
            </a:r>
            <a:r>
              <a:rPr lang="nl-NL" altLang="en-US" sz="2400" dirty="0" smtClean="0">
                <a:solidFill>
                  <a:srgbClr val="000000"/>
                </a:solidFill>
              </a:rPr>
              <a:t> 180</a:t>
            </a:r>
          </a:p>
          <a:p>
            <a:pPr marL="1200150" lvl="1" indent="-457200" eaLnBrk="1" hangingPunct="1">
              <a:buFontTx/>
              <a:buChar char="-"/>
            </a:pPr>
            <a:r>
              <a:rPr lang="nl-NL" altLang="en-US" sz="2400" dirty="0" err="1" smtClean="0">
                <a:solidFill>
                  <a:srgbClr val="000000"/>
                </a:solidFill>
              </a:rPr>
              <a:t>Normal</a:t>
            </a:r>
            <a:r>
              <a:rPr lang="nl-NL" altLang="en-US" sz="2400" dirty="0" smtClean="0">
                <a:solidFill>
                  <a:srgbClr val="000000"/>
                </a:solidFill>
              </a:rPr>
              <a:t> skin</a:t>
            </a:r>
          </a:p>
          <a:p>
            <a:pPr marL="1200150" lvl="1" indent="-457200" eaLnBrk="1" hangingPunct="1">
              <a:buFontTx/>
              <a:buChar char="-"/>
            </a:pPr>
            <a:r>
              <a:rPr lang="nl-NL" altLang="en-US" sz="2400" dirty="0" smtClean="0">
                <a:solidFill>
                  <a:srgbClr val="000000"/>
                </a:solidFill>
              </a:rPr>
              <a:t>Non-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lesional</a:t>
            </a:r>
            <a:r>
              <a:rPr lang="nl-NL" altLang="en-US" sz="2400" dirty="0" smtClean="0">
                <a:solidFill>
                  <a:srgbClr val="000000"/>
                </a:solidFill>
              </a:rPr>
              <a:t> skin (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not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affected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by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disease</a:t>
            </a:r>
            <a:r>
              <a:rPr lang="nl-NL" altLang="en-US" sz="2400" dirty="0" smtClean="0">
                <a:solidFill>
                  <a:srgbClr val="000000"/>
                </a:solidFill>
              </a:rPr>
              <a:t>)</a:t>
            </a:r>
          </a:p>
          <a:p>
            <a:pPr marL="1200150" lvl="1" indent="-457200" eaLnBrk="1" hangingPunct="1">
              <a:buFontTx/>
              <a:buChar char="-"/>
            </a:pPr>
            <a:r>
              <a:rPr lang="nl-NL" altLang="en-US" sz="2400" dirty="0" err="1" smtClean="0">
                <a:solidFill>
                  <a:srgbClr val="000000"/>
                </a:solidFill>
              </a:rPr>
              <a:t>Lesional</a:t>
            </a:r>
            <a:r>
              <a:rPr lang="nl-NL" altLang="en-US" sz="2400" dirty="0" smtClean="0">
                <a:solidFill>
                  <a:srgbClr val="000000"/>
                </a:solidFill>
              </a:rPr>
              <a:t> skin (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affected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by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disease</a:t>
            </a:r>
            <a:r>
              <a:rPr lang="nl-NL" altLang="en-US" sz="2400" dirty="0" smtClean="0">
                <a:solidFill>
                  <a:srgbClr val="000000"/>
                </a:solidFill>
              </a:rPr>
              <a:t>)</a:t>
            </a:r>
          </a:p>
          <a:p>
            <a:pPr marL="1200150" lvl="1" indent="-457200" eaLnBrk="1" hangingPunct="1">
              <a:buFontTx/>
              <a:buChar char="-"/>
            </a:pPr>
            <a:endParaRPr lang="nl-NL" altLang="en-US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smtClean="0">
                <a:solidFill>
                  <a:srgbClr val="000000"/>
                </a:solidFill>
              </a:rPr>
              <a:t>The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challenges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that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are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available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in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this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data set: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err="1" smtClean="0">
                <a:solidFill>
                  <a:srgbClr val="000000"/>
                </a:solidFill>
              </a:rPr>
              <a:t>Heterogeneity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: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Nine</a:t>
            </a:r>
            <a:r>
              <a:rPr lang="nl-NL" altLang="en-US" sz="2400" dirty="0" smtClean="0">
                <a:solidFill>
                  <a:srgbClr val="000000"/>
                </a:solidFill>
              </a:rPr>
              <a:t> data sets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needed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combined</a:t>
            </a:r>
            <a:endParaRPr lang="nl-NL" altLang="en-US" sz="2400" b="1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err="1" smtClean="0">
                <a:solidFill>
                  <a:srgbClr val="000000"/>
                </a:solidFill>
              </a:rPr>
              <a:t>Dimensionality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:</a:t>
            </a:r>
            <a:r>
              <a:rPr lang="nl-NL" altLang="en-US" sz="2400" dirty="0" smtClean="0">
                <a:solidFill>
                  <a:srgbClr val="000000"/>
                </a:solidFill>
              </a:rPr>
              <a:t> The 54676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genes</a:t>
            </a:r>
            <a:endParaRPr lang="nl-NL" altLang="en-US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smtClean="0">
                <a:solidFill>
                  <a:srgbClr val="000000"/>
                </a:solidFill>
              </a:rPr>
              <a:t>Volume: </a:t>
            </a:r>
            <a:r>
              <a:rPr lang="nl-NL" altLang="en-US" sz="2400" dirty="0" smtClean="0">
                <a:solidFill>
                  <a:srgbClr val="000000"/>
                </a:solidFill>
              </a:rPr>
              <a:t>A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very</a:t>
            </a:r>
            <a:r>
              <a:rPr lang="nl-NL" altLang="en-US" sz="2400" dirty="0" smtClean="0">
                <a:solidFill>
                  <a:srgbClr val="000000"/>
                </a:solidFill>
              </a:rPr>
              <a:t> low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number</a:t>
            </a:r>
            <a:r>
              <a:rPr lang="nl-NL" altLang="en-US" sz="2400" dirty="0" smtClean="0">
                <a:solidFill>
                  <a:srgbClr val="000000"/>
                </a:solidFill>
              </a:rPr>
              <a:t> of samples</a:t>
            </a:r>
          </a:p>
          <a:p>
            <a:pPr marL="457200" indent="-457200" eaLnBrk="1" hangingPunct="1">
              <a:buFontTx/>
              <a:buChar char="-"/>
            </a:pPr>
            <a:endParaRPr lang="nl-NL" altLang="en-US" sz="2400" dirty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TPOT</a:t>
            </a:r>
          </a:p>
          <a:p>
            <a:endParaRPr lang="nl-NL" altLang="en-US" sz="36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smtClean="0">
                <a:solidFill>
                  <a:srgbClr val="000000"/>
                </a:solidFill>
              </a:rPr>
              <a:t>Tree-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based</a:t>
            </a:r>
            <a:r>
              <a:rPr lang="nl-NL" altLang="en-US" sz="2400" b="1" dirty="0">
                <a:solidFill>
                  <a:srgbClr val="000000"/>
                </a:solidFill>
              </a:rPr>
              <a:t> 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Pipeline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Optimization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tool</a:t>
            </a:r>
          </a:p>
          <a:p>
            <a:pPr eaLnBrk="1" hangingPunct="1"/>
            <a:r>
              <a:rPr lang="nl-NL" altLang="en-US" sz="2400" dirty="0" smtClean="0">
                <a:solidFill>
                  <a:srgbClr val="000000"/>
                </a:solidFill>
              </a:rPr>
              <a:t>TPOT is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an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automated</a:t>
            </a:r>
            <a:r>
              <a:rPr lang="nl-NL" altLang="en-US" sz="2400" dirty="0" smtClean="0">
                <a:solidFill>
                  <a:srgbClr val="000000"/>
                </a:solidFill>
              </a:rPr>
              <a:t> machine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learning</a:t>
            </a:r>
            <a:r>
              <a:rPr lang="nl-NL" altLang="en-US" sz="2400" dirty="0" smtClean="0">
                <a:solidFill>
                  <a:srgbClr val="000000"/>
                </a:solidFill>
              </a:rPr>
              <a:t> tool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that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tries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find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best machine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learning</a:t>
            </a:r>
            <a:r>
              <a:rPr lang="nl-NL" altLang="en-US" sz="2400" dirty="0" smtClean="0">
                <a:solidFill>
                  <a:srgbClr val="000000"/>
                </a:solidFill>
              </a:rPr>
              <a:t> pipeline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correclty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explain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behaviour</a:t>
            </a:r>
            <a:r>
              <a:rPr lang="nl-NL" altLang="en-US" sz="2400" dirty="0" smtClean="0">
                <a:solidFill>
                  <a:srgbClr val="000000"/>
                </a:solidFill>
              </a:rPr>
              <a:t> of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data.</a:t>
            </a:r>
          </a:p>
          <a:p>
            <a:pPr eaLnBrk="1" hangingPunct="1"/>
            <a:endParaRPr lang="nl-NL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smtClean="0">
                <a:solidFill>
                  <a:srgbClr val="000000"/>
                </a:solidFill>
              </a:rPr>
              <a:t>TPOT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Outline</a:t>
            </a:r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smtClean="0">
                <a:solidFill>
                  <a:srgbClr val="000000"/>
                </a:solidFill>
              </a:rPr>
              <a:t>TPOT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Algorithms</a:t>
            </a:r>
            <a:endParaRPr lang="nl-NL" alt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10687050" y="6615113"/>
            <a:ext cx="9950450" cy="2126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/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</a:rPr>
              <a:t>Results</a:t>
            </a:r>
          </a:p>
          <a:p>
            <a:endParaRPr lang="nl-NL" altLang="en-US" sz="36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err="1" smtClean="0">
                <a:solidFill>
                  <a:srgbClr val="000000"/>
                </a:solidFill>
              </a:rPr>
              <a:t>Initialization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problems</a:t>
            </a:r>
            <a:endParaRPr lang="nl-NL" altLang="en-US" sz="2400" b="1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altLang="en-US" sz="2400" b="1" dirty="0" smtClean="0">
                <a:solidFill>
                  <a:srgbClr val="000000"/>
                </a:solidFill>
              </a:rPr>
              <a:t>Memory issues</a:t>
            </a:r>
            <a:r>
              <a:rPr lang="nl-NL" altLang="en-US" sz="2400" dirty="0" smtClean="0">
                <a:solidFill>
                  <a:srgbClr val="000000"/>
                </a:solidFill>
              </a:rPr>
              <a:t>: The high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dimensionality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slowed</a:t>
            </a:r>
            <a:r>
              <a:rPr lang="nl-NL" altLang="en-US" sz="2400" dirty="0" smtClean="0">
                <a:solidFill>
                  <a:srgbClr val="000000"/>
                </a:solidFill>
              </a:rPr>
              <a:t> down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process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significantly</a:t>
            </a:r>
            <a:endParaRPr lang="nl-NL" altLang="en-US" sz="2400" dirty="0" smtClean="0">
              <a:solidFill>
                <a:srgbClr val="000000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nl-NL" altLang="en-US" sz="2400" dirty="0" smtClean="0">
                <a:solidFill>
                  <a:srgbClr val="000000"/>
                </a:solidFill>
              </a:rPr>
              <a:t>The feature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agglomeration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algorithm</a:t>
            </a:r>
            <a:r>
              <a:rPr lang="nl-NL" altLang="en-US" sz="2400" dirty="0" smtClean="0">
                <a:solidFill>
                  <a:srgbClr val="000000"/>
                </a:solidFill>
              </a:rPr>
              <a:t> had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removed</a:t>
            </a:r>
            <a:r>
              <a:rPr lang="nl-NL" altLang="en-US" sz="2400" dirty="0" smtClean="0">
                <a:solidFill>
                  <a:srgbClr val="000000"/>
                </a:solidFill>
              </a:rPr>
              <a:t>,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due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freezing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cpu</a:t>
            </a:r>
            <a:r>
              <a:rPr lang="nl-NL" altLang="en-US" sz="24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 eaLnBrk="1" hangingPunct="1">
              <a:buFontTx/>
              <a:buChar char="-"/>
            </a:pPr>
            <a:r>
              <a:rPr lang="nl-NL" altLang="en-US" sz="2400" dirty="0" err="1" smtClean="0">
                <a:solidFill>
                  <a:srgbClr val="000000"/>
                </a:solidFill>
              </a:rPr>
              <a:t>One</a:t>
            </a:r>
            <a:r>
              <a:rPr lang="nl-NL" altLang="en-US" sz="2400" dirty="0" smtClean="0">
                <a:solidFill>
                  <a:srgbClr val="000000"/>
                </a:solidFill>
              </a:rPr>
              <a:t> data set had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an</a:t>
            </a:r>
            <a:r>
              <a:rPr lang="nl-NL" altLang="en-US" sz="2400" dirty="0" smtClean="0">
                <a:solidFill>
                  <a:srgbClr val="000000"/>
                </a:solidFill>
              </a:rPr>
              <a:t> error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and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needed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removed</a:t>
            </a:r>
            <a:r>
              <a:rPr lang="nl-NL" altLang="en-US" sz="24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nl-NL" altLang="en-US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err="1">
                <a:solidFill>
                  <a:srgbClr val="000000"/>
                </a:solidFill>
              </a:rPr>
              <a:t>Combined</a:t>
            </a:r>
            <a:r>
              <a:rPr lang="nl-NL" altLang="en-US" sz="2400" b="1" dirty="0">
                <a:solidFill>
                  <a:srgbClr val="000000"/>
                </a:solidFill>
              </a:rPr>
              <a:t> data set pipeline</a:t>
            </a: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LogisticRegression</a:t>
            </a:r>
            <a:r>
              <a:rPr lang="en-US" sz="2400" dirty="0"/>
              <a:t>(C=0.0001, dual=True, penalty='l2'), </a:t>
            </a:r>
            <a:r>
              <a:rPr lang="en-US" sz="2400" dirty="0" err="1"/>
              <a:t>GradientBoostingClassifier</a:t>
            </a:r>
            <a:r>
              <a:rPr lang="en-US" sz="2400" dirty="0"/>
              <a:t>(learning rate=0.1, max depth=5, 		max features=0.05, min samples leaf=12, 		min samples split=19, </a:t>
            </a:r>
            <a:r>
              <a:rPr lang="nl-NL" sz="2400" dirty="0"/>
              <a:t>n </a:t>
            </a:r>
            <a:r>
              <a:rPr lang="nl-NL" sz="2400" dirty="0" err="1"/>
              <a:t>estimators</a:t>
            </a:r>
            <a:r>
              <a:rPr lang="nl-NL" sz="2400" dirty="0"/>
              <a:t>=100, 		</a:t>
            </a:r>
            <a:r>
              <a:rPr lang="nl-NL" sz="2400" dirty="0" err="1"/>
              <a:t>subsample</a:t>
            </a:r>
            <a:r>
              <a:rPr lang="nl-NL" sz="2400" dirty="0"/>
              <a:t>=0.5)</a:t>
            </a:r>
          </a:p>
          <a:p>
            <a:endParaRPr lang="nl-NL" sz="2400" b="1" dirty="0"/>
          </a:p>
          <a:p>
            <a:pPr eaLnBrk="1" hangingPunct="1"/>
            <a:r>
              <a:rPr lang="nl-NL" altLang="en-US" sz="2400" dirty="0" smtClean="0">
                <a:solidFill>
                  <a:srgbClr val="000000"/>
                </a:solidFill>
              </a:rPr>
              <a:t>P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ipeline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Results</a:t>
            </a:r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smtClean="0">
                <a:solidFill>
                  <a:srgbClr val="000000"/>
                </a:solidFill>
              </a:rPr>
              <a:t>		</a:t>
            </a:r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b="1" dirty="0" smtClean="0">
                <a:solidFill>
                  <a:srgbClr val="000000"/>
                </a:solidFill>
              </a:rPr>
              <a:t>Pipeline 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scores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for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</a:t>
            </a:r>
            <a:r>
              <a:rPr lang="nl-NL" altLang="en-US" sz="2400" b="1" dirty="0" err="1" smtClean="0">
                <a:solidFill>
                  <a:srgbClr val="000000"/>
                </a:solidFill>
              </a:rPr>
              <a:t>each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 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data </a:t>
            </a:r>
            <a:r>
              <a:rPr lang="nl-NL" altLang="en-US" sz="2400" b="1" dirty="0" smtClean="0">
                <a:solidFill>
                  <a:srgbClr val="000000"/>
                </a:solidFill>
              </a:rPr>
              <a:t>set</a:t>
            </a:r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nl-NL" altLang="en-US" sz="2400" b="1" dirty="0">
              <a:solidFill>
                <a:srgbClr val="000000"/>
              </a:solidFill>
            </a:endParaRPr>
          </a:p>
          <a:p>
            <a:pPr eaLnBrk="1" hangingPunct="1"/>
            <a:r>
              <a:rPr lang="nl-NL" sz="2400" b="1" dirty="0" err="1">
                <a:solidFill>
                  <a:srgbClr val="000000"/>
                </a:solidFill>
              </a:rPr>
              <a:t>Final</a:t>
            </a:r>
            <a:r>
              <a:rPr lang="nl-NL" sz="2400" b="1" dirty="0">
                <a:solidFill>
                  <a:srgbClr val="000000"/>
                </a:solidFill>
              </a:rPr>
              <a:t> </a:t>
            </a:r>
            <a:r>
              <a:rPr lang="nl-NL" sz="2400" b="1" dirty="0" smtClean="0">
                <a:solidFill>
                  <a:srgbClr val="000000"/>
                </a:solidFill>
              </a:rPr>
              <a:t>score</a:t>
            </a:r>
          </a:p>
          <a:p>
            <a:pPr eaLnBrk="1" hangingPunct="1"/>
            <a:r>
              <a:rPr lang="nl-NL" sz="2400" dirty="0" smtClean="0">
                <a:solidFill>
                  <a:srgbClr val="000000"/>
                </a:solidFill>
              </a:rPr>
              <a:t>The </a:t>
            </a:r>
            <a:r>
              <a:rPr lang="nl-NL" sz="2400" dirty="0" err="1" smtClean="0">
                <a:solidFill>
                  <a:srgbClr val="000000"/>
                </a:solidFill>
              </a:rPr>
              <a:t>final</a:t>
            </a:r>
            <a:r>
              <a:rPr lang="nl-NL" sz="2400" dirty="0" smtClean="0">
                <a:solidFill>
                  <a:srgbClr val="000000"/>
                </a:solidFill>
              </a:rPr>
              <a:t> score of </a:t>
            </a:r>
            <a:r>
              <a:rPr lang="nl-NL" sz="2400" dirty="0" err="1" smtClean="0">
                <a:solidFill>
                  <a:srgbClr val="000000"/>
                </a:solidFill>
              </a:rPr>
              <a:t>the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combined</a:t>
            </a:r>
            <a:r>
              <a:rPr lang="nl-NL" sz="2400" dirty="0" smtClean="0">
                <a:solidFill>
                  <a:srgbClr val="000000"/>
                </a:solidFill>
              </a:rPr>
              <a:t> data set pipeline was</a:t>
            </a:r>
            <a:r>
              <a:rPr lang="nl-NL" sz="2400" b="1" dirty="0" smtClean="0">
                <a:solidFill>
                  <a:srgbClr val="000000"/>
                </a:solidFill>
              </a:rPr>
              <a:t>  </a:t>
            </a:r>
            <a:r>
              <a:rPr lang="nl-NL" sz="2400" dirty="0" smtClean="0">
                <a:solidFill>
                  <a:srgbClr val="000000"/>
                </a:solidFill>
              </a:rPr>
              <a:t>0.913725490196. </a:t>
            </a:r>
            <a:r>
              <a:rPr lang="nl-NL" sz="2400" dirty="0" smtClean="0">
                <a:solidFill>
                  <a:srgbClr val="000000"/>
                </a:solidFill>
              </a:rPr>
              <a:t>It </a:t>
            </a:r>
            <a:r>
              <a:rPr lang="nl-NL" sz="2400" dirty="0" smtClean="0">
                <a:solidFill>
                  <a:srgbClr val="000000"/>
                </a:solidFill>
              </a:rPr>
              <a:t>is a </a:t>
            </a:r>
            <a:r>
              <a:rPr lang="nl-NL" sz="2400" dirty="0" err="1" smtClean="0">
                <a:solidFill>
                  <a:srgbClr val="000000"/>
                </a:solidFill>
              </a:rPr>
              <a:t>reasonable</a:t>
            </a:r>
            <a:r>
              <a:rPr lang="nl-NL" sz="2400" dirty="0" smtClean="0">
                <a:solidFill>
                  <a:srgbClr val="000000"/>
                </a:solidFill>
              </a:rPr>
              <a:t> score, </a:t>
            </a:r>
            <a:r>
              <a:rPr lang="nl-NL" sz="2400" dirty="0" err="1" smtClean="0">
                <a:solidFill>
                  <a:srgbClr val="000000"/>
                </a:solidFill>
              </a:rPr>
              <a:t>considering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the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values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should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differ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between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the</a:t>
            </a:r>
            <a:r>
              <a:rPr lang="nl-NL" sz="2400" dirty="0" smtClean="0">
                <a:solidFill>
                  <a:srgbClr val="000000"/>
                </a:solidFill>
              </a:rPr>
              <a:t> different data sets. </a:t>
            </a:r>
            <a:r>
              <a:rPr lang="nl-NL" sz="2400" dirty="0" err="1" smtClean="0">
                <a:solidFill>
                  <a:srgbClr val="000000"/>
                </a:solidFill>
              </a:rPr>
              <a:t>Comparing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this</a:t>
            </a:r>
            <a:r>
              <a:rPr lang="nl-NL" sz="2400" dirty="0" smtClean="0">
                <a:solidFill>
                  <a:srgbClr val="000000"/>
                </a:solidFill>
              </a:rPr>
              <a:t> score </a:t>
            </a:r>
            <a:r>
              <a:rPr lang="nl-NL" sz="2400" dirty="0" err="1" smtClean="0">
                <a:solidFill>
                  <a:srgbClr val="000000"/>
                </a:solidFill>
              </a:rPr>
              <a:t>with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the</a:t>
            </a:r>
            <a:r>
              <a:rPr lang="nl-NL" sz="2400" dirty="0" smtClean="0">
                <a:solidFill>
                  <a:srgbClr val="000000"/>
                </a:solidFill>
              </a:rPr>
              <a:t> scores of </a:t>
            </a:r>
            <a:r>
              <a:rPr lang="nl-NL" sz="2400" dirty="0" err="1" smtClean="0">
                <a:solidFill>
                  <a:srgbClr val="000000"/>
                </a:solidFill>
              </a:rPr>
              <a:t>the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combined</a:t>
            </a:r>
            <a:r>
              <a:rPr lang="nl-NL" sz="2400" dirty="0" smtClean="0">
                <a:solidFill>
                  <a:srgbClr val="000000"/>
                </a:solidFill>
              </a:rPr>
              <a:t> data set </a:t>
            </a:r>
            <a:r>
              <a:rPr lang="nl-NL" sz="2400" dirty="0" err="1" smtClean="0">
                <a:solidFill>
                  <a:srgbClr val="000000"/>
                </a:solidFill>
              </a:rPr>
              <a:t>with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the</a:t>
            </a:r>
            <a:r>
              <a:rPr lang="nl-NL" sz="2400" dirty="0" smtClean="0">
                <a:solidFill>
                  <a:srgbClr val="000000"/>
                </a:solidFill>
              </a:rPr>
              <a:t> </a:t>
            </a:r>
            <a:r>
              <a:rPr lang="nl-NL" sz="2400" dirty="0" err="1" smtClean="0">
                <a:solidFill>
                  <a:srgbClr val="000000"/>
                </a:solidFill>
              </a:rPr>
              <a:t>other</a:t>
            </a:r>
            <a:r>
              <a:rPr lang="nl-NL" sz="2400" dirty="0" smtClean="0">
                <a:solidFill>
                  <a:srgbClr val="000000"/>
                </a:solidFill>
              </a:rPr>
              <a:t> data set, </a:t>
            </a:r>
            <a:r>
              <a:rPr lang="nl-NL" sz="2400" dirty="0" err="1" smtClean="0">
                <a:solidFill>
                  <a:srgbClr val="000000"/>
                </a:solidFill>
              </a:rPr>
              <a:t>this</a:t>
            </a:r>
            <a:r>
              <a:rPr lang="nl-NL" sz="2400" dirty="0" smtClean="0">
                <a:solidFill>
                  <a:srgbClr val="000000"/>
                </a:solidFill>
              </a:rPr>
              <a:t> was </a:t>
            </a:r>
            <a:r>
              <a:rPr lang="nl-NL" sz="2400" dirty="0" err="1" smtClean="0">
                <a:solidFill>
                  <a:srgbClr val="000000"/>
                </a:solidFill>
              </a:rPr>
              <a:t>the</a:t>
            </a:r>
            <a:r>
              <a:rPr lang="nl-NL" sz="2400" dirty="0" smtClean="0">
                <a:solidFill>
                  <a:srgbClr val="000000"/>
                </a:solidFill>
              </a:rPr>
              <a:t> best scoring pipeline. </a:t>
            </a:r>
          </a:p>
          <a:p>
            <a:endParaRPr lang="nl-NL" sz="2400" dirty="0"/>
          </a:p>
          <a:p>
            <a:r>
              <a:rPr lang="en-US" sz="3600" dirty="0" smtClean="0">
                <a:solidFill>
                  <a:srgbClr val="000000"/>
                </a:solidFill>
              </a:rPr>
              <a:t>Conclusion</a:t>
            </a: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dirty="0" smtClean="0">
                <a:solidFill>
                  <a:srgbClr val="000000"/>
                </a:solidFill>
              </a:rPr>
              <a:t>TPOT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can</a:t>
            </a:r>
            <a:r>
              <a:rPr lang="nl-NL" altLang="en-US" sz="2400" dirty="0" smtClean="0">
                <a:solidFill>
                  <a:srgbClr val="000000"/>
                </a:solidFill>
              </a:rPr>
              <a:t> tackle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biomedical</a:t>
            </a:r>
            <a:r>
              <a:rPr lang="nl-NL" altLang="en-US" sz="2400" dirty="0" smtClean="0">
                <a:solidFill>
                  <a:srgbClr val="000000"/>
                </a:solidFill>
              </a:rPr>
              <a:t> data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challenges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reasonably</a:t>
            </a:r>
            <a:r>
              <a:rPr lang="nl-NL" altLang="en-US" sz="2400" dirty="0" smtClean="0">
                <a:solidFill>
                  <a:srgbClr val="000000"/>
                </a:solidFill>
              </a:rPr>
              <a:t>.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There</a:t>
            </a:r>
            <a:r>
              <a:rPr lang="nl-NL" altLang="en-US" sz="2400" dirty="0" smtClean="0">
                <a:solidFill>
                  <a:srgbClr val="000000"/>
                </a:solidFill>
              </a:rPr>
              <a:t> are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problems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regarding</a:t>
            </a:r>
            <a:r>
              <a:rPr lang="nl-NL" altLang="en-US" sz="2400" dirty="0" smtClean="0">
                <a:solidFill>
                  <a:srgbClr val="000000"/>
                </a:solidFill>
              </a:rPr>
              <a:t> memory issues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because</a:t>
            </a:r>
            <a:r>
              <a:rPr lang="nl-NL" altLang="en-US" sz="2400" dirty="0" smtClean="0">
                <a:solidFill>
                  <a:srgbClr val="000000"/>
                </a:solidFill>
              </a:rPr>
              <a:t> of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high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dimensionality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and</a:t>
            </a:r>
            <a:r>
              <a:rPr lang="nl-NL" altLang="en-US" sz="2400" dirty="0" smtClean="0">
                <a:solidFill>
                  <a:srgbClr val="000000"/>
                </a:solidFill>
              </a:rPr>
              <a:t> scoring issues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with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low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number</a:t>
            </a:r>
            <a:r>
              <a:rPr lang="nl-NL" altLang="en-US" sz="2400" dirty="0" smtClean="0">
                <a:solidFill>
                  <a:srgbClr val="000000"/>
                </a:solidFill>
              </a:rPr>
              <a:t> of samples.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However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final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result</a:t>
            </a:r>
            <a:r>
              <a:rPr lang="nl-NL" altLang="en-US" sz="2400" dirty="0" smtClean="0">
                <a:solidFill>
                  <a:srgbClr val="000000"/>
                </a:solidFill>
              </a:rPr>
              <a:t> is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good</a:t>
            </a:r>
            <a:r>
              <a:rPr lang="nl-NL" altLang="en-US" sz="24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nl-NL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nl-NL" altLang="en-US" sz="2400" dirty="0" err="1" smtClean="0">
                <a:solidFill>
                  <a:srgbClr val="000000"/>
                </a:solidFill>
              </a:rPr>
              <a:t>Since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not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all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biomedical</a:t>
            </a:r>
            <a:r>
              <a:rPr lang="nl-NL" altLang="en-US" sz="2400" dirty="0" smtClean="0">
                <a:solidFill>
                  <a:srgbClr val="000000"/>
                </a:solidFill>
              </a:rPr>
              <a:t> data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challenges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were</a:t>
            </a:r>
            <a:r>
              <a:rPr lang="nl-NL" altLang="en-US" sz="2400" dirty="0" smtClean="0">
                <a:solidFill>
                  <a:srgbClr val="000000"/>
                </a:solidFill>
              </a:rPr>
              <a:t> present in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data set,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future</a:t>
            </a:r>
            <a:r>
              <a:rPr lang="nl-NL" altLang="en-US" sz="2400" dirty="0" smtClean="0">
                <a:solidFill>
                  <a:srgbClr val="000000"/>
                </a:solidFill>
              </a:rPr>
              <a:t> research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could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done</a:t>
            </a:r>
            <a:r>
              <a:rPr lang="nl-NL" altLang="en-US" sz="2400" dirty="0" smtClean="0">
                <a:solidFill>
                  <a:srgbClr val="000000"/>
                </a:solidFill>
              </a:rPr>
              <a:t> on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those</a:t>
            </a:r>
            <a:r>
              <a:rPr lang="nl-NL" altLang="en-US" sz="2400" dirty="0" smtClean="0">
                <a:solidFill>
                  <a:srgbClr val="000000"/>
                </a:solidFill>
              </a:rPr>
              <a:t>.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Also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extensions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could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be</a:t>
            </a:r>
            <a:r>
              <a:rPr lang="nl-NL" altLang="en-US" sz="2400" dirty="0" smtClean="0">
                <a:solidFill>
                  <a:srgbClr val="000000"/>
                </a:solidFill>
              </a:rPr>
              <a:t> made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TPOT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address</a:t>
            </a:r>
            <a:r>
              <a:rPr lang="nl-NL" altLang="en-US" sz="2400" dirty="0" smtClean="0">
                <a:solidFill>
                  <a:srgbClr val="000000"/>
                </a:solidFill>
              </a:rPr>
              <a:t>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the</a:t>
            </a:r>
            <a:r>
              <a:rPr lang="nl-NL" altLang="en-US" sz="2400" dirty="0" smtClean="0">
                <a:solidFill>
                  <a:srgbClr val="000000"/>
                </a:solidFill>
              </a:rPr>
              <a:t> found issues </a:t>
            </a:r>
            <a:r>
              <a:rPr lang="nl-NL" altLang="en-US" sz="2400" dirty="0" err="1" smtClean="0">
                <a:solidFill>
                  <a:srgbClr val="000000"/>
                </a:solidFill>
              </a:rPr>
              <a:t>to</a:t>
            </a:r>
            <a:r>
              <a:rPr lang="nl-NL" altLang="en-US" sz="2400" dirty="0" smtClean="0">
                <a:solidFill>
                  <a:srgbClr val="000000"/>
                </a:solidFill>
              </a:rPr>
              <a:t> it. </a:t>
            </a:r>
            <a:endParaRPr lang="nl-NL" altLang="en-US" sz="2400" b="1" dirty="0" smtClean="0">
              <a:solidFill>
                <a:srgbClr val="0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5" y="24861838"/>
            <a:ext cx="76962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248" r="4453"/>
          <a:stretch/>
        </p:blipFill>
        <p:spPr>
          <a:xfrm>
            <a:off x="10996055" y="17424859"/>
            <a:ext cx="5112568" cy="41565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5" y="20690797"/>
            <a:ext cx="6966511" cy="3426618"/>
          </a:xfrm>
          <a:prstGeom prst="rect">
            <a:avLst/>
          </a:prstGeom>
        </p:spPr>
      </p:pic>
      <p:pic>
        <p:nvPicPr>
          <p:cNvPr id="13" name="Picture 4" descr="Afbeeldingsresultaat voor cBio eindhov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830" y="2567781"/>
            <a:ext cx="2837060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fbeeldingsresultaat voor ncbi pict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190" y="4829175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fbeeldingsresultaat voor tp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624" y="3663604"/>
            <a:ext cx="2959337" cy="25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data mining tu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292" y="24563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12" y="13740139"/>
            <a:ext cx="9117136" cy="2898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ster A1 cyan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A1 red</Template>
  <TotalTime>37</TotalTime>
  <Words>263</Words>
  <Application>Microsoft Office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Poster A1 cyan</vt:lpstr>
      <vt:lpstr>PowerPoint Presentation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dc:description>Design by Volle Kracht_x000d_
Template by Orange Pepper BV_x000d_
Copyright 2008</dc:description>
  <cp:lastModifiedBy>Beishuizen, T.P.A.</cp:lastModifiedBy>
  <cp:revision>5</cp:revision>
  <dcterms:created xsi:type="dcterms:W3CDTF">2018-01-17T16:00:16Z</dcterms:created>
  <dcterms:modified xsi:type="dcterms:W3CDTF">2018-01-17T16:42:09Z</dcterms:modified>
</cp:coreProperties>
</file>