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8" r:id="rId3"/>
    <p:sldId id="312" r:id="rId4"/>
    <p:sldId id="313" r:id="rId5"/>
    <p:sldId id="329" r:id="rId6"/>
    <p:sldId id="317" r:id="rId7"/>
    <p:sldId id="315" r:id="rId8"/>
    <p:sldId id="330" r:id="rId9"/>
    <p:sldId id="331" r:id="rId10"/>
    <p:sldId id="333" r:id="rId11"/>
    <p:sldId id="319" r:id="rId12"/>
    <p:sldId id="320" r:id="rId13"/>
    <p:sldId id="332" r:id="rId14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84"/>
    <a:srgbClr val="ED145A"/>
    <a:srgbClr val="546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6754" autoAdjust="0"/>
  </p:normalViewPr>
  <p:slideViewPr>
    <p:cSldViewPr snapToGrid="0">
      <p:cViewPr>
        <p:scale>
          <a:sx n="100" d="100"/>
          <a:sy n="100" d="100"/>
        </p:scale>
        <p:origin x="330" y="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0241" y="1528560"/>
            <a:ext cx="5105035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0242" y="2925360"/>
            <a:ext cx="4932225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6168497" y="1116420"/>
            <a:ext cx="5929125" cy="51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0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3BF7FE3-985B-4B4A-8B11-00ED51816776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3424459" y="898712"/>
            <a:ext cx="822210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rgbClr val="003884"/>
                </a:solidFill>
                <a:latin typeface="Arial"/>
                <a:cs typeface="Arial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 baseline="0">
                <a:solidFill>
                  <a:srgbClr val="003884"/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Biomedical Data Analysis</a:t>
            </a:r>
          </a:p>
          <a:p>
            <a:pPr lvl="1"/>
            <a:r>
              <a:rPr lang="en-US" dirty="0"/>
              <a:t>Statistical Analysis</a:t>
            </a:r>
          </a:p>
          <a:p>
            <a:pPr lvl="1"/>
            <a:r>
              <a:rPr lang="en-US" dirty="0"/>
              <a:t>Deep learning</a:t>
            </a:r>
          </a:p>
          <a:p>
            <a:pPr lvl="0"/>
            <a:r>
              <a:rPr lang="en-US" dirty="0"/>
              <a:t>Bariatric Co-Morbidity Severity Thesis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First Proposal</a:t>
            </a:r>
          </a:p>
          <a:p>
            <a:pPr lvl="1"/>
            <a:r>
              <a:rPr lang="en-US" dirty="0"/>
              <a:t>Actual Research</a:t>
            </a:r>
          </a:p>
          <a:p>
            <a:pPr lvl="1"/>
            <a:r>
              <a:rPr lang="en-US" dirty="0"/>
              <a:t>Comparisons</a:t>
            </a:r>
          </a:p>
          <a:p>
            <a:pPr lvl="1"/>
            <a:r>
              <a:rPr lang="en-US" dirty="0"/>
              <a:t>Renewed Proposal</a:t>
            </a:r>
          </a:p>
          <a:p>
            <a:pPr lvl="0"/>
            <a:r>
              <a:rPr lang="en-US" dirty="0"/>
              <a:t>Current project</a:t>
            </a:r>
          </a:p>
          <a:p>
            <a:pPr lvl="1"/>
            <a:r>
              <a:rPr lang="en-US" dirty="0"/>
              <a:t>Research Questions</a:t>
            </a:r>
          </a:p>
          <a:p>
            <a:pPr lvl="1"/>
            <a:r>
              <a:rPr lang="en-US" dirty="0"/>
              <a:t>Important topics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459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8146618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75487" y="2559600"/>
            <a:ext cx="8146617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09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6168497" y="1116420"/>
            <a:ext cx="5929125" cy="515679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241" y="1528560"/>
            <a:ext cx="5105035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A </a:t>
            </a:r>
            <a:r>
              <a:rPr lang="nl-NL" dirty="0" err="1"/>
              <a:t>Computational</a:t>
            </a:r>
            <a:r>
              <a:rPr lang="nl-NL" dirty="0"/>
              <a:t> </a:t>
            </a:r>
            <a:r>
              <a:rPr lang="nl-NL" dirty="0" err="1"/>
              <a:t>Biology</a:t>
            </a:r>
            <a:r>
              <a:rPr lang="nl-NL" dirty="0"/>
              <a:t> Framework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242" y="2925360"/>
            <a:ext cx="4932225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Creating a platform for biomedical engineers to efficiently do their research</a:t>
            </a:r>
          </a:p>
          <a:p>
            <a:endParaRPr lang="en-US" dirty="0"/>
          </a:p>
          <a:p>
            <a:r>
              <a:rPr lang="en-US" dirty="0" err="1"/>
              <a:t>Voortgangspresentatie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39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1231D1E-8814-4904-8A19-ACB546506F59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24459" y="898712"/>
            <a:ext cx="822210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3884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3884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29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4" r:id="rId2"/>
    <p:sldLayoutId id="2147483713" r:id="rId3"/>
    <p:sldLayoutId id="2147483691" r:id="rId4"/>
    <p:sldLayoutId id="2147483714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altLang="nl-NL" dirty="0"/>
              <a:t>A </a:t>
            </a:r>
            <a:r>
              <a:rPr lang="nl-NL" altLang="nl-NL" dirty="0" err="1"/>
              <a:t>Computational</a:t>
            </a:r>
            <a:r>
              <a:rPr lang="nl-NL" altLang="nl-NL" dirty="0"/>
              <a:t> </a:t>
            </a:r>
            <a:r>
              <a:rPr lang="nl-NL" altLang="nl-NL" dirty="0" err="1"/>
              <a:t>Biology</a:t>
            </a:r>
            <a:r>
              <a:rPr lang="nl-NL" altLang="nl-NL" dirty="0"/>
              <a:t> Framework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NL" altLang="nl-NL" dirty="0" err="1"/>
              <a:t>Creating</a:t>
            </a:r>
            <a:r>
              <a:rPr lang="nl-NL" altLang="nl-NL" dirty="0"/>
              <a:t> a platform </a:t>
            </a:r>
            <a:r>
              <a:rPr lang="nl-NL" altLang="nl-NL" dirty="0" err="1"/>
              <a:t>for</a:t>
            </a:r>
            <a:r>
              <a:rPr lang="nl-NL" altLang="nl-NL" dirty="0"/>
              <a:t> </a:t>
            </a:r>
            <a:r>
              <a:rPr lang="nl-NL" altLang="nl-NL" dirty="0" err="1"/>
              <a:t>Biomedical</a:t>
            </a:r>
            <a:r>
              <a:rPr lang="nl-NL" altLang="nl-NL" dirty="0"/>
              <a:t> Engineers </a:t>
            </a:r>
            <a:r>
              <a:rPr lang="nl-NL" altLang="nl-NL" dirty="0" err="1"/>
              <a:t>to</a:t>
            </a:r>
            <a:r>
              <a:rPr lang="nl-NL" altLang="nl-NL" dirty="0"/>
              <a:t> </a:t>
            </a:r>
            <a:r>
              <a:rPr lang="nl-NL" altLang="nl-NL" dirty="0" err="1"/>
              <a:t>improve</a:t>
            </a:r>
            <a:r>
              <a:rPr lang="nl-NL" altLang="nl-NL" dirty="0"/>
              <a:t> </a:t>
            </a:r>
            <a:r>
              <a:rPr lang="nl-NL" altLang="nl-NL" dirty="0" err="1"/>
              <a:t>their</a:t>
            </a:r>
            <a:r>
              <a:rPr lang="nl-NL" altLang="nl-NL" dirty="0"/>
              <a:t> data </a:t>
            </a:r>
            <a:r>
              <a:rPr lang="nl-NL" altLang="nl-NL" dirty="0" err="1"/>
              <a:t>mining</a:t>
            </a:r>
            <a:r>
              <a:rPr lang="nl-NL" altLang="nl-NL" dirty="0"/>
              <a:t> efficiency</a:t>
            </a:r>
          </a:p>
        </p:txBody>
      </p:sp>
      <p:pic>
        <p:nvPicPr>
          <p:cNvPr id="3076" name="Picture 4" descr="n555033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68" r="3975" b="4668"/>
          <a:stretch/>
        </p:blipFill>
        <p:spPr bwMode="auto">
          <a:xfrm>
            <a:off x="6096001" y="924907"/>
            <a:ext cx="6495393" cy="532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E9997F-1009-4195-B3C5-01B5F99AB3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E8950-97EC-48E7-A39E-C43654218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16AA1-7DBB-4F49-9523-D30EDA1A2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3" t="9023" r="9219" b="5358"/>
          <a:stretch/>
        </p:blipFill>
        <p:spPr>
          <a:xfrm>
            <a:off x="323851" y="0"/>
            <a:ext cx="11534774" cy="6887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832614-C5D1-4282-B81E-2FDD19F048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3" t="9026" r="9297" b="7332"/>
          <a:stretch/>
        </p:blipFill>
        <p:spPr>
          <a:xfrm>
            <a:off x="164603" y="0"/>
            <a:ext cx="11853270" cy="688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8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Planning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Everything planned for the graduation project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336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Framework Layout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</a:t>
            </a:r>
          </a:p>
          <a:p>
            <a:r>
              <a:rPr lang="en-US" sz="3200" dirty="0"/>
              <a:t>Planning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3BEF3-48E3-48F8-A884-C4C04E356F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724" y="1309663"/>
            <a:ext cx="5647907" cy="4908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D42508-0F85-46ED-A028-A8EB8C6F45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724" y="1309663"/>
            <a:ext cx="5647907" cy="4908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5FC12D-7FAE-4E17-8C65-1CADF09A86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724" y="1309663"/>
            <a:ext cx="5647907" cy="4908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19E145-A6DC-4712-9730-E9B0BF4DF2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724" y="1297747"/>
            <a:ext cx="5661616" cy="49208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6CF48C-7B00-4BDB-9597-19972538E8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724" y="1309663"/>
            <a:ext cx="5647907" cy="4908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71C200-6D12-435B-94EC-8726B662353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724" y="1297747"/>
            <a:ext cx="5661616" cy="492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8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Planning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Preprocessing</a:t>
            </a:r>
          </a:p>
          <a:p>
            <a:pPr lvl="1"/>
            <a:r>
              <a:rPr lang="en-US" b="1" dirty="0"/>
              <a:t>Feature Dimensionality</a:t>
            </a:r>
          </a:p>
          <a:p>
            <a:pPr lvl="1"/>
            <a:r>
              <a:rPr lang="en-US" b="1" dirty="0"/>
              <a:t>Data Volume</a:t>
            </a:r>
          </a:p>
          <a:p>
            <a:pPr lvl="1"/>
            <a:r>
              <a:rPr lang="en-US" b="1" dirty="0"/>
              <a:t>Data Quality</a:t>
            </a:r>
          </a:p>
          <a:p>
            <a:pPr lvl="1"/>
            <a:r>
              <a:rPr lang="en-US" b="1"/>
              <a:t>TPOT </a:t>
            </a:r>
            <a:r>
              <a:rPr lang="en-US" b="1" dirty="0"/>
              <a:t>extension</a:t>
            </a:r>
          </a:p>
          <a:p>
            <a:pPr lvl="1"/>
            <a:endParaRPr lang="en-US" b="1" dirty="0"/>
          </a:p>
          <a:p>
            <a:r>
              <a:rPr lang="en-US" b="1" dirty="0"/>
              <a:t>Further extension</a:t>
            </a:r>
          </a:p>
          <a:p>
            <a:pPr lvl="1"/>
            <a:r>
              <a:rPr lang="en-US" b="1" dirty="0"/>
              <a:t>Global Analysis</a:t>
            </a:r>
          </a:p>
          <a:p>
            <a:pPr lvl="1"/>
            <a:r>
              <a:rPr lang="en-US" b="1" dirty="0"/>
              <a:t>Database Integration</a:t>
            </a:r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</a:t>
            </a:r>
          </a:p>
          <a:p>
            <a:r>
              <a:rPr lang="en-US" sz="3200" dirty="0"/>
              <a:t>Planning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883676-8FF9-4344-95BE-F95EEFA903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642" y="1706332"/>
            <a:ext cx="4371057" cy="379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7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Explanation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Research questions</a:t>
            </a:r>
          </a:p>
          <a:p>
            <a:r>
              <a:rPr lang="en-US" dirty="0"/>
              <a:t>Past Work</a:t>
            </a:r>
          </a:p>
          <a:p>
            <a:pPr lvl="1"/>
            <a:r>
              <a:rPr lang="en-US" dirty="0"/>
              <a:t>Data Mining Seminar</a:t>
            </a:r>
          </a:p>
          <a:p>
            <a:pPr lvl="1"/>
            <a:r>
              <a:rPr lang="en-US" dirty="0"/>
              <a:t>Basic Analysis Data Set</a:t>
            </a:r>
          </a:p>
          <a:p>
            <a:pPr lvl="1"/>
            <a:r>
              <a:rPr lang="en-US" dirty="0"/>
              <a:t>Results Analysis</a:t>
            </a:r>
          </a:p>
          <a:p>
            <a:r>
              <a:rPr lang="en-US" dirty="0"/>
              <a:t>Project course</a:t>
            </a:r>
          </a:p>
          <a:p>
            <a:pPr lvl="1"/>
            <a:r>
              <a:rPr lang="en-US" dirty="0"/>
              <a:t>Framework lay-out</a:t>
            </a:r>
          </a:p>
          <a:p>
            <a:pPr lvl="1"/>
            <a:r>
              <a:rPr lang="en-US" dirty="0"/>
              <a:t>Focus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13038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Explanation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Graduation project Tim </a:t>
            </a:r>
            <a:r>
              <a:rPr lang="en-US" dirty="0" err="1"/>
              <a:t>Beishuizen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772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Introduction</a:t>
            </a:r>
          </a:p>
          <a:p>
            <a:r>
              <a:rPr lang="en-US" dirty="0"/>
              <a:t>Joint Master project</a:t>
            </a:r>
          </a:p>
          <a:p>
            <a:pPr lvl="1"/>
            <a:r>
              <a:rPr lang="en-US" dirty="0"/>
              <a:t>Computational Biology (BME)</a:t>
            </a:r>
          </a:p>
          <a:p>
            <a:pPr lvl="1"/>
            <a:r>
              <a:rPr lang="en-US" dirty="0"/>
              <a:t>Data Mining (CSE)</a:t>
            </a:r>
          </a:p>
          <a:p>
            <a:endParaRPr lang="en-US" dirty="0"/>
          </a:p>
          <a:p>
            <a:r>
              <a:rPr lang="en-US" dirty="0"/>
              <a:t>Biomedical Data Mining</a:t>
            </a:r>
          </a:p>
          <a:p>
            <a:pPr lvl="1"/>
            <a:r>
              <a:rPr lang="en-US" dirty="0"/>
              <a:t>Data challenges</a:t>
            </a:r>
          </a:p>
          <a:p>
            <a:pPr lvl="1"/>
            <a:r>
              <a:rPr lang="en-US" dirty="0"/>
              <a:t>Target challenges</a:t>
            </a:r>
          </a:p>
          <a:p>
            <a:pPr lvl="1"/>
            <a:r>
              <a:rPr lang="en-US" dirty="0"/>
              <a:t>Tool challenges</a:t>
            </a:r>
          </a:p>
          <a:p>
            <a:pPr lvl="1"/>
            <a:r>
              <a:rPr lang="en-US" dirty="0"/>
              <a:t>Knowledge challenges</a:t>
            </a:r>
          </a:p>
          <a:p>
            <a:pPr lvl="1"/>
            <a:endParaRPr lang="en-US" dirty="0"/>
          </a:p>
          <a:p>
            <a:r>
              <a:rPr lang="en-US" dirty="0"/>
              <a:t>Framework creation</a:t>
            </a:r>
          </a:p>
          <a:p>
            <a:pPr lvl="1"/>
            <a:r>
              <a:rPr lang="en-US" dirty="0"/>
              <a:t>Bariatric data set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</a:t>
            </a:r>
          </a:p>
          <a:p>
            <a:r>
              <a:rPr lang="en-US" sz="3200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16806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Research Questions</a:t>
            </a:r>
          </a:p>
          <a:p>
            <a:endParaRPr lang="en-US" dirty="0"/>
          </a:p>
          <a:p>
            <a:r>
              <a:rPr lang="en-US" dirty="0"/>
              <a:t>What aspects are of importance to include in a framework for Biomedical Engineers for more efficient data analysis?</a:t>
            </a:r>
          </a:p>
          <a:p>
            <a:pPr lvl="1"/>
            <a:endParaRPr lang="en-US" dirty="0"/>
          </a:p>
          <a:p>
            <a:r>
              <a:rPr lang="en-US" dirty="0"/>
              <a:t>Sub Questions</a:t>
            </a:r>
          </a:p>
          <a:p>
            <a:pPr lvl="1"/>
            <a:r>
              <a:rPr lang="en-US" dirty="0"/>
              <a:t>Data challenges</a:t>
            </a:r>
          </a:p>
          <a:p>
            <a:pPr lvl="1"/>
            <a:r>
              <a:rPr lang="en-US" dirty="0"/>
              <a:t>Target driven</a:t>
            </a:r>
          </a:p>
          <a:p>
            <a:pPr lvl="1"/>
            <a:r>
              <a:rPr lang="en-US" dirty="0"/>
              <a:t>Tool availability</a:t>
            </a:r>
          </a:p>
          <a:p>
            <a:pPr lvl="1"/>
            <a:r>
              <a:rPr lang="en-US" dirty="0"/>
              <a:t>Tool extension</a:t>
            </a:r>
          </a:p>
          <a:p>
            <a:pPr lvl="1"/>
            <a:r>
              <a:rPr lang="en-US" dirty="0"/>
              <a:t>Knowledge challenges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</a:t>
            </a:r>
          </a:p>
          <a:p>
            <a:r>
              <a:rPr lang="en-US" sz="3200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357392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Past work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did I do already?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935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Mining Seminar</a:t>
            </a:r>
          </a:p>
          <a:p>
            <a:endParaRPr lang="en-US" b="1" dirty="0"/>
          </a:p>
          <a:p>
            <a:r>
              <a:rPr lang="en-US" dirty="0"/>
              <a:t>TPOT</a:t>
            </a:r>
          </a:p>
          <a:p>
            <a:pPr lvl="1"/>
            <a:r>
              <a:rPr lang="en-US" dirty="0"/>
              <a:t>Optimization tool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endParaRPr lang="en-US" dirty="0"/>
          </a:p>
          <a:p>
            <a:r>
              <a:rPr lang="en-US" dirty="0"/>
              <a:t>Skin disease data set</a:t>
            </a:r>
          </a:p>
          <a:p>
            <a:pPr lvl="1"/>
            <a:r>
              <a:rPr lang="en-US" dirty="0"/>
              <a:t>High dimensionality</a:t>
            </a:r>
          </a:p>
          <a:p>
            <a:pPr lvl="1"/>
            <a:r>
              <a:rPr lang="en-US" dirty="0"/>
              <a:t>Low data volume</a:t>
            </a:r>
          </a:p>
          <a:p>
            <a:pPr lvl="1"/>
            <a:r>
              <a:rPr lang="en-US" dirty="0"/>
              <a:t>Data heterogeneity</a:t>
            </a:r>
          </a:p>
          <a:p>
            <a:pPr lvl="1"/>
            <a:endParaRPr lang="en-US" dirty="0"/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Potential</a:t>
            </a:r>
          </a:p>
          <a:p>
            <a:pPr lvl="1"/>
            <a:r>
              <a:rPr lang="en-US" dirty="0"/>
              <a:t>Preprocessing Extensions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Past work</a:t>
            </a:r>
          </a:p>
        </p:txBody>
      </p:sp>
      <p:pic>
        <p:nvPicPr>
          <p:cNvPr id="6" name="Picture 2" descr="Afbeeldingsresultaat voor tp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101" y="629638"/>
            <a:ext cx="2626581" cy="230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fbeeldingsresultaat voor ncbi 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282" y="3141648"/>
            <a:ext cx="35814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85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Basic Analysis Data Set</a:t>
            </a:r>
          </a:p>
          <a:p>
            <a:r>
              <a:rPr lang="en-US" dirty="0"/>
              <a:t>Skin disease data set</a:t>
            </a:r>
          </a:p>
          <a:p>
            <a:pPr lvl="1"/>
            <a:endParaRPr lang="en-US" dirty="0"/>
          </a:p>
          <a:p>
            <a:r>
              <a:rPr lang="en-US" dirty="0"/>
              <a:t>Feature reduction</a:t>
            </a:r>
          </a:p>
          <a:p>
            <a:pPr lvl="1"/>
            <a:r>
              <a:rPr lang="en-US" dirty="0"/>
              <a:t>Significance extraction</a:t>
            </a:r>
          </a:p>
          <a:p>
            <a:pPr lvl="1"/>
            <a:r>
              <a:rPr lang="en-US" dirty="0"/>
              <a:t>Multicollinearity</a:t>
            </a:r>
          </a:p>
          <a:p>
            <a:pPr lvl="1"/>
            <a:endParaRPr lang="en-US" dirty="0"/>
          </a:p>
          <a:p>
            <a:r>
              <a:rPr lang="en-US" dirty="0"/>
              <a:t>Feature clustering</a:t>
            </a:r>
          </a:p>
          <a:p>
            <a:pPr lvl="1"/>
            <a:r>
              <a:rPr lang="en-US" dirty="0"/>
              <a:t>Greedy clustering</a:t>
            </a:r>
          </a:p>
          <a:p>
            <a:pPr lvl="1"/>
            <a:r>
              <a:rPr lang="en-US" dirty="0"/>
              <a:t>Joint biomedical process relation</a:t>
            </a:r>
          </a:p>
          <a:p>
            <a:pPr lvl="1"/>
            <a:endParaRPr lang="en-US" dirty="0"/>
          </a:p>
          <a:p>
            <a:r>
              <a:rPr lang="en-US" dirty="0"/>
              <a:t>Testing Improved Results</a:t>
            </a:r>
          </a:p>
          <a:p>
            <a:pPr lvl="1"/>
            <a:r>
              <a:rPr lang="en-US" dirty="0"/>
              <a:t>Random Forests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Past work</a:t>
            </a:r>
          </a:p>
        </p:txBody>
      </p:sp>
      <p:pic>
        <p:nvPicPr>
          <p:cNvPr id="7" name="Picture 2" descr="Afbeeldingsresultaat voor ncbi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964" y="652807"/>
            <a:ext cx="35814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07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Results</a:t>
            </a:r>
          </a:p>
          <a:p>
            <a:r>
              <a:rPr lang="en-US" dirty="0"/>
              <a:t>Feature reduction</a:t>
            </a:r>
          </a:p>
          <a:p>
            <a:pPr lvl="1"/>
            <a:r>
              <a:rPr lang="en-US" dirty="0"/>
              <a:t>From 54675 to 1768</a:t>
            </a:r>
          </a:p>
          <a:p>
            <a:pPr lvl="1"/>
            <a:r>
              <a:rPr lang="en-US" dirty="0"/>
              <a:t>From 0.9 to 0.95 accuracy (random forest)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Interesting clusters found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Past work</a:t>
            </a:r>
          </a:p>
        </p:txBody>
      </p:sp>
      <p:pic>
        <p:nvPicPr>
          <p:cNvPr id="7" name="Picture 2" descr="Afbeeldingsresultaat voor ncbi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964" y="652807"/>
            <a:ext cx="35814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8A1B81-C51E-4AFF-8EAB-13BCC3ED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5" y="2293312"/>
            <a:ext cx="4874264" cy="250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3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EBEBEB"/>
      </a:dk1>
      <a:lt1>
        <a:sysClr val="window" lastClr="2B2B2B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-def-ppt-16x9-253-357-warm red.pot [Read-Only] [Compatibility Mode]" id="{0FAA14F9-A176-431F-80C1-85CC754519DD}" vid="{ABBF9254-BB28-4B95-A52A-BACAE6ACB7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tue-def-ppt-16x9-253-357-warm_red</Template>
  <TotalTime>860</TotalTime>
  <Words>256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 Computational Biology Framework</vt:lpstr>
      <vt:lpstr>PowerPoint Presentation</vt:lpstr>
      <vt:lpstr>Project Explanation</vt:lpstr>
      <vt:lpstr>PowerPoint Presentation</vt:lpstr>
      <vt:lpstr>PowerPoint Presentation</vt:lpstr>
      <vt:lpstr>Past work</vt:lpstr>
      <vt:lpstr>PowerPoint Presentation</vt:lpstr>
      <vt:lpstr>PowerPoint Presentation</vt:lpstr>
      <vt:lpstr>PowerPoint Presentation</vt:lpstr>
      <vt:lpstr>PowerPoint Presentation</vt:lpstr>
      <vt:lpstr>Project Planning</vt:lpstr>
      <vt:lpstr>PowerPoint Presentation</vt:lpstr>
      <vt:lpstr>PowerPoint Presentation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Beishuizen, T.P.A.</dc:creator>
  <cp:lastModifiedBy>Beishuizen, T.P.A.</cp:lastModifiedBy>
  <cp:revision>58</cp:revision>
  <dcterms:created xsi:type="dcterms:W3CDTF">2017-11-15T10:00:38Z</dcterms:created>
  <dcterms:modified xsi:type="dcterms:W3CDTF">2018-03-05T13:22:30Z</dcterms:modified>
</cp:coreProperties>
</file>