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28" r:id="rId3"/>
    <p:sldId id="334" r:id="rId4"/>
    <p:sldId id="336" r:id="rId5"/>
    <p:sldId id="337" r:id="rId6"/>
    <p:sldId id="338" r:id="rId7"/>
    <p:sldId id="339" r:id="rId8"/>
    <p:sldId id="340" r:id="rId9"/>
    <p:sldId id="343" r:id="rId10"/>
    <p:sldId id="344" r:id="rId11"/>
    <p:sldId id="345" r:id="rId12"/>
    <p:sldId id="341" r:id="rId13"/>
    <p:sldId id="346" r:id="rId14"/>
    <p:sldId id="317" r:id="rId15"/>
    <p:sldId id="315" r:id="rId16"/>
    <p:sldId id="350" r:id="rId17"/>
    <p:sldId id="349" r:id="rId18"/>
    <p:sldId id="351" r:id="rId19"/>
    <p:sldId id="356" r:id="rId20"/>
    <p:sldId id="355" r:id="rId21"/>
    <p:sldId id="357" r:id="rId22"/>
    <p:sldId id="352" r:id="rId23"/>
    <p:sldId id="358" r:id="rId24"/>
    <p:sldId id="353" r:id="rId25"/>
    <p:sldId id="359" r:id="rId26"/>
    <p:sldId id="354" r:id="rId27"/>
    <p:sldId id="360" r:id="rId28"/>
    <p:sldId id="361" r:id="rId29"/>
    <p:sldId id="362" r:id="rId30"/>
  </p:sldIdLst>
  <p:sldSz cx="12192000" cy="6858000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3884"/>
    <a:srgbClr val="ED145A"/>
    <a:srgbClr val="546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6754" autoAdjust="0"/>
  </p:normalViewPr>
  <p:slideViewPr>
    <p:cSldViewPr snapToGrid="0">
      <p:cViewPr varScale="1">
        <p:scale>
          <a:sx n="106" d="100"/>
          <a:sy n="106" d="100"/>
        </p:scale>
        <p:origin x="126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10241" y="1528560"/>
            <a:ext cx="5105035" cy="1234800"/>
          </a:xfrm>
          <a:prstGeom prst="rect">
            <a:avLst/>
          </a:prstGeom>
        </p:spPr>
        <p:txBody>
          <a:bodyPr/>
          <a:lstStyle>
            <a:lvl1pPr>
              <a:defRPr sz="3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10242" y="2925360"/>
            <a:ext cx="4932225" cy="123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5"/>
          <a:stretch/>
        </p:blipFill>
        <p:spPr>
          <a:xfrm>
            <a:off x="6168497" y="1116420"/>
            <a:ext cx="5929125" cy="51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0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jdelijke aanduiding voor dianummer 5"/>
          <p:cNvSpPr txBox="1">
            <a:spLocks/>
          </p:cNvSpPr>
          <p:nvPr/>
        </p:nvSpPr>
        <p:spPr bwMode="auto">
          <a:xfrm>
            <a:off x="876300" y="6453188"/>
            <a:ext cx="527050" cy="282575"/>
          </a:xfrm>
          <a:prstGeom prst="rect">
            <a:avLst/>
          </a:prstGeom>
          <a:extLst>
            <a:ext uri="{FAA26D3D-D897-4be2-8F04-BA451C77F1D7}"/>
          </a:extLst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000" b="1" kern="12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3BF7FE3-985B-4B4A-8B11-00ED51816776}" type="slidenum">
              <a:rPr lang="nl-NL" altLang="nl-NL">
                <a:solidFill>
                  <a:schemeClr val="bg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nl-NL" alt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3424459" y="898712"/>
            <a:ext cx="8222109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aseline="0">
                <a:solidFill>
                  <a:srgbClr val="003884"/>
                </a:solidFill>
                <a:latin typeface="Arial"/>
                <a:cs typeface="Arial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 baseline="0">
                <a:solidFill>
                  <a:srgbClr val="003884"/>
                </a:solidFill>
                <a:latin typeface="Arial"/>
                <a:cs typeface="Arial"/>
              </a:defRPr>
            </a:lvl2pPr>
            <a:lvl3pPr marL="914400" indent="0">
              <a:buNone/>
              <a:defRPr sz="2000">
                <a:solidFill>
                  <a:srgbClr val="003884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3884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3884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Biomedical Data Analysis</a:t>
            </a:r>
          </a:p>
          <a:p>
            <a:pPr lvl="1"/>
            <a:r>
              <a:rPr lang="en-US" dirty="0"/>
              <a:t>Statistical Analysis</a:t>
            </a:r>
          </a:p>
          <a:p>
            <a:pPr lvl="1"/>
            <a:r>
              <a:rPr lang="en-US" dirty="0"/>
              <a:t>Deep learning</a:t>
            </a:r>
          </a:p>
          <a:p>
            <a:pPr lvl="0"/>
            <a:r>
              <a:rPr lang="en-US" dirty="0"/>
              <a:t>Bariatric Co-Morbidity Severity Thesis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First Proposal</a:t>
            </a:r>
          </a:p>
          <a:p>
            <a:pPr lvl="1"/>
            <a:r>
              <a:rPr lang="en-US" dirty="0"/>
              <a:t>Actual Research</a:t>
            </a:r>
          </a:p>
          <a:p>
            <a:pPr lvl="1"/>
            <a:r>
              <a:rPr lang="en-US" dirty="0"/>
              <a:t>Comparisons</a:t>
            </a:r>
          </a:p>
          <a:p>
            <a:pPr lvl="1"/>
            <a:r>
              <a:rPr lang="en-US" dirty="0"/>
              <a:t>Renewed Proposal</a:t>
            </a:r>
          </a:p>
          <a:p>
            <a:pPr lvl="0"/>
            <a:r>
              <a:rPr lang="en-US" dirty="0"/>
              <a:t>Current project</a:t>
            </a:r>
          </a:p>
          <a:p>
            <a:pPr lvl="1"/>
            <a:r>
              <a:rPr lang="en-US" dirty="0"/>
              <a:t>Research Questions</a:t>
            </a:r>
          </a:p>
          <a:p>
            <a:pPr lvl="1"/>
            <a:r>
              <a:rPr lang="en-US" dirty="0"/>
              <a:t>Important topics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ubtitel 2"/>
          <p:cNvSpPr>
            <a:spLocks noGrp="1"/>
          </p:cNvSpPr>
          <p:nvPr>
            <p:ph type="subTitle" idx="1"/>
          </p:nvPr>
        </p:nvSpPr>
        <p:spPr>
          <a:xfrm>
            <a:off x="1424982" y="6453688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884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459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75487" y="1162800"/>
            <a:ext cx="8146618" cy="1234800"/>
          </a:xfrm>
          <a:prstGeom prst="rect">
            <a:avLst/>
          </a:prstGeom>
        </p:spPr>
        <p:txBody>
          <a:bodyPr/>
          <a:lstStyle>
            <a:lvl1pPr>
              <a:defRPr sz="3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75487" y="2559600"/>
            <a:ext cx="8146617" cy="123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09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5"/>
          <a:stretch/>
        </p:blipFill>
        <p:spPr>
          <a:xfrm>
            <a:off x="6168497" y="1116420"/>
            <a:ext cx="5929125" cy="515679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241" y="1528560"/>
            <a:ext cx="5105035" cy="1234800"/>
          </a:xfrm>
          <a:prstGeom prst="rect">
            <a:avLst/>
          </a:prstGeom>
        </p:spPr>
        <p:txBody>
          <a:bodyPr/>
          <a:lstStyle>
            <a:lvl1pPr>
              <a:defRPr sz="3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A </a:t>
            </a:r>
            <a:r>
              <a:rPr lang="nl-NL" dirty="0" err="1"/>
              <a:t>Computational</a:t>
            </a:r>
            <a:r>
              <a:rPr lang="nl-NL" dirty="0"/>
              <a:t> </a:t>
            </a:r>
            <a:r>
              <a:rPr lang="nl-NL" dirty="0" err="1"/>
              <a:t>Biology</a:t>
            </a:r>
            <a:r>
              <a:rPr lang="nl-NL" dirty="0"/>
              <a:t> Framework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0242" y="2925360"/>
            <a:ext cx="4932225" cy="123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Creating a platform for biomedical engineers to efficiently do their research</a:t>
            </a:r>
          </a:p>
          <a:p>
            <a:endParaRPr lang="en-US" dirty="0"/>
          </a:p>
          <a:p>
            <a:r>
              <a:rPr lang="en-US" dirty="0" err="1"/>
              <a:t>Voortgangspresentatie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39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jdelijke aanduiding voor dianummer 5"/>
          <p:cNvSpPr txBox="1">
            <a:spLocks/>
          </p:cNvSpPr>
          <p:nvPr/>
        </p:nvSpPr>
        <p:spPr bwMode="auto">
          <a:xfrm>
            <a:off x="876300" y="6453188"/>
            <a:ext cx="527050" cy="282575"/>
          </a:xfrm>
          <a:prstGeom prst="rect">
            <a:avLst/>
          </a:prstGeom>
          <a:extLst>
            <a:ext uri="{FAA26D3D-D897-4be2-8F04-BA451C77F1D7}"/>
          </a:extLst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000" b="1" kern="12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1231D1E-8814-4904-8A19-ACB546506F59}" type="slidenum">
              <a:rPr lang="nl-NL" altLang="nl-NL">
                <a:solidFill>
                  <a:schemeClr val="bg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nl-NL" alt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24459" y="898712"/>
            <a:ext cx="8222109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003884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3884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3884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3884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3884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Subtitel 2"/>
          <p:cNvSpPr>
            <a:spLocks noGrp="1"/>
          </p:cNvSpPr>
          <p:nvPr>
            <p:ph type="subTitle" idx="1"/>
          </p:nvPr>
        </p:nvSpPr>
        <p:spPr>
          <a:xfrm>
            <a:off x="1424982" y="6453688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884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529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4" r:id="rId2"/>
    <p:sldLayoutId id="2147483713" r:id="rId3"/>
    <p:sldLayoutId id="2147483691" r:id="rId4"/>
    <p:sldLayoutId id="2147483714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l-NL" altLang="nl-NL" dirty="0"/>
              <a:t>A </a:t>
            </a:r>
            <a:r>
              <a:rPr lang="nl-NL" altLang="nl-NL" dirty="0" err="1"/>
              <a:t>Computational</a:t>
            </a:r>
            <a:r>
              <a:rPr lang="nl-NL" altLang="nl-NL" dirty="0"/>
              <a:t> </a:t>
            </a:r>
            <a:r>
              <a:rPr lang="nl-NL" altLang="nl-NL" dirty="0" err="1"/>
              <a:t>Biology</a:t>
            </a:r>
            <a:r>
              <a:rPr lang="nl-NL" altLang="nl-NL" dirty="0"/>
              <a:t> Framework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NL" altLang="nl-NL" dirty="0" err="1"/>
              <a:t>Creating</a:t>
            </a:r>
            <a:r>
              <a:rPr lang="nl-NL" altLang="nl-NL" dirty="0"/>
              <a:t> a platform </a:t>
            </a:r>
            <a:r>
              <a:rPr lang="nl-NL" altLang="nl-NL" dirty="0" err="1"/>
              <a:t>for</a:t>
            </a:r>
            <a:r>
              <a:rPr lang="nl-NL" altLang="nl-NL" dirty="0"/>
              <a:t> </a:t>
            </a:r>
            <a:r>
              <a:rPr lang="nl-NL" altLang="nl-NL" dirty="0" err="1"/>
              <a:t>Biomedical</a:t>
            </a:r>
            <a:r>
              <a:rPr lang="nl-NL" altLang="nl-NL" dirty="0"/>
              <a:t> Engineers </a:t>
            </a:r>
            <a:r>
              <a:rPr lang="nl-NL" altLang="nl-NL" dirty="0" err="1"/>
              <a:t>to</a:t>
            </a:r>
            <a:r>
              <a:rPr lang="nl-NL" altLang="nl-NL" dirty="0"/>
              <a:t> </a:t>
            </a:r>
            <a:r>
              <a:rPr lang="nl-NL" altLang="nl-NL" dirty="0" err="1"/>
              <a:t>improve</a:t>
            </a:r>
            <a:r>
              <a:rPr lang="nl-NL" altLang="nl-NL" dirty="0"/>
              <a:t> </a:t>
            </a:r>
            <a:r>
              <a:rPr lang="nl-NL" altLang="nl-NL" dirty="0" err="1"/>
              <a:t>their</a:t>
            </a:r>
            <a:r>
              <a:rPr lang="nl-NL" altLang="nl-NL" dirty="0"/>
              <a:t> data </a:t>
            </a:r>
            <a:r>
              <a:rPr lang="nl-NL" altLang="nl-NL" dirty="0" err="1"/>
              <a:t>mining</a:t>
            </a:r>
            <a:r>
              <a:rPr lang="nl-NL" altLang="nl-NL" dirty="0"/>
              <a:t> efficiency</a:t>
            </a:r>
          </a:p>
        </p:txBody>
      </p:sp>
      <p:pic>
        <p:nvPicPr>
          <p:cNvPr id="3076" name="Picture 4" descr="n555033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68" r="3975" b="4668"/>
          <a:stretch/>
        </p:blipFill>
        <p:spPr bwMode="auto">
          <a:xfrm>
            <a:off x="6096001" y="924907"/>
            <a:ext cx="6495393" cy="532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Clustering</a:t>
            </a:r>
          </a:p>
          <a:p>
            <a:r>
              <a:rPr lang="en-US" dirty="0"/>
              <a:t>Clustering by biomedical relation</a:t>
            </a:r>
          </a:p>
          <a:p>
            <a:pPr lvl="1"/>
            <a:r>
              <a:rPr lang="en-US" dirty="0"/>
              <a:t>Processes were most interesting</a:t>
            </a:r>
          </a:p>
          <a:p>
            <a:pPr lvl="1"/>
            <a:r>
              <a:rPr lang="en-US" dirty="0"/>
              <a:t>No useful results</a:t>
            </a:r>
          </a:p>
          <a:p>
            <a:endParaRPr lang="en-US" dirty="0"/>
          </a:p>
          <a:p>
            <a:r>
              <a:rPr lang="en-US" dirty="0"/>
              <a:t>Clustering by values</a:t>
            </a:r>
          </a:p>
          <a:p>
            <a:pPr lvl="1"/>
            <a:r>
              <a:rPr lang="en-US" dirty="0"/>
              <a:t>On its own, no interesting results</a:t>
            </a:r>
          </a:p>
          <a:p>
            <a:pPr lvl="1"/>
            <a:endParaRPr lang="en-US" dirty="0"/>
          </a:p>
          <a:p>
            <a:r>
              <a:rPr lang="en-US" dirty="0"/>
              <a:t>Combining clustering types</a:t>
            </a:r>
          </a:p>
          <a:p>
            <a:pPr lvl="1"/>
            <a:r>
              <a:rPr lang="en-US" dirty="0"/>
              <a:t>Agglomerative Clustering, 10 clusters</a:t>
            </a:r>
          </a:p>
          <a:p>
            <a:pPr lvl="1"/>
            <a:r>
              <a:rPr lang="en-US" dirty="0"/>
              <a:t>2 interesting clusters</a:t>
            </a:r>
          </a:p>
          <a:p>
            <a:pPr lvl="1"/>
            <a:r>
              <a:rPr lang="en-US" dirty="0"/>
              <a:t>Labeled genes in clusters</a:t>
            </a:r>
          </a:p>
          <a:p>
            <a:pPr lvl="1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613" y="706207"/>
            <a:ext cx="259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Results (2)</a:t>
            </a:r>
          </a:p>
        </p:txBody>
      </p:sp>
    </p:spTree>
    <p:extLst>
      <p:ext uri="{BB962C8B-B14F-4D97-AF65-F5344CB8AC3E}">
        <p14:creationId xmlns:p14="http://schemas.microsoft.com/office/powerpoint/2010/main" val="137223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Clustering</a:t>
            </a:r>
          </a:p>
          <a:p>
            <a:r>
              <a:rPr lang="en-US" dirty="0"/>
              <a:t>Clustering by biomedical relation</a:t>
            </a:r>
          </a:p>
          <a:p>
            <a:pPr lvl="1"/>
            <a:r>
              <a:rPr lang="en-US" dirty="0"/>
              <a:t>Processes were most interesting</a:t>
            </a:r>
          </a:p>
          <a:p>
            <a:pPr lvl="1"/>
            <a:r>
              <a:rPr lang="en-US" dirty="0"/>
              <a:t>No useful results</a:t>
            </a:r>
          </a:p>
          <a:p>
            <a:endParaRPr lang="en-US" dirty="0"/>
          </a:p>
          <a:p>
            <a:r>
              <a:rPr lang="en-US" dirty="0"/>
              <a:t>Clustering by values</a:t>
            </a:r>
          </a:p>
          <a:p>
            <a:pPr lvl="1"/>
            <a:r>
              <a:rPr lang="en-US" dirty="0"/>
              <a:t>On its own, no interesting results</a:t>
            </a:r>
          </a:p>
          <a:p>
            <a:pPr lvl="1"/>
            <a:endParaRPr lang="en-US" dirty="0"/>
          </a:p>
          <a:p>
            <a:r>
              <a:rPr lang="en-US" dirty="0"/>
              <a:t>Combining clustering types</a:t>
            </a:r>
          </a:p>
          <a:p>
            <a:pPr lvl="1"/>
            <a:r>
              <a:rPr lang="en-US" dirty="0"/>
              <a:t>Agglomerative Clustering, 10 clusters</a:t>
            </a:r>
          </a:p>
          <a:p>
            <a:pPr lvl="1"/>
            <a:r>
              <a:rPr lang="en-US" dirty="0"/>
              <a:t>2 interesting clusters</a:t>
            </a:r>
          </a:p>
          <a:p>
            <a:pPr lvl="1"/>
            <a:r>
              <a:rPr lang="en-US" dirty="0"/>
              <a:t>Labeled genes in clusters</a:t>
            </a:r>
          </a:p>
          <a:p>
            <a:pPr lvl="1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613" y="706207"/>
            <a:ext cx="259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Results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6FCF64-96D5-4CAE-B584-84BD598FC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70"/>
            <a:ext cx="12192000" cy="678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45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Psoriasis versus Atopic Dermatitis</a:t>
            </a:r>
          </a:p>
          <a:p>
            <a:r>
              <a:rPr lang="en-US" dirty="0"/>
              <a:t>Matched genes</a:t>
            </a:r>
          </a:p>
          <a:p>
            <a:pPr lvl="1"/>
            <a:r>
              <a:rPr lang="en-US" dirty="0"/>
              <a:t>96 genes significant in both</a:t>
            </a:r>
          </a:p>
          <a:p>
            <a:pPr lvl="1"/>
            <a:endParaRPr lang="en-US" dirty="0"/>
          </a:p>
          <a:p>
            <a:r>
              <a:rPr lang="en-US" dirty="0"/>
              <a:t>Linked genes to biomedical relations</a:t>
            </a:r>
          </a:p>
          <a:p>
            <a:pPr lvl="1"/>
            <a:r>
              <a:rPr lang="en-US" dirty="0"/>
              <a:t>No remarkable results</a:t>
            </a:r>
          </a:p>
          <a:p>
            <a:pPr lvl="1"/>
            <a:r>
              <a:rPr lang="en-US" dirty="0"/>
              <a:t>5 prominent processes</a:t>
            </a:r>
          </a:p>
          <a:p>
            <a:pPr lvl="2"/>
            <a:r>
              <a:rPr lang="en-US" dirty="0"/>
              <a:t>Metabolic process</a:t>
            </a:r>
          </a:p>
          <a:p>
            <a:pPr lvl="2"/>
            <a:r>
              <a:rPr lang="en-US" dirty="0"/>
              <a:t>Small molecule metabolic process</a:t>
            </a:r>
          </a:p>
          <a:p>
            <a:pPr lvl="2"/>
            <a:r>
              <a:rPr lang="en-US" dirty="0"/>
              <a:t>Regulation of transcription, DNA-templated</a:t>
            </a:r>
          </a:p>
          <a:p>
            <a:pPr lvl="2"/>
            <a:r>
              <a:rPr lang="en-US" dirty="0"/>
              <a:t>Signal transduction</a:t>
            </a:r>
          </a:p>
          <a:p>
            <a:pPr marL="457200" lvl="1" indent="0">
              <a:buNone/>
            </a:pPr>
            <a:r>
              <a:rPr lang="en-US" dirty="0"/>
              <a:t>	Transcription, DNA templated</a:t>
            </a:r>
          </a:p>
          <a:p>
            <a:pPr lvl="1"/>
            <a:r>
              <a:rPr lang="en-US" dirty="0"/>
              <a:t>Fundamental processes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613" y="706207"/>
            <a:ext cx="2593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Methods &amp; Results (3)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F846D6-DD5C-447F-8D7B-0D86AB4CA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876" y="140928"/>
            <a:ext cx="51720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0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Framework conclusions</a:t>
            </a:r>
          </a:p>
          <a:p>
            <a:r>
              <a:rPr lang="en-US" dirty="0"/>
              <a:t>Global analysis</a:t>
            </a:r>
          </a:p>
          <a:p>
            <a:pPr lvl="1"/>
            <a:r>
              <a:rPr lang="en-US" dirty="0"/>
              <a:t>Features</a:t>
            </a:r>
          </a:p>
          <a:p>
            <a:pPr lvl="1"/>
            <a:r>
              <a:rPr lang="en-US" dirty="0"/>
              <a:t>Samples</a:t>
            </a:r>
          </a:p>
          <a:p>
            <a:endParaRPr lang="en-US" dirty="0"/>
          </a:p>
          <a:p>
            <a:r>
              <a:rPr lang="en-US" dirty="0"/>
              <a:t>Feature dimensionality</a:t>
            </a:r>
          </a:p>
          <a:p>
            <a:pPr lvl="1"/>
            <a:r>
              <a:rPr lang="en-US" dirty="0"/>
              <a:t>Multicollinearity</a:t>
            </a:r>
          </a:p>
          <a:p>
            <a:pPr lvl="1"/>
            <a:r>
              <a:rPr lang="en-US" dirty="0"/>
              <a:t>Other options</a:t>
            </a:r>
          </a:p>
          <a:p>
            <a:endParaRPr lang="en-US" dirty="0"/>
          </a:p>
          <a:p>
            <a:r>
              <a:rPr lang="en-US" dirty="0"/>
              <a:t>Database integration</a:t>
            </a:r>
          </a:p>
          <a:p>
            <a:pPr lvl="1"/>
            <a:r>
              <a:rPr lang="en-US" dirty="0"/>
              <a:t>Biomedical information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613" y="706207"/>
            <a:ext cx="2593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Framework</a:t>
            </a:r>
          </a:p>
          <a:p>
            <a:r>
              <a:rPr lang="en-US" sz="32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62864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Framework Proposal</a:t>
            </a:r>
            <a:endParaRPr lang="nl-N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Current view of the framework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9355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Introduction</a:t>
            </a:r>
          </a:p>
          <a:p>
            <a:r>
              <a:rPr lang="en-US" dirty="0"/>
              <a:t>Five parts</a:t>
            </a:r>
          </a:p>
          <a:p>
            <a:pPr lvl="1"/>
            <a:r>
              <a:rPr lang="en-US" dirty="0"/>
              <a:t>Data driven</a:t>
            </a:r>
          </a:p>
          <a:p>
            <a:pPr lvl="1"/>
            <a:r>
              <a:rPr lang="en-US" dirty="0"/>
              <a:t>Target driven</a:t>
            </a:r>
          </a:p>
          <a:p>
            <a:pPr lvl="1"/>
            <a:r>
              <a:rPr lang="en-US" dirty="0"/>
              <a:t>Tool availability driven</a:t>
            </a:r>
          </a:p>
          <a:p>
            <a:pPr lvl="1"/>
            <a:r>
              <a:rPr lang="en-US" dirty="0"/>
              <a:t>Extension driven</a:t>
            </a:r>
          </a:p>
          <a:p>
            <a:pPr lvl="1"/>
            <a:r>
              <a:rPr lang="en-US" dirty="0"/>
              <a:t>Knowledge driven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Framework</a:t>
            </a:r>
          </a:p>
          <a:p>
            <a:r>
              <a:rPr lang="en-US" sz="3200" dirty="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948856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A7C1E5-C6B1-4BE2-AA18-49378E612F52}"/>
              </a:ext>
            </a:extLst>
          </p:cNvPr>
          <p:cNvSpPr/>
          <p:nvPr/>
        </p:nvSpPr>
        <p:spPr>
          <a:xfrm>
            <a:off x="2218414" y="0"/>
            <a:ext cx="2472856" cy="52839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Framework</a:t>
            </a:r>
          </a:p>
          <a:p>
            <a:r>
              <a:rPr lang="en-US" sz="3200" dirty="0"/>
              <a:t>Layout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E7A46C-448F-4D42-8742-6FDD220212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301" y="6491"/>
            <a:ext cx="9138699" cy="11436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C9502-D44A-43A0-8900-D40169F211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33924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 driven</a:t>
            </a:r>
          </a:p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Feature reduction</a:t>
            </a:r>
          </a:p>
          <a:p>
            <a:pPr lvl="1"/>
            <a:r>
              <a:rPr lang="en-US" dirty="0"/>
              <a:t>Sample generation</a:t>
            </a:r>
          </a:p>
          <a:p>
            <a:pPr lvl="1"/>
            <a:r>
              <a:rPr lang="en-US" dirty="0"/>
              <a:t>Quality Enhancement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Framework</a:t>
            </a:r>
          </a:p>
          <a:p>
            <a:r>
              <a:rPr lang="en-US" sz="3200" dirty="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2958374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A7C1E5-C6B1-4BE2-AA18-49378E612F52}"/>
              </a:ext>
            </a:extLst>
          </p:cNvPr>
          <p:cNvSpPr/>
          <p:nvPr/>
        </p:nvSpPr>
        <p:spPr>
          <a:xfrm>
            <a:off x="2218414" y="0"/>
            <a:ext cx="2472856" cy="52839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49B0A7-CFB8-47E8-BAD4-E0471087E5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29" y="6491"/>
            <a:ext cx="9614971" cy="3097404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Framework</a:t>
            </a:r>
          </a:p>
          <a:p>
            <a:r>
              <a:rPr lang="en-US" sz="3200" dirty="0"/>
              <a:t>Layout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E7A46C-448F-4D42-8742-6FDD220212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301" y="6491"/>
            <a:ext cx="9138699" cy="114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21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Target driven</a:t>
            </a:r>
          </a:p>
          <a:p>
            <a:r>
              <a:rPr lang="en-US" dirty="0"/>
              <a:t>Data mining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Statistics</a:t>
            </a:r>
          </a:p>
          <a:p>
            <a:pPr lvl="2"/>
            <a:r>
              <a:rPr lang="en-US" dirty="0"/>
              <a:t>Global Analysis</a:t>
            </a:r>
          </a:p>
          <a:p>
            <a:pPr lvl="1"/>
            <a:r>
              <a:rPr lang="en-US" dirty="0"/>
              <a:t>Database Relation Testing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Framework</a:t>
            </a:r>
          </a:p>
          <a:p>
            <a:r>
              <a:rPr lang="en-US" sz="3200" dirty="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203405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Study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Analysis</a:t>
            </a:r>
          </a:p>
          <a:p>
            <a:pPr lvl="2"/>
            <a:r>
              <a:rPr lang="en-US" dirty="0"/>
              <a:t>Feature Reduction</a:t>
            </a:r>
          </a:p>
          <a:p>
            <a:pPr lvl="2"/>
            <a:r>
              <a:rPr lang="en-US" dirty="0"/>
              <a:t>Clustering</a:t>
            </a:r>
          </a:p>
          <a:p>
            <a:pPr lvl="2"/>
            <a:r>
              <a:rPr lang="en-US" dirty="0"/>
              <a:t>Psoriasis vs Atopic Dermatitis</a:t>
            </a:r>
          </a:p>
          <a:p>
            <a:pPr lvl="1"/>
            <a:r>
              <a:rPr lang="en-US" dirty="0"/>
              <a:t>Framework Conclusion</a:t>
            </a:r>
          </a:p>
          <a:p>
            <a:r>
              <a:rPr lang="en-US" dirty="0"/>
              <a:t>Framework Proposal</a:t>
            </a:r>
          </a:p>
          <a:p>
            <a:pPr lvl="1"/>
            <a:r>
              <a:rPr lang="en-US" dirty="0"/>
              <a:t>Layout</a:t>
            </a:r>
          </a:p>
          <a:p>
            <a:pPr lvl="2"/>
            <a:r>
              <a:rPr lang="en-US" dirty="0"/>
              <a:t>5 aspects</a:t>
            </a:r>
          </a:p>
          <a:p>
            <a:r>
              <a:rPr lang="en-US" dirty="0"/>
              <a:t>General information</a:t>
            </a:r>
          </a:p>
          <a:p>
            <a:pPr lvl="1"/>
            <a:r>
              <a:rPr lang="en-US" dirty="0"/>
              <a:t>Planning</a:t>
            </a:r>
          </a:p>
          <a:p>
            <a:pPr lvl="1"/>
            <a:r>
              <a:rPr lang="en-US" dirty="0"/>
              <a:t>Reports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13038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A7C1E5-C6B1-4BE2-AA18-49378E612F52}"/>
              </a:ext>
            </a:extLst>
          </p:cNvPr>
          <p:cNvSpPr/>
          <p:nvPr/>
        </p:nvSpPr>
        <p:spPr>
          <a:xfrm>
            <a:off x="2218414" y="0"/>
            <a:ext cx="2472856" cy="52839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49B0A7-CFB8-47E8-BAD4-E0471087E5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29" y="6491"/>
            <a:ext cx="9614971" cy="3097404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Framework</a:t>
            </a:r>
          </a:p>
          <a:p>
            <a:r>
              <a:rPr lang="en-US" sz="3200" dirty="0"/>
              <a:t>Layout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E7A46C-448F-4D42-8742-6FDD220212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301" y="6491"/>
            <a:ext cx="9138699" cy="114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14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Tool driven</a:t>
            </a:r>
          </a:p>
          <a:p>
            <a:r>
              <a:rPr lang="en-US" dirty="0"/>
              <a:t>Machine Learning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r>
              <a:rPr lang="en-US" dirty="0"/>
              <a:t>Statistics</a:t>
            </a:r>
          </a:p>
          <a:p>
            <a:pPr lvl="1"/>
            <a:r>
              <a:rPr lang="en-US" dirty="0"/>
              <a:t>SciPy</a:t>
            </a:r>
          </a:p>
          <a:p>
            <a:r>
              <a:rPr lang="en-US" dirty="0"/>
              <a:t>Combination</a:t>
            </a:r>
          </a:p>
          <a:p>
            <a:pPr lvl="1"/>
            <a:r>
              <a:rPr lang="en-US" dirty="0"/>
              <a:t>TPOT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Framework</a:t>
            </a:r>
          </a:p>
          <a:p>
            <a:r>
              <a:rPr lang="en-US" sz="3200" dirty="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3750928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A7C1E5-C6B1-4BE2-AA18-49378E612F52}"/>
              </a:ext>
            </a:extLst>
          </p:cNvPr>
          <p:cNvSpPr/>
          <p:nvPr/>
        </p:nvSpPr>
        <p:spPr>
          <a:xfrm>
            <a:off x="2218414" y="0"/>
            <a:ext cx="2472856" cy="52839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49B0A7-CFB8-47E8-BAD4-E0471087E5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29" y="6491"/>
            <a:ext cx="9614971" cy="3097404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Framework</a:t>
            </a:r>
          </a:p>
          <a:p>
            <a:r>
              <a:rPr lang="en-US" sz="3200" dirty="0"/>
              <a:t>Layout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E7A46C-448F-4D42-8742-6FDD220212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301" y="6491"/>
            <a:ext cx="9138699" cy="1143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30DC65-5C38-471B-BA7D-CDDFE0F391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28" y="6491"/>
            <a:ext cx="9614971" cy="479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13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Extension driven</a:t>
            </a:r>
          </a:p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Preprocessing extension</a:t>
            </a:r>
          </a:p>
          <a:p>
            <a:pPr lvl="1"/>
            <a:r>
              <a:rPr lang="en-US" dirty="0"/>
              <a:t>Preprocessing addition to TPOT</a:t>
            </a:r>
          </a:p>
          <a:p>
            <a:r>
              <a:rPr lang="en-US" dirty="0"/>
              <a:t>Statistics</a:t>
            </a:r>
          </a:p>
          <a:p>
            <a:pPr lvl="1"/>
            <a:r>
              <a:rPr lang="en-US" dirty="0"/>
              <a:t>Global analysis tool</a:t>
            </a:r>
          </a:p>
          <a:p>
            <a:r>
              <a:rPr lang="en-US" dirty="0"/>
              <a:t>Database relation testing</a:t>
            </a:r>
          </a:p>
          <a:p>
            <a:pPr lvl="1"/>
            <a:r>
              <a:rPr lang="en-US" dirty="0"/>
              <a:t>Database integration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Framework</a:t>
            </a:r>
          </a:p>
          <a:p>
            <a:r>
              <a:rPr lang="en-US" sz="3200" dirty="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1888005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A7C1E5-C6B1-4BE2-AA18-49378E612F52}"/>
              </a:ext>
            </a:extLst>
          </p:cNvPr>
          <p:cNvSpPr/>
          <p:nvPr/>
        </p:nvSpPr>
        <p:spPr>
          <a:xfrm>
            <a:off x="2218414" y="0"/>
            <a:ext cx="2472856" cy="52839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49B0A7-CFB8-47E8-BAD4-E0471087E5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29" y="6491"/>
            <a:ext cx="9614971" cy="3097404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Framework</a:t>
            </a:r>
          </a:p>
          <a:p>
            <a:r>
              <a:rPr lang="en-US" sz="3200" dirty="0"/>
              <a:t>Layout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E7A46C-448F-4D42-8742-6FDD220212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301" y="6491"/>
            <a:ext cx="9138699" cy="1143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30DC65-5C38-471B-BA7D-CDDFE0F391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28" y="6491"/>
            <a:ext cx="9614971" cy="47944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53CA8A-BED2-436C-BF25-A2F8B5BF23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27" y="0"/>
            <a:ext cx="9614973" cy="642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34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Knowledge driven</a:t>
            </a:r>
          </a:p>
          <a:p>
            <a:r>
              <a:rPr lang="en-US" dirty="0"/>
              <a:t>Understandability</a:t>
            </a:r>
          </a:p>
          <a:p>
            <a:pPr lvl="1"/>
            <a:r>
              <a:rPr lang="en-US" dirty="0"/>
              <a:t>GUI</a:t>
            </a:r>
          </a:p>
          <a:p>
            <a:pPr lvl="1"/>
            <a:r>
              <a:rPr lang="en-US" dirty="0"/>
              <a:t>User Manual</a:t>
            </a:r>
          </a:p>
          <a:p>
            <a:pPr lvl="1"/>
            <a:r>
              <a:rPr lang="en-US" dirty="0"/>
              <a:t>Exemplary datasets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Framework</a:t>
            </a:r>
          </a:p>
          <a:p>
            <a:r>
              <a:rPr lang="en-US" sz="3200" dirty="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4217554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A7C1E5-C6B1-4BE2-AA18-49378E612F52}"/>
              </a:ext>
            </a:extLst>
          </p:cNvPr>
          <p:cNvSpPr/>
          <p:nvPr/>
        </p:nvSpPr>
        <p:spPr>
          <a:xfrm>
            <a:off x="2218414" y="0"/>
            <a:ext cx="2472856" cy="52839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Framework</a:t>
            </a:r>
          </a:p>
          <a:p>
            <a:r>
              <a:rPr lang="en-US" sz="3200" dirty="0"/>
              <a:t>Layout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2FDEB3-08F2-4B74-803F-9851A2E528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836" y="-9460"/>
            <a:ext cx="8478741" cy="6867460"/>
          </a:xfrm>
        </p:spPr>
      </p:pic>
    </p:spTree>
    <p:extLst>
      <p:ext uri="{BB962C8B-B14F-4D97-AF65-F5344CB8AC3E}">
        <p14:creationId xmlns:p14="http://schemas.microsoft.com/office/powerpoint/2010/main" val="334150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 information</a:t>
            </a:r>
            <a:endParaRPr lang="nl-N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Which part of the program are made when?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51512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planning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48235D8-3F2F-4E47-BA06-549DEE4C9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682591"/>
              </p:ext>
            </p:extLst>
          </p:nvPr>
        </p:nvGraphicFramePr>
        <p:xfrm>
          <a:off x="3053301" y="563084"/>
          <a:ext cx="9098064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774">
                  <a:extLst>
                    <a:ext uri="{9D8B030D-6E8A-4147-A177-3AD203B41FA5}">
                      <a16:colId xmlns:a16="http://schemas.microsoft.com/office/drawing/2014/main" val="572241094"/>
                    </a:ext>
                  </a:extLst>
                </a:gridCol>
                <a:gridCol w="3943847">
                  <a:extLst>
                    <a:ext uri="{9D8B030D-6E8A-4147-A177-3AD203B41FA5}">
                      <a16:colId xmlns:a16="http://schemas.microsoft.com/office/drawing/2014/main" val="2540990549"/>
                    </a:ext>
                  </a:extLst>
                </a:gridCol>
                <a:gridCol w="1319916">
                  <a:extLst>
                    <a:ext uri="{9D8B030D-6E8A-4147-A177-3AD203B41FA5}">
                      <a16:colId xmlns:a16="http://schemas.microsoft.com/office/drawing/2014/main" val="816588219"/>
                    </a:ext>
                  </a:extLst>
                </a:gridCol>
                <a:gridCol w="2164527">
                  <a:extLst>
                    <a:ext uri="{9D8B030D-6E8A-4147-A177-3AD203B41FA5}">
                      <a16:colId xmlns:a16="http://schemas.microsoft.com/office/drawing/2014/main" val="4164143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Timespan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Presentation date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 dimensionality reduction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Research additional options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Use on data sets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Implement as package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Add to TPOT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weeks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April 20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668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Quality Enhancement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Research additional options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Use on data sets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Implement as package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Add to TPOT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weeks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0721"/>
                  </a:ext>
                </a:extLst>
              </a:tr>
              <a:tr h="379146">
                <a:tc>
                  <a:txBody>
                    <a:bodyPr/>
                    <a:lstStyle/>
                    <a:p>
                      <a:r>
                        <a:rPr lang="en-US" dirty="0"/>
                        <a:t>Sample Generation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Research additional options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Use on data sets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Implement as package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Add to TPOT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weeks 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July 13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67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Framework usability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Create GUI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Create User Manual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Create Global Analysis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Add usability TPOT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Possible: Add database integration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weeks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be determined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087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344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Case Study and Proposal Report</a:t>
            </a:r>
          </a:p>
          <a:p>
            <a:r>
              <a:rPr lang="en-US" dirty="0"/>
              <a:t>General remarks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Thesis layout</a:t>
            </a:r>
          </a:p>
          <a:p>
            <a:pPr lvl="1"/>
            <a:r>
              <a:rPr lang="en-US" dirty="0"/>
              <a:t>Merging four reports</a:t>
            </a:r>
          </a:p>
          <a:p>
            <a:pPr lvl="1"/>
            <a:r>
              <a:rPr lang="en-US" dirty="0"/>
              <a:t>Past/present tense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926" y="706207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General questions</a:t>
            </a:r>
          </a:p>
        </p:txBody>
      </p:sp>
    </p:spTree>
    <p:extLst>
      <p:ext uri="{BB962C8B-B14F-4D97-AF65-F5344CB8AC3E}">
        <p14:creationId xmlns:p14="http://schemas.microsoft.com/office/powerpoint/2010/main" val="67594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</a:t>
            </a:r>
            <a:endParaRPr lang="nl-N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Analysis Skin Disease Data Set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740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Introduction</a:t>
            </a:r>
          </a:p>
          <a:p>
            <a:r>
              <a:rPr lang="en-US" dirty="0"/>
              <a:t>Data sets</a:t>
            </a:r>
          </a:p>
          <a:p>
            <a:pPr lvl="1"/>
            <a:r>
              <a:rPr lang="en-US" dirty="0"/>
              <a:t>6 psoriasis</a:t>
            </a:r>
          </a:p>
          <a:p>
            <a:pPr lvl="1"/>
            <a:r>
              <a:rPr lang="en-US" dirty="0"/>
              <a:t>3 atopic dermatitis</a:t>
            </a:r>
          </a:p>
          <a:p>
            <a:r>
              <a:rPr lang="en-US" dirty="0"/>
              <a:t>Values</a:t>
            </a:r>
          </a:p>
          <a:p>
            <a:pPr lvl="1"/>
            <a:r>
              <a:rPr lang="en-US" dirty="0"/>
              <a:t>54675 genes</a:t>
            </a:r>
          </a:p>
          <a:p>
            <a:pPr lvl="1"/>
            <a:r>
              <a:rPr lang="en-US" dirty="0"/>
              <a:t>Normal, Non-</a:t>
            </a:r>
            <a:r>
              <a:rPr lang="en-US" dirty="0" err="1"/>
              <a:t>Lesional</a:t>
            </a:r>
            <a:r>
              <a:rPr lang="en-US" dirty="0"/>
              <a:t>, </a:t>
            </a:r>
            <a:r>
              <a:rPr lang="en-US" dirty="0" err="1"/>
              <a:t>Lesional</a:t>
            </a:r>
            <a:endParaRPr lang="en-US" dirty="0"/>
          </a:p>
          <a:p>
            <a:r>
              <a:rPr lang="en-US" dirty="0"/>
              <a:t>Focus</a:t>
            </a:r>
          </a:p>
          <a:p>
            <a:pPr lvl="1"/>
            <a:r>
              <a:rPr lang="en-US" dirty="0"/>
              <a:t>Biggest set: Psoriasis</a:t>
            </a:r>
          </a:p>
          <a:p>
            <a:pPr lvl="1"/>
            <a:r>
              <a:rPr lang="en-US" dirty="0"/>
              <a:t>Normal vs Non-</a:t>
            </a:r>
            <a:r>
              <a:rPr lang="en-US" dirty="0" err="1"/>
              <a:t>Lesional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Non-</a:t>
            </a:r>
            <a:r>
              <a:rPr lang="en-US" dirty="0" err="1"/>
              <a:t>Lesional</a:t>
            </a:r>
            <a:r>
              <a:rPr lang="en-US" dirty="0"/>
              <a:t> vs </a:t>
            </a:r>
            <a:r>
              <a:rPr lang="en-US" dirty="0" err="1"/>
              <a:t>Lesional</a:t>
            </a:r>
            <a:r>
              <a:rPr lang="en-US" dirty="0"/>
              <a:t> (423)</a:t>
            </a:r>
          </a:p>
          <a:p>
            <a:r>
              <a:rPr lang="en-US" dirty="0"/>
              <a:t>Additional data</a:t>
            </a:r>
          </a:p>
          <a:p>
            <a:pPr lvl="1"/>
            <a:r>
              <a:rPr lang="en-US" dirty="0"/>
              <a:t>Gene specific details</a:t>
            </a:r>
          </a:p>
          <a:p>
            <a:pPr lvl="1"/>
            <a:r>
              <a:rPr lang="en-US" dirty="0"/>
              <a:t>Process, Cellular, Molecular information</a:t>
            </a:r>
          </a:p>
          <a:p>
            <a:pPr lvl="1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613" y="706207"/>
            <a:ext cx="259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9865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Feature Reduction</a:t>
            </a:r>
          </a:p>
          <a:p>
            <a:r>
              <a:rPr lang="en-US" dirty="0"/>
              <a:t>T-test</a:t>
            </a:r>
          </a:p>
          <a:p>
            <a:pPr lvl="1"/>
            <a:r>
              <a:rPr lang="en-US" dirty="0"/>
              <a:t>Separate data</a:t>
            </a:r>
          </a:p>
          <a:p>
            <a:pPr lvl="1"/>
            <a:r>
              <a:rPr lang="en-US" dirty="0"/>
              <a:t>Joint set</a:t>
            </a:r>
          </a:p>
          <a:p>
            <a:endParaRPr lang="en-US" dirty="0"/>
          </a:p>
          <a:p>
            <a:r>
              <a:rPr lang="en-US" dirty="0"/>
              <a:t>Greedy Correlation Clustering</a:t>
            </a:r>
          </a:p>
          <a:p>
            <a:endParaRPr lang="en-US" dirty="0"/>
          </a:p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613" y="706207"/>
            <a:ext cx="259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Methods (1)</a:t>
            </a:r>
          </a:p>
        </p:txBody>
      </p:sp>
    </p:spTree>
    <p:extLst>
      <p:ext uri="{BB962C8B-B14F-4D97-AF65-F5344CB8AC3E}">
        <p14:creationId xmlns:p14="http://schemas.microsoft.com/office/powerpoint/2010/main" val="156905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Feature Reduction</a:t>
            </a:r>
          </a:p>
          <a:p>
            <a:r>
              <a:rPr lang="en-US" dirty="0"/>
              <a:t>T-test</a:t>
            </a:r>
          </a:p>
          <a:p>
            <a:pPr lvl="1"/>
            <a:r>
              <a:rPr lang="en-US" dirty="0"/>
              <a:t>P-value = 0.001</a:t>
            </a:r>
          </a:p>
          <a:p>
            <a:pPr lvl="1"/>
            <a:r>
              <a:rPr lang="en-US" dirty="0"/>
              <a:t>54675 -&gt; 1768 genes</a:t>
            </a:r>
          </a:p>
          <a:p>
            <a:endParaRPr lang="en-US" dirty="0"/>
          </a:p>
          <a:p>
            <a:r>
              <a:rPr lang="en-US" dirty="0"/>
              <a:t>Greedy Correlation Clustering</a:t>
            </a:r>
          </a:p>
          <a:p>
            <a:pPr lvl="1"/>
            <a:r>
              <a:rPr lang="en-US" dirty="0"/>
              <a:t>1768 genes -&gt; 335 genes</a:t>
            </a:r>
          </a:p>
          <a:p>
            <a:pPr lvl="1"/>
            <a:endParaRPr lang="en-US" dirty="0"/>
          </a:p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Random forests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613" y="706207"/>
            <a:ext cx="259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Results (1)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9277B4-A599-42B0-8D06-448426FE2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242" y="133385"/>
            <a:ext cx="5898905" cy="15306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49DAAD-9EEF-4EDA-95E8-1318AD021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629" y="3209039"/>
            <a:ext cx="4699518" cy="8779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DADD7E-14AD-4C4B-8640-1A698DA84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972" y="4232288"/>
            <a:ext cx="55911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9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Clustering</a:t>
            </a:r>
          </a:p>
          <a:p>
            <a:r>
              <a:rPr lang="en-US" dirty="0"/>
              <a:t>Standardization</a:t>
            </a:r>
          </a:p>
          <a:p>
            <a:pPr lvl="1"/>
            <a:r>
              <a:rPr lang="en-US" dirty="0"/>
              <a:t>Per feature/sample</a:t>
            </a:r>
          </a:p>
          <a:p>
            <a:r>
              <a:rPr lang="en-US" dirty="0"/>
              <a:t>Clustering by biomedical relation</a:t>
            </a:r>
          </a:p>
          <a:p>
            <a:pPr lvl="1"/>
            <a:r>
              <a:rPr lang="en-US" dirty="0"/>
              <a:t>Process</a:t>
            </a:r>
          </a:p>
          <a:p>
            <a:pPr lvl="1"/>
            <a:r>
              <a:rPr lang="en-US" dirty="0"/>
              <a:t>Cellular Location</a:t>
            </a:r>
          </a:p>
          <a:p>
            <a:pPr lvl="1"/>
            <a:r>
              <a:rPr lang="en-US" dirty="0"/>
              <a:t>Molecular reaction</a:t>
            </a:r>
          </a:p>
          <a:p>
            <a:r>
              <a:rPr lang="en-US" dirty="0"/>
              <a:t>Clustering by value</a:t>
            </a:r>
          </a:p>
          <a:p>
            <a:pPr lvl="1"/>
            <a:r>
              <a:rPr lang="en-US" dirty="0"/>
              <a:t>K-means </a:t>
            </a:r>
          </a:p>
          <a:p>
            <a:pPr lvl="1"/>
            <a:r>
              <a:rPr lang="en-US" dirty="0"/>
              <a:t>Agglomerative </a:t>
            </a:r>
          </a:p>
          <a:p>
            <a:pPr lvl="1"/>
            <a:r>
              <a:rPr lang="en-US" dirty="0"/>
              <a:t>DBSCAN</a:t>
            </a:r>
          </a:p>
          <a:p>
            <a:r>
              <a:rPr lang="en-US" dirty="0"/>
              <a:t>Combined clustering</a:t>
            </a:r>
          </a:p>
          <a:p>
            <a:pPr lvl="1"/>
            <a:r>
              <a:rPr lang="en-US" dirty="0"/>
              <a:t>Most interesting genes</a:t>
            </a:r>
          </a:p>
          <a:p>
            <a:pPr lvl="1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613" y="706207"/>
            <a:ext cx="259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Methods (2)</a:t>
            </a:r>
          </a:p>
        </p:txBody>
      </p:sp>
    </p:spTree>
    <p:extLst>
      <p:ext uri="{BB962C8B-B14F-4D97-AF65-F5344CB8AC3E}">
        <p14:creationId xmlns:p14="http://schemas.microsoft.com/office/powerpoint/2010/main" val="139809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Clustering</a:t>
            </a:r>
          </a:p>
          <a:p>
            <a:r>
              <a:rPr lang="en-US" dirty="0"/>
              <a:t>Biomedical Relation Clustering</a:t>
            </a:r>
          </a:p>
          <a:p>
            <a:pPr lvl="1"/>
            <a:r>
              <a:rPr lang="en-US" dirty="0"/>
              <a:t>Processes were most interesting</a:t>
            </a:r>
          </a:p>
          <a:p>
            <a:pPr lvl="1"/>
            <a:r>
              <a:rPr lang="en-US" dirty="0"/>
              <a:t>No useful results</a:t>
            </a:r>
          </a:p>
          <a:p>
            <a:pPr lvl="1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613" y="706207"/>
            <a:ext cx="259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Results (2)</a:t>
            </a:r>
          </a:p>
        </p:txBody>
      </p:sp>
    </p:spTree>
    <p:extLst>
      <p:ext uri="{BB962C8B-B14F-4D97-AF65-F5344CB8AC3E}">
        <p14:creationId xmlns:p14="http://schemas.microsoft.com/office/powerpoint/2010/main" val="310196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Clustering</a:t>
            </a:r>
          </a:p>
          <a:p>
            <a:r>
              <a:rPr lang="en-US" dirty="0"/>
              <a:t>Biomedical Relation Clustering</a:t>
            </a:r>
          </a:p>
          <a:p>
            <a:pPr lvl="1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613" y="706207"/>
            <a:ext cx="259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Results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34E0A3-565B-4A28-9935-F137E9C5F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79"/>
            <a:ext cx="12192000" cy="677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7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EBEBEB"/>
      </a:dk1>
      <a:lt1>
        <a:sysClr val="window" lastClr="2B2B2B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-def-ppt-16x9-253-357-warm red.pot [Read-Only] [Compatibility Mode]" id="{0FAA14F9-A176-431F-80C1-85CC754519DD}" vid="{ABBF9254-BB28-4B95-A52A-BACAE6ACB7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tue-def-ppt-16x9-253-357-warm_red</Template>
  <TotalTime>1102</TotalTime>
  <Words>649</Words>
  <Application>Microsoft Office PowerPoint</Application>
  <PresentationFormat>Widescreen</PresentationFormat>
  <Paragraphs>267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A Computational Biology Framework</vt:lpstr>
      <vt:lpstr>PowerPoint Presentation</vt:lpstr>
      <vt:lpstr>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Framework Proposal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information</vt:lpstr>
      <vt:lpstr>PowerPoint Presentation</vt:lpstr>
      <vt:lpstr>PowerPoint Presentation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Beishuizen, T.P.A.</dc:creator>
  <cp:lastModifiedBy>Beishuizen, T.P.A.</cp:lastModifiedBy>
  <cp:revision>73</cp:revision>
  <dcterms:created xsi:type="dcterms:W3CDTF">2017-11-15T10:00:38Z</dcterms:created>
  <dcterms:modified xsi:type="dcterms:W3CDTF">2018-03-08T11:14:26Z</dcterms:modified>
</cp:coreProperties>
</file>