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83" r:id="rId3"/>
    <p:sldId id="384" r:id="rId4"/>
    <p:sldId id="328" r:id="rId5"/>
    <p:sldId id="378" r:id="rId6"/>
    <p:sldId id="386" r:id="rId7"/>
    <p:sldId id="379" r:id="rId8"/>
    <p:sldId id="387" r:id="rId9"/>
    <p:sldId id="394" r:id="rId10"/>
    <p:sldId id="380" r:id="rId11"/>
    <p:sldId id="382" r:id="rId12"/>
    <p:sldId id="389" r:id="rId13"/>
    <p:sldId id="398" r:id="rId14"/>
    <p:sldId id="392" r:id="rId15"/>
    <p:sldId id="388" r:id="rId16"/>
    <p:sldId id="393" r:id="rId17"/>
    <p:sldId id="391" r:id="rId18"/>
    <p:sldId id="390" r:id="rId19"/>
    <p:sldId id="395" r:id="rId20"/>
    <p:sldId id="396" r:id="rId21"/>
    <p:sldId id="397" r:id="rId22"/>
    <p:sldId id="377" r:id="rId23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06" d="100"/>
          <a:sy n="106" d="100"/>
        </p:scale>
        <p:origin x="12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altLang="nl-NL" dirty="0"/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Quality Enhancement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Outlier detection</a:t>
            </a:r>
          </a:p>
          <a:p>
            <a:endParaRPr lang="en-US" dirty="0"/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Missing Completely At Random (MCAR)</a:t>
            </a:r>
          </a:p>
          <a:p>
            <a:pPr lvl="1"/>
            <a:r>
              <a:rPr lang="en-US" dirty="0"/>
              <a:t>Missing At Random (MAR)</a:t>
            </a:r>
          </a:p>
          <a:p>
            <a:pPr lvl="1"/>
            <a:r>
              <a:rPr lang="en-US" dirty="0"/>
              <a:t>Missing Not At Random (MNAR)</a:t>
            </a:r>
          </a:p>
          <a:p>
            <a:pPr lvl="1"/>
            <a:endParaRPr lang="en-US" dirty="0"/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Four Datasets: </a:t>
            </a:r>
          </a:p>
          <a:p>
            <a:pPr lvl="2"/>
            <a:r>
              <a:rPr lang="en-US" sz="1800" dirty="0"/>
              <a:t>Heart Attacks, Hepatitis, Cirrhosis and Cervical Cancer </a:t>
            </a:r>
          </a:p>
          <a:p>
            <a:pPr lvl="1"/>
            <a:r>
              <a:rPr lang="en-US" dirty="0"/>
              <a:t>Between 1% and 15% of entries being missing values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B0E9A-9566-4841-9785-4DEBFF4B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33" y="898712"/>
            <a:ext cx="7934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Deletion</a:t>
            </a:r>
          </a:p>
          <a:p>
            <a:pPr lvl="1"/>
            <a:r>
              <a:rPr lang="en-US" dirty="0"/>
              <a:t>Complete Case Analysis</a:t>
            </a:r>
          </a:p>
          <a:p>
            <a:pPr lvl="1"/>
            <a:r>
              <a:rPr lang="en-US" dirty="0"/>
              <a:t>Available Case Analysis</a:t>
            </a:r>
          </a:p>
          <a:p>
            <a:pPr lvl="1"/>
            <a:r>
              <a:rPr lang="en-US" dirty="0"/>
              <a:t>Weighted Case analysis</a:t>
            </a:r>
          </a:p>
          <a:p>
            <a:r>
              <a:rPr lang="en-US" dirty="0"/>
              <a:t>Single Imputation</a:t>
            </a:r>
          </a:p>
          <a:p>
            <a:pPr lvl="1"/>
            <a:r>
              <a:rPr lang="en-US" dirty="0"/>
              <a:t>Missing indicator imputation</a:t>
            </a:r>
          </a:p>
          <a:p>
            <a:pPr lvl="1"/>
            <a:r>
              <a:rPr lang="en-US" dirty="0"/>
              <a:t>Mean/Median/Mode imputation</a:t>
            </a:r>
          </a:p>
          <a:p>
            <a:pPr lvl="1"/>
            <a:r>
              <a:rPr lang="en-US" dirty="0"/>
              <a:t>Hot deck imputation</a:t>
            </a:r>
          </a:p>
          <a:p>
            <a:pPr lvl="1"/>
            <a:r>
              <a:rPr lang="en-US" dirty="0"/>
              <a:t>Regression imputation</a:t>
            </a:r>
          </a:p>
          <a:p>
            <a:pPr lvl="1"/>
            <a:r>
              <a:rPr lang="en-US" dirty="0"/>
              <a:t>Nearest Neighbor imputation</a:t>
            </a:r>
          </a:p>
          <a:p>
            <a:r>
              <a:rPr lang="en-US" dirty="0"/>
              <a:t>Multiple Imputation</a:t>
            </a:r>
          </a:p>
          <a:p>
            <a:pPr lvl="1"/>
            <a:r>
              <a:rPr lang="en-US" dirty="0"/>
              <a:t>Multiple Imputation Chained Equations (MICE)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65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testing</a:t>
            </a:r>
          </a:p>
          <a:p>
            <a:pPr lvl="1"/>
            <a:r>
              <a:rPr lang="en-US" dirty="0"/>
              <a:t>4 datasets</a:t>
            </a:r>
          </a:p>
          <a:p>
            <a:pPr lvl="1"/>
            <a:r>
              <a:rPr lang="en-US" dirty="0"/>
              <a:t>All logical algorithms</a:t>
            </a:r>
          </a:p>
          <a:p>
            <a:pPr lvl="2"/>
            <a:r>
              <a:rPr lang="en-US" dirty="0"/>
              <a:t>List Deletion</a:t>
            </a:r>
          </a:p>
          <a:p>
            <a:pPr lvl="2"/>
            <a:r>
              <a:rPr lang="en-US" dirty="0"/>
              <a:t>	ACA not logical</a:t>
            </a:r>
          </a:p>
          <a:p>
            <a:pPr lvl="2"/>
            <a:r>
              <a:rPr lang="en-US" dirty="0"/>
              <a:t>Single Imputation</a:t>
            </a:r>
          </a:p>
          <a:p>
            <a:pPr lvl="2"/>
            <a:r>
              <a:rPr lang="en-US" dirty="0"/>
              <a:t>	Missing indicator not logical</a:t>
            </a:r>
          </a:p>
          <a:p>
            <a:pPr lvl="2"/>
            <a:r>
              <a:rPr lang="en-US" dirty="0"/>
              <a:t>Multiple Imputation</a:t>
            </a:r>
          </a:p>
          <a:p>
            <a:pPr lvl="2"/>
            <a:r>
              <a:rPr lang="en-US" dirty="0"/>
              <a:t>	MICE : 1 dataset</a:t>
            </a:r>
          </a:p>
          <a:p>
            <a:pPr lvl="1"/>
            <a:r>
              <a:rPr lang="en-US" dirty="0"/>
              <a:t>Feature types (statistical testing, H0: Identical distributions)</a:t>
            </a:r>
          </a:p>
          <a:p>
            <a:pPr lvl="2"/>
            <a:r>
              <a:rPr lang="en-US" dirty="0"/>
              <a:t>Numerical (mean/variance)</a:t>
            </a:r>
          </a:p>
          <a:p>
            <a:pPr lvl="2"/>
            <a:r>
              <a:rPr lang="en-US" dirty="0"/>
              <a:t>Ordinal (median/chi squared)</a:t>
            </a:r>
          </a:p>
          <a:p>
            <a:pPr lvl="2"/>
            <a:r>
              <a:rPr lang="en-US" dirty="0"/>
              <a:t>Categorical (mode/chi squared)</a:t>
            </a:r>
          </a:p>
          <a:p>
            <a:pPr lvl="1"/>
            <a:r>
              <a:rPr lang="en-US" dirty="0"/>
              <a:t>Numerical regression</a:t>
            </a:r>
          </a:p>
          <a:p>
            <a:pPr lvl="2"/>
            <a:r>
              <a:rPr lang="en-US" dirty="0"/>
              <a:t>Distribution changes in p-values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14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testing results:</a:t>
            </a:r>
          </a:p>
          <a:p>
            <a:pPr lvl="1"/>
            <a:r>
              <a:rPr lang="en-US" dirty="0"/>
              <a:t>Many features not completely missing at random</a:t>
            </a:r>
          </a:p>
          <a:p>
            <a:pPr lvl="1"/>
            <a:r>
              <a:rPr lang="en-US" dirty="0"/>
              <a:t>Imputation sufficient for &lt; 15% missing</a:t>
            </a:r>
          </a:p>
          <a:p>
            <a:pPr lvl="1"/>
            <a:r>
              <a:rPr lang="en-US" dirty="0"/>
              <a:t>List Deletion became better with more missing values</a:t>
            </a:r>
          </a:p>
          <a:p>
            <a:pPr lvl="1"/>
            <a:endParaRPr lang="en-US" dirty="0"/>
          </a:p>
          <a:p>
            <a:r>
              <a:rPr lang="en-US" dirty="0"/>
              <a:t>Only looking at features: &lt; 15% missing values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91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1D703-5787-432C-BCCA-A4AA91D8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9" y="36306"/>
            <a:ext cx="8518497" cy="67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7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</a:t>
            </a:r>
          </a:p>
          <a:p>
            <a:pPr lvl="1"/>
            <a:r>
              <a:rPr lang="en-US" dirty="0"/>
              <a:t>3 classification datasets</a:t>
            </a:r>
          </a:p>
          <a:p>
            <a:pPr lvl="1"/>
            <a:r>
              <a:rPr lang="en-US" dirty="0"/>
              <a:t>All methods</a:t>
            </a:r>
          </a:p>
          <a:p>
            <a:pPr lvl="2"/>
            <a:r>
              <a:rPr lang="en-US" dirty="0"/>
              <a:t>List Deletion</a:t>
            </a:r>
          </a:p>
          <a:p>
            <a:pPr lvl="2"/>
            <a:r>
              <a:rPr lang="en-US" dirty="0"/>
              <a:t>Single Imputation</a:t>
            </a:r>
          </a:p>
          <a:p>
            <a:pPr lvl="2"/>
            <a:r>
              <a:rPr lang="en-US" dirty="0"/>
              <a:t>	Missing Indicator (mean and zeros)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kNN</a:t>
            </a:r>
            <a:r>
              <a:rPr lang="en-US" dirty="0"/>
              <a:t> (k = 1 and k = 3)</a:t>
            </a:r>
          </a:p>
          <a:p>
            <a:pPr lvl="2"/>
            <a:r>
              <a:rPr lang="en-US" dirty="0"/>
              <a:t>Multiple Imputation</a:t>
            </a:r>
          </a:p>
          <a:p>
            <a:pPr lvl="2"/>
            <a:r>
              <a:rPr lang="en-US" dirty="0"/>
              <a:t>	MICE (s = 3 and s = 5, m = 3 and m = 5)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Two times:</a:t>
            </a:r>
          </a:p>
          <a:p>
            <a:pPr lvl="2"/>
            <a:r>
              <a:rPr lang="en-US" dirty="0"/>
              <a:t>All features</a:t>
            </a:r>
          </a:p>
          <a:p>
            <a:pPr lvl="2"/>
            <a:r>
              <a:rPr lang="en-US" dirty="0"/>
              <a:t>Features with 15% missing removed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337E2-57BF-4F83-A37E-21FBD25B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60" y="0"/>
            <a:ext cx="9439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</a:t>
            </a:r>
          </a:p>
          <a:p>
            <a:pPr lvl="1"/>
            <a:r>
              <a:rPr lang="en-US" dirty="0"/>
              <a:t>3 classification datasets</a:t>
            </a:r>
          </a:p>
          <a:p>
            <a:pPr lvl="1"/>
            <a:r>
              <a:rPr lang="en-US" dirty="0"/>
              <a:t>All methods</a:t>
            </a:r>
          </a:p>
          <a:p>
            <a:pPr lvl="2"/>
            <a:r>
              <a:rPr lang="en-US" dirty="0"/>
              <a:t>List Deletion</a:t>
            </a:r>
          </a:p>
          <a:p>
            <a:pPr lvl="2"/>
            <a:r>
              <a:rPr lang="en-US" dirty="0"/>
              <a:t>Single Imputation</a:t>
            </a:r>
          </a:p>
          <a:p>
            <a:pPr lvl="2"/>
            <a:r>
              <a:rPr lang="en-US" dirty="0"/>
              <a:t>	Missing Indicator (mean and zeros)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kNN</a:t>
            </a:r>
            <a:r>
              <a:rPr lang="en-US" dirty="0"/>
              <a:t> (k = 1 and k = 3)</a:t>
            </a:r>
          </a:p>
          <a:p>
            <a:pPr lvl="2"/>
            <a:r>
              <a:rPr lang="en-US" dirty="0"/>
              <a:t>Multiple Imputation</a:t>
            </a:r>
          </a:p>
          <a:p>
            <a:pPr lvl="2"/>
            <a:r>
              <a:rPr lang="en-US" dirty="0"/>
              <a:t>	MICE (s = 3 and s = 5, m = 3 and m = 5)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Two times:</a:t>
            </a:r>
          </a:p>
          <a:p>
            <a:pPr lvl="2"/>
            <a:r>
              <a:rPr lang="en-US" dirty="0"/>
              <a:t>All features</a:t>
            </a:r>
          </a:p>
          <a:p>
            <a:pPr lvl="2"/>
            <a:r>
              <a:rPr lang="en-US" dirty="0"/>
              <a:t>Features with 15% missing removed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11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8F02C-B269-4A2E-8AF6-39701092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413"/>
            <a:ext cx="12192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 (&gt; 15% missing removed)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5DD30-9E9B-4E99-929E-5CA2E81F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2" y="1257909"/>
            <a:ext cx="12192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 proposal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Manual + GUI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12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898712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Lookback</a:t>
            </a:r>
          </a:p>
          <a:p>
            <a:pPr lvl="2"/>
            <a:r>
              <a:rPr lang="en-US" dirty="0"/>
              <a:t>Results</a:t>
            </a:r>
          </a:p>
          <a:p>
            <a:pPr lvl="2"/>
            <a:r>
              <a:rPr lang="en-US" dirty="0"/>
              <a:t>Conclusions</a:t>
            </a:r>
          </a:p>
          <a:p>
            <a:pPr lvl="1"/>
            <a:r>
              <a:rPr lang="en-US" dirty="0"/>
              <a:t>TPOT</a:t>
            </a:r>
          </a:p>
          <a:p>
            <a:pPr lvl="2"/>
            <a:r>
              <a:rPr lang="en-US" dirty="0"/>
              <a:t>Layout improvements</a:t>
            </a: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Theory</a:t>
            </a:r>
          </a:p>
          <a:p>
            <a:pPr lvl="1"/>
            <a:r>
              <a:rPr lang="en-US" dirty="0"/>
              <a:t>Feature distributions</a:t>
            </a:r>
          </a:p>
          <a:p>
            <a:pPr lvl="1"/>
            <a:r>
              <a:rPr lang="en-US" dirty="0"/>
              <a:t>Classification results</a:t>
            </a:r>
          </a:p>
          <a:p>
            <a:r>
              <a:rPr lang="en-US" dirty="0"/>
              <a:t>Framework</a:t>
            </a:r>
          </a:p>
          <a:p>
            <a:pPr lvl="1"/>
            <a:r>
              <a:rPr lang="en-US" dirty="0"/>
              <a:t>Textual design</a:t>
            </a:r>
          </a:p>
          <a:p>
            <a:r>
              <a:rPr lang="en-US" dirty="0"/>
              <a:t>General comments</a:t>
            </a:r>
          </a:p>
          <a:p>
            <a:pPr lvl="1"/>
            <a:r>
              <a:rPr lang="en-US" dirty="0"/>
              <a:t>Graduation presentation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114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framework proposal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Implementation current work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Missing value handling</a:t>
            </a:r>
          </a:p>
          <a:p>
            <a:pPr lvl="1"/>
            <a:r>
              <a:rPr lang="en-US" dirty="0"/>
              <a:t>Outlier detection</a:t>
            </a:r>
          </a:p>
          <a:p>
            <a:pPr lvl="1"/>
            <a:r>
              <a:rPr lang="en-US" dirty="0"/>
              <a:t>Global exploration</a:t>
            </a:r>
          </a:p>
          <a:p>
            <a:pPr lvl="1"/>
            <a:r>
              <a:rPr lang="en-US" dirty="0"/>
              <a:t>Meta-learning with TPOT</a:t>
            </a:r>
          </a:p>
          <a:p>
            <a:r>
              <a:rPr lang="en-US" dirty="0"/>
              <a:t>Helps project starters</a:t>
            </a:r>
          </a:p>
          <a:p>
            <a:pPr lvl="1"/>
            <a:r>
              <a:rPr lang="en-US" dirty="0"/>
              <a:t>Initial understanding dataset</a:t>
            </a:r>
          </a:p>
          <a:p>
            <a:pPr lvl="1"/>
            <a:r>
              <a:rPr lang="en-US" dirty="0"/>
              <a:t>Preprocess explanation and execution</a:t>
            </a:r>
          </a:p>
          <a:p>
            <a:pPr lvl="1"/>
            <a:r>
              <a:rPr lang="en-US" dirty="0"/>
              <a:t>Some initial results</a:t>
            </a:r>
          </a:p>
          <a:p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4" y="66993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1874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comments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Future + final presentation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403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r>
              <a:rPr lang="en-US" dirty="0"/>
              <a:t>Finish reports + results TPOT and missing values</a:t>
            </a:r>
          </a:p>
          <a:p>
            <a:r>
              <a:rPr lang="en-US" dirty="0"/>
              <a:t>Quick study outlier handling</a:t>
            </a:r>
          </a:p>
          <a:p>
            <a:r>
              <a:rPr lang="en-US" dirty="0"/>
              <a:t>Meta-parameter exploration</a:t>
            </a:r>
          </a:p>
          <a:p>
            <a:r>
              <a:rPr lang="en-US" dirty="0"/>
              <a:t>Create Manual + GUI for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Presentation</a:t>
            </a:r>
          </a:p>
          <a:p>
            <a:r>
              <a:rPr lang="en-US" dirty="0"/>
              <a:t>Week of 22 October (10 weeks from now)</a:t>
            </a:r>
          </a:p>
          <a:p>
            <a:r>
              <a:rPr lang="en-US" dirty="0"/>
              <a:t>Approval from biomedical engineering</a:t>
            </a:r>
          </a:p>
          <a:p>
            <a:r>
              <a:rPr lang="en-US" dirty="0"/>
              <a:t>Letter for Computer Science (this week)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Lookback and TPOT implementation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04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935D57-0FB8-46BB-ABEA-89EEB6245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153358"/>
            <a:ext cx="8221662" cy="4684634"/>
          </a:xfrm>
        </p:spPr>
      </p:pic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7B587-C19B-488F-8548-64800C4BB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1153358"/>
            <a:ext cx="8221662" cy="468463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83" y="801623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446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Max of 200 features</a:t>
            </a:r>
          </a:p>
          <a:p>
            <a:pPr lvl="1"/>
            <a:r>
              <a:rPr lang="en-US" dirty="0"/>
              <a:t>Wrapper methods vs. Filter/Embedded methods</a:t>
            </a:r>
          </a:p>
          <a:p>
            <a:pPr lvl="2"/>
            <a:r>
              <a:rPr lang="en-US" dirty="0"/>
              <a:t>Better trade-of features and quality</a:t>
            </a:r>
          </a:p>
          <a:p>
            <a:pPr lvl="2"/>
            <a:r>
              <a:rPr lang="en-US" dirty="0"/>
              <a:t>More computationally intensive</a:t>
            </a:r>
          </a:p>
          <a:p>
            <a:pPr lvl="1"/>
            <a:r>
              <a:rPr lang="en-US" dirty="0"/>
              <a:t>Wrapper methods vs. Filter/Embedded methods</a:t>
            </a:r>
          </a:p>
          <a:p>
            <a:pPr lvl="2"/>
            <a:r>
              <a:rPr lang="en-US" dirty="0"/>
              <a:t>Better trade-of features and quality</a:t>
            </a:r>
          </a:p>
          <a:p>
            <a:pPr lvl="2"/>
            <a:r>
              <a:rPr lang="en-US" dirty="0"/>
              <a:t>More computationally intensive</a:t>
            </a:r>
          </a:p>
          <a:p>
            <a:pPr lvl="2"/>
            <a:r>
              <a:rPr lang="en-US" dirty="0"/>
              <a:t>Sensitive to meta-parameter alpha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92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TPOT</a:t>
            </a:r>
          </a:p>
          <a:p>
            <a:r>
              <a:rPr lang="en-US" dirty="0"/>
              <a:t>New accuracy function: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FS_Accuracy</a:t>
            </a:r>
            <a:r>
              <a:rPr lang="en-US" dirty="0"/>
              <a:t> = Accuracy(Pipeline) – Features * Threshold</a:t>
            </a:r>
          </a:p>
          <a:p>
            <a:pPr lvl="1"/>
            <a:endParaRPr lang="en-US" dirty="0"/>
          </a:p>
          <a:p>
            <a:r>
              <a:rPr lang="en-US" dirty="0"/>
              <a:t>Filter + Embedded methods already present</a:t>
            </a:r>
          </a:p>
          <a:p>
            <a:pPr lvl="2"/>
            <a:endParaRPr lang="en-US" dirty="0"/>
          </a:p>
          <a:p>
            <a:r>
              <a:rPr lang="en-US" dirty="0"/>
              <a:t>Two new possibilities:</a:t>
            </a:r>
          </a:p>
          <a:p>
            <a:pPr lvl="1"/>
            <a:r>
              <a:rPr lang="en-US" dirty="0"/>
              <a:t>Always start with feature selection</a:t>
            </a:r>
          </a:p>
          <a:p>
            <a:pPr lvl="1"/>
            <a:r>
              <a:rPr lang="en-US" dirty="0"/>
              <a:t>High feature selection set:</a:t>
            </a:r>
          </a:p>
          <a:p>
            <a:pPr lvl="2"/>
            <a:r>
              <a:rPr lang="en-US" dirty="0"/>
              <a:t>Preservation &lt; 200 features</a:t>
            </a:r>
          </a:p>
          <a:p>
            <a:pPr lvl="2"/>
            <a:r>
              <a:rPr lang="en-US" dirty="0"/>
              <a:t>Wrapper methods included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83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FS_accuracy</a:t>
            </a:r>
            <a:r>
              <a:rPr lang="en-US" dirty="0"/>
              <a:t> (threshold of 0.0001)</a:t>
            </a:r>
          </a:p>
          <a:p>
            <a:pPr lvl="1"/>
            <a:r>
              <a:rPr lang="en-US" dirty="0"/>
              <a:t>Made experiments with combinations of:</a:t>
            </a:r>
          </a:p>
          <a:p>
            <a:pPr lvl="2"/>
            <a:r>
              <a:rPr lang="en-US" dirty="0"/>
              <a:t>4 datasets</a:t>
            </a:r>
          </a:p>
          <a:p>
            <a:pPr lvl="2"/>
            <a:r>
              <a:rPr lang="en-US" dirty="0"/>
              <a:t>both types of selection (regular and always feature selection)</a:t>
            </a:r>
          </a:p>
          <a:p>
            <a:pPr lvl="2"/>
            <a:r>
              <a:rPr lang="en-US" dirty="0"/>
              <a:t>both types of algorithm (regular and high feature selection)</a:t>
            </a:r>
          </a:p>
          <a:p>
            <a:pPr lvl="1"/>
            <a:r>
              <a:rPr lang="en-US" dirty="0"/>
              <a:t>Ran everything for:</a:t>
            </a:r>
          </a:p>
          <a:p>
            <a:pPr lvl="2"/>
            <a:r>
              <a:rPr lang="en-US" dirty="0"/>
              <a:t>12 hours</a:t>
            </a:r>
          </a:p>
          <a:p>
            <a:pPr lvl="2"/>
            <a:r>
              <a:rPr lang="en-US" dirty="0"/>
              <a:t>Population of 5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D8EA5-2162-4D8C-9241-3191B87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47" y="4317527"/>
            <a:ext cx="8608935" cy="16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Theory and experiments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744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1512</TotalTime>
  <Words>533</Words>
  <Application>Microsoft Office PowerPoint</Application>
  <PresentationFormat>Widescreen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 proposal</vt:lpstr>
      <vt:lpstr>PowerPoint Presentation</vt:lpstr>
      <vt:lpstr>General comments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101</cp:revision>
  <dcterms:created xsi:type="dcterms:W3CDTF">2017-11-15T10:00:38Z</dcterms:created>
  <dcterms:modified xsi:type="dcterms:W3CDTF">2018-08-15T10:45:22Z</dcterms:modified>
</cp:coreProperties>
</file>