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7" r:id="rId2"/>
    <p:sldId id="258" r:id="rId3"/>
    <p:sldId id="289" r:id="rId4"/>
    <p:sldId id="282" r:id="rId5"/>
    <p:sldId id="283" r:id="rId6"/>
    <p:sldId id="284" r:id="rId7"/>
    <p:sldId id="259" r:id="rId8"/>
    <p:sldId id="281" r:id="rId9"/>
    <p:sldId id="287" r:id="rId10"/>
    <p:sldId id="286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88" r:id="rId20"/>
    <p:sldId id="300" r:id="rId21"/>
    <p:sldId id="290" r:id="rId22"/>
    <p:sldId id="318" r:id="rId23"/>
    <p:sldId id="291" r:id="rId24"/>
    <p:sldId id="301" r:id="rId25"/>
    <p:sldId id="326" r:id="rId26"/>
    <p:sldId id="319" r:id="rId27"/>
    <p:sldId id="303" r:id="rId28"/>
    <p:sldId id="304" r:id="rId29"/>
    <p:sldId id="324" r:id="rId30"/>
    <p:sldId id="325" r:id="rId31"/>
    <p:sldId id="305" r:id="rId32"/>
    <p:sldId id="294" r:id="rId33"/>
    <p:sldId id="323" r:id="rId34"/>
    <p:sldId id="320" r:id="rId35"/>
    <p:sldId id="307" r:id="rId36"/>
    <p:sldId id="321" r:id="rId37"/>
    <p:sldId id="322" r:id="rId38"/>
    <p:sldId id="295" r:id="rId39"/>
    <p:sldId id="314" r:id="rId40"/>
    <p:sldId id="315" r:id="rId41"/>
    <p:sldId id="317" r:id="rId42"/>
    <p:sldId id="309" r:id="rId43"/>
    <p:sldId id="297" r:id="rId44"/>
  </p:sldIdLst>
  <p:sldSz cx="9144000" cy="6858000" type="screen4x3"/>
  <p:notesSz cx="6797675" cy="9926638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ヒラギノ角ゴ Pro W3" pitchFamily="12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ヒラギノ角ゴ Pro W3" pitchFamily="12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ヒラギノ角ゴ Pro W3" pitchFamily="12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ヒラギノ角ゴ Pro W3" pitchFamily="12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ヒラギノ角ゴ Pro W3" pitchFamily="12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ヒラギノ角ゴ Pro W3" pitchFamily="12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ヒラギノ角ゴ Pro W3" pitchFamily="12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ヒラギノ角ゴ Pro W3" pitchFamily="12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0" autoAdjust="0"/>
    <p:restoredTop sz="93742" autoAdjust="0"/>
  </p:normalViewPr>
  <p:slideViewPr>
    <p:cSldViewPr snapToGrid="0" snapToObjects="1" showGuides="1">
      <p:cViewPr varScale="1">
        <p:scale>
          <a:sx n="84" d="100"/>
          <a:sy n="84" d="100"/>
        </p:scale>
        <p:origin x="1362" y="114"/>
      </p:cViewPr>
      <p:guideLst>
        <p:guide orient="horz" pos="2154"/>
        <p:guide pos="28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7705E57-C4A9-43C8-B706-30FD79822601}" type="datetimeFigureOut">
              <a:rPr lang="nl-NL" altLang="en-US"/>
              <a:pPr>
                <a:defRPr/>
              </a:pPr>
              <a:t>16-10-2018</a:t>
            </a:fld>
            <a:endParaRPr lang="nl-NL" alt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16FB134-B86B-4176-A1D6-B7A2DB1CC02C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44666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DBEEAAF-2FA2-4B3E-BA7C-5050EBE075F4}" type="datetimeFigureOut">
              <a:rPr lang="nl-NL" altLang="en-US"/>
              <a:pPr>
                <a:defRPr/>
              </a:pPr>
              <a:t>16-10-2018</a:t>
            </a:fld>
            <a:endParaRPr lang="nl-NL" alt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E28AC42-1C88-4944-B358-D59775B9327A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7386818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28AC42-1C88-4944-B358-D59775B9327A}" type="slidenum">
              <a:rPr lang="nl-NL" altLang="en-US" smtClean="0"/>
              <a:pPr>
                <a:defRPr/>
              </a:pPr>
              <a:t>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101163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28AC42-1C88-4944-B358-D59775B9327A}" type="slidenum">
              <a:rPr lang="nl-NL" altLang="en-US" smtClean="0"/>
              <a:pPr>
                <a:defRPr/>
              </a:pPr>
              <a:t>4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0208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28AC42-1C88-4944-B358-D59775B9327A}" type="slidenum">
              <a:rPr lang="nl-NL" altLang="en-US" smtClean="0"/>
              <a:pPr>
                <a:defRPr/>
              </a:pPr>
              <a:t>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43429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28AC42-1C88-4944-B358-D59775B9327A}" type="slidenum">
              <a:rPr lang="nl-NL" altLang="en-US" smtClean="0"/>
              <a:pPr>
                <a:defRPr/>
              </a:pPr>
              <a:t>21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068947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28AC42-1C88-4944-B358-D59775B9327A}" type="slidenum">
              <a:rPr lang="nl-NL" altLang="en-US" smtClean="0"/>
              <a:pPr>
                <a:defRPr/>
              </a:pPr>
              <a:t>28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27848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1 PMS3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8" y="1622418"/>
            <a:ext cx="3593127" cy="196419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3677792"/>
            <a:ext cx="3150256" cy="270477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709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2 PMS3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364711" y="695559"/>
            <a:ext cx="6773337" cy="15240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titelstijl van het model te bewerken</a:t>
            </a:r>
            <a:endParaRPr lang="nl-NL" dirty="0"/>
          </a:p>
        </p:txBody>
      </p:sp>
      <p:sp>
        <p:nvSpPr>
          <p:cNvPr id="8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8733866-E7FD-4117-9C1E-DAB8ADFACF0C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14656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3 PMS3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364712" y="695559"/>
            <a:ext cx="5536556" cy="25217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titelstijl van het model te bewerken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DD4204D-1D53-4567-A2F9-1B1093959CB4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7434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4 PMS3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401550" y="5012271"/>
            <a:ext cx="6773337" cy="143086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titelstijl van het model te bewerken</a:t>
            </a:r>
            <a:endParaRPr lang="nl-NL" dirty="0"/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473C562-C015-44E2-9532-DE22081D8305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151405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21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2 PMS3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8" y="1622418"/>
            <a:ext cx="3593127" cy="196419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3677792"/>
            <a:ext cx="3150256" cy="270477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23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3 PMS3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7" y="1162800"/>
            <a:ext cx="5871600" cy="12348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2559600"/>
            <a:ext cx="5871600" cy="123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726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A Variant 1 PMS3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3409" y="1129719"/>
            <a:ext cx="8250257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1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titelstijl van het model te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7984D8B-9192-41F4-BDD0-FB562785D882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65547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A Variant 2 PMS3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2336804" y="1129719"/>
            <a:ext cx="6349999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6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titelstijl van het model te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E223373-ADC7-4F1F-96A5-26B729F1DD29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16244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1 PMS3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a_vs1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3410" y="1129719"/>
            <a:ext cx="5219002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6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titelstijl van het model te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F33B90C-DC5E-4D3C-A270-8DF0962426C0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28215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2 PMS3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699933" y="1129719"/>
            <a:ext cx="4986870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0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titelstijl van het model te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0895C99-89BF-4971-A340-9346B1E9644D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11402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3 PMS3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691004" y="1129719"/>
            <a:ext cx="5219002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titelstijl van het model te bewerken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4DD756-AFDC-4003-B36B-F1DE61433F93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28011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1 PMS3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c_vs1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el 2"/>
          <p:cNvSpPr>
            <a:spLocks noGrp="1"/>
          </p:cNvSpPr>
          <p:nvPr>
            <p:ph type="subTitle" idx="1"/>
          </p:nvPr>
        </p:nvSpPr>
        <p:spPr>
          <a:xfrm>
            <a:off x="2183087" y="5401730"/>
            <a:ext cx="6773337" cy="15240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titelstijl van het model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465140F-1A78-4BD0-952D-11E47C1F670F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02600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24" r:id="rId13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ctrTitle"/>
          </p:nvPr>
        </p:nvSpPr>
        <p:spPr bwMode="auto">
          <a:xfrm>
            <a:off x="276225" y="1622425"/>
            <a:ext cx="4244975" cy="196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br>
              <a:rPr lang="en-US" altLang="en-US" dirty="0">
                <a:latin typeface="Arial" pitchFamily="34" charset="0"/>
                <a:ea typeface="ヒラギノ角ゴ Pro W3" pitchFamily="124" charset="-128"/>
                <a:cs typeface="Arial" pitchFamily="34" charset="0"/>
              </a:rPr>
            </a:b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</p:txBody>
      </p:sp>
      <p:sp>
        <p:nvSpPr>
          <p:cNvPr id="13315" name="Subtitel 2"/>
          <p:cNvSpPr>
            <a:spLocks noGrp="1"/>
          </p:cNvSpPr>
          <p:nvPr>
            <p:ph type="subTitle" idx="1"/>
          </p:nvPr>
        </p:nvSpPr>
        <p:spPr bwMode="auto">
          <a:xfrm>
            <a:off x="276225" y="3913130"/>
            <a:ext cx="3149600" cy="2705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dirty="0"/>
              <a:t>Daily supervisors:</a:t>
            </a:r>
          </a:p>
          <a:p>
            <a:r>
              <a:rPr lang="en-US" b="0" dirty="0"/>
              <a:t>E. Levin</a:t>
            </a:r>
          </a:p>
          <a:p>
            <a:r>
              <a:rPr lang="en-US" b="0" dirty="0"/>
              <a:t>N.A.W. van Riel</a:t>
            </a:r>
          </a:p>
          <a:p>
            <a:r>
              <a:rPr lang="en-US" dirty="0"/>
              <a:t>Committee members:</a:t>
            </a:r>
          </a:p>
          <a:p>
            <a:r>
              <a:rPr lang="en-US" b="0" dirty="0"/>
              <a:t>P.A.J. Hilbers</a:t>
            </a:r>
          </a:p>
          <a:p>
            <a:r>
              <a:rPr lang="en-US" b="0" dirty="0"/>
              <a:t>M. </a:t>
            </a:r>
            <a:r>
              <a:rPr lang="en-US" b="0" dirty="0" err="1"/>
              <a:t>Nieuwdorp</a:t>
            </a:r>
            <a:endParaRPr lang="en-US" b="0" dirty="0"/>
          </a:p>
          <a:p>
            <a:r>
              <a:rPr lang="en-US" b="0" dirty="0"/>
              <a:t>M. Veta</a:t>
            </a:r>
          </a:p>
          <a:p>
            <a:pPr eaLnBrk="1" hangingPunct="1"/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 eaLnBrk="1" hangingPunct="1"/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</p:txBody>
      </p:sp>
      <p:pic>
        <p:nvPicPr>
          <p:cNvPr id="13316" name="Picture 5" descr="Afbeeldingsresultaat voor c-bio logo t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152400"/>
            <a:ext cx="1524000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AutoShape 7" descr="Afbeeldingsresultaat voor amc logo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331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13" b="23042"/>
          <a:stretch>
            <a:fillRect/>
          </a:stretch>
        </p:blipFill>
        <p:spPr bwMode="auto">
          <a:xfrm>
            <a:off x="7405688" y="152400"/>
            <a:ext cx="1679575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el 2"/>
          <p:cNvSpPr txBox="1">
            <a:spLocks/>
          </p:cNvSpPr>
          <p:nvPr/>
        </p:nvSpPr>
        <p:spPr bwMode="auto">
          <a:xfrm>
            <a:off x="276225" y="3220434"/>
            <a:ext cx="3149600" cy="56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200" b="1" kern="1200">
                <a:solidFill>
                  <a:schemeClr val="bg1"/>
                </a:solidFill>
                <a:latin typeface="Arial"/>
                <a:ea typeface="ヒラギノ角ゴ Pro W3" charset="0"/>
                <a:cs typeface="Arial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charset="0"/>
                <a:cs typeface="ヒラギノ角ゴ Pro W3" charset="0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charset="0"/>
                <a:cs typeface="ヒラギノ角ゴ Pro W3" charset="0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charset="0"/>
                <a:cs typeface="ヒラギノ角ゴ Pro W3" charset="0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charset="0"/>
                <a:cs typeface="ヒラギノ角ゴ Pro W3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J.A. van der Stam</a:t>
            </a:r>
            <a:endParaRPr lang="en-US" b="0" dirty="0"/>
          </a:p>
          <a:p>
            <a:pPr eaLnBrk="1" hangingPunct="1"/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 eaLnBrk="1" hangingPunct="1"/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 eaLnBrk="1" hangingPunct="1"/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 eaLnBrk="1" hangingPunct="1"/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 eaLnBrk="1" hangingPunct="1"/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 eaLnBrk="1" hangingPunct="1"/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 eaLnBrk="1" hangingPunct="1"/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</p:txBody>
      </p:sp>
      <p:sp>
        <p:nvSpPr>
          <p:cNvPr id="8" name="Subtitel 2"/>
          <p:cNvSpPr txBox="1">
            <a:spLocks/>
          </p:cNvSpPr>
          <p:nvPr/>
        </p:nvSpPr>
        <p:spPr bwMode="auto">
          <a:xfrm>
            <a:off x="0" y="1107925"/>
            <a:ext cx="4580375" cy="287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200" b="1" kern="1200">
                <a:solidFill>
                  <a:schemeClr val="bg1"/>
                </a:solidFill>
                <a:latin typeface="Arial"/>
                <a:ea typeface="ヒラギノ角ゴ Pro W3" charset="0"/>
                <a:cs typeface="Arial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charset="0"/>
                <a:cs typeface="ヒラギノ角ゴ Pro W3" charset="0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charset="0"/>
                <a:cs typeface="ヒラギノ角ゴ Pro W3" charset="0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charset="0"/>
                <a:cs typeface="ヒラギノ角ゴ Pro W3" charset="0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charset="0"/>
                <a:cs typeface="ヒラギノ角ゴ Pro W3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Applications of Canonical Correlation Analysis to microbial and metabolite data of individuals with metabolic syndrome</a:t>
            </a:r>
            <a:endParaRPr lang="en-US" altLang="en-US" sz="2400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32728" t="17481" r="8389" b="24085"/>
          <a:stretch/>
        </p:blipFill>
        <p:spPr>
          <a:xfrm>
            <a:off x="6983410" y="4269393"/>
            <a:ext cx="2047164" cy="19925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6600" y="2852201"/>
            <a:ext cx="2458658" cy="19952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Canonical Correlation Analysis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472238"/>
            <a:ext cx="527050" cy="282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984D8B-9192-41F4-BDD0-FB562785D882}" type="slidenum">
              <a:rPr lang="nl-NL" altLang="en-US" smtClean="0"/>
              <a:pPr>
                <a:defRPr/>
              </a:pPr>
              <a:t>10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55670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342900" y="1130300"/>
            <a:ext cx="8250238" cy="5194300"/>
          </a:xfrm>
        </p:spPr>
        <p:txBody>
          <a:bodyPr/>
          <a:lstStyle/>
          <a:p>
            <a:pPr>
              <a:defRPr/>
            </a:pPr>
            <a:r>
              <a:rPr lang="en-US" sz="2800" b="1" dirty="0"/>
              <a:t>Univariate correlation: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</a:t>
            </a:r>
          </a:p>
        </p:txBody>
      </p:sp>
      <p:sp>
        <p:nvSpPr>
          <p:cNvPr id="17411" name="Subtitle 2"/>
          <p:cNvSpPr>
            <a:spLocks noGrp="1"/>
          </p:cNvSpPr>
          <p:nvPr>
            <p:ph type="subTitle" idx="1"/>
          </p:nvPr>
        </p:nvSpPr>
        <p:spPr bwMode="auto">
          <a:xfrm>
            <a:off x="596900" y="6472238"/>
            <a:ext cx="1722438" cy="282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fld id="{68B5E489-942A-4207-A325-08E83D425753}" type="slidenum">
              <a:rPr lang="nl-NL" altLang="en-US" smtClean="0">
                <a:solidFill>
                  <a:srgbClr val="FFFFFF"/>
                </a:solidFill>
                <a:latin typeface="Arial" pitchFamily="34" charset="0"/>
              </a:rPr>
              <a:pPr eaLnBrk="1" hangingPunct="1"/>
              <a:t>11</a:t>
            </a:fld>
            <a:endParaRPr lang="nl-NL" altLang="en-US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809625" y="2417763"/>
            <a:ext cx="477838" cy="20701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Left Brace 5"/>
          <p:cNvSpPr/>
          <p:nvPr/>
        </p:nvSpPr>
        <p:spPr>
          <a:xfrm rot="5400000">
            <a:off x="1553369" y="1626394"/>
            <a:ext cx="479425" cy="674687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517246"/>
              </p:ext>
            </p:extLst>
          </p:nvPr>
        </p:nvGraphicFramePr>
        <p:xfrm>
          <a:off x="1430319" y="2236372"/>
          <a:ext cx="700486" cy="23670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0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70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Microbiome </a:t>
                      </a:r>
                      <a:r>
                        <a:rPr lang="en-US" sz="3600" dirty="0"/>
                        <a:t>x</a:t>
                      </a:r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6503" y="2920416"/>
            <a:ext cx="583029" cy="1017165"/>
          </a:xfrm>
          <a:prstGeom prst="rect">
            <a:avLst/>
          </a:prstGeom>
        </p:spPr>
        <p:txBody>
          <a:bodyPr vert="vert270">
            <a:normAutofit/>
          </a:bodyPr>
          <a:lstStyle/>
          <a:p>
            <a:pPr>
              <a:defRPr/>
            </a:pPr>
            <a:r>
              <a:rPr lang="en-US" dirty="0"/>
              <a:t>Patients</a:t>
            </a:r>
          </a:p>
        </p:txBody>
      </p:sp>
      <p:sp>
        <p:nvSpPr>
          <p:cNvPr id="17417" name="TextBox 8"/>
          <p:cNvSpPr txBox="1">
            <a:spLocks noChangeArrowheads="1"/>
          </p:cNvSpPr>
          <p:nvPr/>
        </p:nvSpPr>
        <p:spPr bwMode="auto">
          <a:xfrm>
            <a:off x="919163" y="1495425"/>
            <a:ext cx="2017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dirty="0"/>
              <a:t>1 Microbiome Feature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5349875" y="2401888"/>
            <a:ext cx="477838" cy="2070100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Left Brace 16"/>
          <p:cNvSpPr/>
          <p:nvPr/>
        </p:nvSpPr>
        <p:spPr>
          <a:xfrm rot="5400000">
            <a:off x="6094413" y="1611313"/>
            <a:ext cx="477837" cy="674687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654252"/>
              </p:ext>
            </p:extLst>
          </p:nvPr>
        </p:nvGraphicFramePr>
        <p:xfrm>
          <a:off x="5970166" y="2220992"/>
          <a:ext cx="700486" cy="2367098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700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70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Metabolite</a:t>
                      </a:r>
                      <a:r>
                        <a:rPr lang="en-US" sz="3600" baseline="0" dirty="0"/>
                        <a:t> y</a:t>
                      </a:r>
                      <a:endParaRPr lang="en-US" sz="3600" dirty="0"/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24402" y="2795979"/>
            <a:ext cx="583029" cy="1017165"/>
          </a:xfrm>
          <a:prstGeom prst="rect">
            <a:avLst/>
          </a:prstGeom>
        </p:spPr>
        <p:txBody>
          <a:bodyPr vert="vert270">
            <a:normAutofit/>
          </a:bodyPr>
          <a:lstStyle/>
          <a:p>
            <a:pPr>
              <a:defRPr/>
            </a:pPr>
            <a:r>
              <a:rPr lang="en-US" dirty="0"/>
              <a:t>Patients</a:t>
            </a:r>
          </a:p>
        </p:txBody>
      </p:sp>
      <p:sp>
        <p:nvSpPr>
          <p:cNvPr id="17422" name="TextBox 19"/>
          <p:cNvSpPr txBox="1">
            <a:spLocks noChangeArrowheads="1"/>
          </p:cNvSpPr>
          <p:nvPr/>
        </p:nvSpPr>
        <p:spPr bwMode="auto">
          <a:xfrm>
            <a:off x="5307013" y="1447800"/>
            <a:ext cx="2017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dirty="0"/>
              <a:t>1 Metabolite Feature</a:t>
            </a:r>
          </a:p>
        </p:txBody>
      </p:sp>
      <p:pic>
        <p:nvPicPr>
          <p:cNvPr id="174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5" y="4775200"/>
            <a:ext cx="40671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097527"/>
              </p:ext>
            </p:extLst>
          </p:nvPr>
        </p:nvGraphicFramePr>
        <p:xfrm>
          <a:off x="1430319" y="2233299"/>
          <a:ext cx="2306637" cy="2366962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306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6962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  <a:p>
                      <a:pPr algn="ctr"/>
                      <a:r>
                        <a:rPr lang="en-US" sz="360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X</a:t>
                      </a:r>
                    </a:p>
                  </a:txBody>
                  <a:tcPr marL="91427" marR="91427"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343010"/>
              </p:ext>
            </p:extLst>
          </p:nvPr>
        </p:nvGraphicFramePr>
        <p:xfrm>
          <a:off x="5970166" y="2221128"/>
          <a:ext cx="2306637" cy="2366962"/>
        </p:xfrm>
        <a:graphic>
          <a:graphicData uri="http://schemas.openxmlformats.org/drawingml/2006/table">
            <a:tbl>
              <a:tblPr bandRow="1">
                <a:tableStyleId>{5A111915-BE36-4E01-A7E5-04B1672EAD32}</a:tableStyleId>
              </a:tblPr>
              <a:tblGrid>
                <a:gridCol w="2306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6962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  <a:p>
                      <a:pPr algn="ctr"/>
                      <a:r>
                        <a:rPr lang="en-US" sz="36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Y</a:t>
                      </a:r>
                    </a:p>
                  </a:txBody>
                  <a:tcPr marL="91427" marR="91427"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Right Arrow 21"/>
          <p:cNvSpPr/>
          <p:nvPr/>
        </p:nvSpPr>
        <p:spPr>
          <a:xfrm rot="2313410">
            <a:off x="2520950" y="3875088"/>
            <a:ext cx="1144588" cy="10429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7597350">
            <a:off x="4443413" y="3868738"/>
            <a:ext cx="1144587" cy="1042987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342900" y="1130300"/>
            <a:ext cx="8250238" cy="5194300"/>
          </a:xfrm>
        </p:spPr>
        <p:txBody>
          <a:bodyPr/>
          <a:lstStyle/>
          <a:p>
            <a:pPr>
              <a:defRPr/>
            </a:pPr>
            <a:r>
              <a:rPr lang="en-US" sz="2800" b="1" dirty="0"/>
              <a:t>Multivariate correlation?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</a:t>
            </a:r>
          </a:p>
        </p:txBody>
      </p:sp>
      <p:sp>
        <p:nvSpPr>
          <p:cNvPr id="18435" name="Subtitle 2"/>
          <p:cNvSpPr>
            <a:spLocks noGrp="1"/>
          </p:cNvSpPr>
          <p:nvPr>
            <p:ph type="subTitle" idx="1"/>
          </p:nvPr>
        </p:nvSpPr>
        <p:spPr bwMode="auto">
          <a:xfrm>
            <a:off x="596900" y="6472238"/>
            <a:ext cx="1722438" cy="282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[2] </a:t>
            </a:r>
            <a:r>
              <a:rPr lang="en-US" altLang="en-US" dirty="0" err="1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Hardoon</a:t>
            </a:r>
            <a:r>
              <a:rPr lang="en-US" altLang="en-US" dirty="0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 (2004)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fld id="{E67A3409-822B-4714-BA91-1A56BA9B04CB}" type="slidenum">
              <a:rPr lang="nl-NL" altLang="en-US" smtClean="0">
                <a:solidFill>
                  <a:srgbClr val="FFFFFF"/>
                </a:solidFill>
                <a:latin typeface="Arial" pitchFamily="34" charset="0"/>
              </a:rPr>
              <a:pPr eaLnBrk="1" hangingPunct="1"/>
              <a:t>12</a:t>
            </a:fld>
            <a:endParaRPr lang="nl-NL" altLang="en-US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2313410">
            <a:off x="3022600" y="4252913"/>
            <a:ext cx="1144588" cy="10445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7597350">
            <a:off x="4828381" y="4260057"/>
            <a:ext cx="1146175" cy="1042988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Left Brace 20"/>
          <p:cNvSpPr/>
          <p:nvPr/>
        </p:nvSpPr>
        <p:spPr>
          <a:xfrm>
            <a:off x="5424488" y="2587625"/>
            <a:ext cx="477837" cy="1668463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Left Brace 24"/>
          <p:cNvSpPr/>
          <p:nvPr/>
        </p:nvSpPr>
        <p:spPr>
          <a:xfrm rot="5400000">
            <a:off x="6960394" y="1308894"/>
            <a:ext cx="477838" cy="1670050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24942"/>
              </p:ext>
            </p:extLst>
          </p:nvPr>
        </p:nvGraphicFramePr>
        <p:xfrm>
          <a:off x="6045200" y="2509838"/>
          <a:ext cx="2460625" cy="174625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246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25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Metabolite matrix</a:t>
                      </a:r>
                    </a:p>
                    <a:p>
                      <a:pPr algn="ctr"/>
                      <a:r>
                        <a:rPr lang="en-US" sz="3600" dirty="0"/>
                        <a:t>Y</a:t>
                      </a:r>
                    </a:p>
                  </a:txBody>
                  <a:tcPr marL="91435" marR="91435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841851" y="2913425"/>
            <a:ext cx="583029" cy="1017165"/>
          </a:xfrm>
          <a:prstGeom prst="rect">
            <a:avLst/>
          </a:prstGeom>
        </p:spPr>
        <p:txBody>
          <a:bodyPr vert="vert270">
            <a:normAutofit/>
          </a:bodyPr>
          <a:lstStyle/>
          <a:p>
            <a:pPr>
              <a:defRPr/>
            </a:pPr>
            <a:r>
              <a:rPr lang="en-US" dirty="0"/>
              <a:t>Patients</a:t>
            </a:r>
          </a:p>
        </p:txBody>
      </p:sp>
      <p:sp>
        <p:nvSpPr>
          <p:cNvPr id="18448" name="TextBox 28"/>
          <p:cNvSpPr txBox="1">
            <a:spLocks noChangeArrowheads="1"/>
          </p:cNvSpPr>
          <p:nvPr/>
        </p:nvSpPr>
        <p:spPr bwMode="auto">
          <a:xfrm>
            <a:off x="6162675" y="1584325"/>
            <a:ext cx="2073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dirty="0"/>
              <a:t>Metabolite Features</a:t>
            </a:r>
          </a:p>
        </p:txBody>
      </p:sp>
      <p:sp>
        <p:nvSpPr>
          <p:cNvPr id="30" name="Left Brace 29"/>
          <p:cNvSpPr/>
          <p:nvPr/>
        </p:nvSpPr>
        <p:spPr>
          <a:xfrm>
            <a:off x="666750" y="2466975"/>
            <a:ext cx="477838" cy="16700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Left Brace 30"/>
          <p:cNvSpPr/>
          <p:nvPr/>
        </p:nvSpPr>
        <p:spPr>
          <a:xfrm rot="5400000">
            <a:off x="2313782" y="829585"/>
            <a:ext cx="477838" cy="2504813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504213"/>
              </p:ext>
            </p:extLst>
          </p:nvPr>
        </p:nvGraphicFramePr>
        <p:xfrm>
          <a:off x="1287463" y="2389188"/>
          <a:ext cx="2563084" cy="174783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63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783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Microbiome matrix</a:t>
                      </a:r>
                    </a:p>
                    <a:p>
                      <a:pPr algn="ctr"/>
                      <a:r>
                        <a:rPr lang="en-US" sz="3600" dirty="0"/>
                        <a:t>X</a:t>
                      </a:r>
                    </a:p>
                  </a:txBody>
                  <a:tcPr marL="91427" marR="91427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3890" y="2793186"/>
            <a:ext cx="583029" cy="1017165"/>
          </a:xfrm>
          <a:prstGeom prst="rect">
            <a:avLst/>
          </a:prstGeom>
        </p:spPr>
        <p:txBody>
          <a:bodyPr vert="vert270">
            <a:normAutofit/>
          </a:bodyPr>
          <a:lstStyle/>
          <a:p>
            <a:pPr>
              <a:defRPr/>
            </a:pPr>
            <a:r>
              <a:rPr lang="en-US" dirty="0"/>
              <a:t>Patients</a:t>
            </a:r>
          </a:p>
        </p:txBody>
      </p:sp>
      <p:sp>
        <p:nvSpPr>
          <p:cNvPr id="18458" name="TextBox 33"/>
          <p:cNvSpPr txBox="1">
            <a:spLocks noChangeArrowheads="1"/>
          </p:cNvSpPr>
          <p:nvPr/>
        </p:nvSpPr>
        <p:spPr bwMode="auto">
          <a:xfrm>
            <a:off x="1455738" y="1482725"/>
            <a:ext cx="2017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dirty="0"/>
              <a:t>Microbiome Features</a:t>
            </a:r>
          </a:p>
        </p:txBody>
      </p:sp>
      <p:sp>
        <p:nvSpPr>
          <p:cNvPr id="18459" name="TextBox 9"/>
          <p:cNvSpPr txBox="1">
            <a:spLocks noChangeArrowheads="1"/>
          </p:cNvSpPr>
          <p:nvPr/>
        </p:nvSpPr>
        <p:spPr bwMode="auto">
          <a:xfrm>
            <a:off x="2559050" y="5343525"/>
            <a:ext cx="50577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b="1" dirty="0"/>
              <a:t>Canonical Correlation Analysis (CCA)</a:t>
            </a:r>
            <a:r>
              <a:rPr lang="en-US" baseline="30000" dirty="0"/>
              <a:t> 2</a:t>
            </a:r>
            <a:endParaRPr lang="en-US" dirty="0"/>
          </a:p>
          <a:p>
            <a:pPr eaLnBrk="1" hangingPunct="1"/>
            <a:endParaRPr lang="en-US" alt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sz="half" idx="2"/>
          </p:nvPr>
        </p:nvSpPr>
        <p:spPr bwMode="auto">
          <a:xfrm>
            <a:off x="342900" y="1144588"/>
            <a:ext cx="8250238" cy="5194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b="1" dirty="0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General</a:t>
            </a:r>
            <a:r>
              <a:rPr lang="en-US" altLang="en-US" b="1" dirty="0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 </a:t>
            </a:r>
            <a:r>
              <a:rPr lang="en-US" altLang="en-US" sz="2800" b="1" dirty="0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Idea:</a:t>
            </a:r>
            <a:endParaRPr lang="en-US" altLang="en-US" b="1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r>
              <a:rPr lang="en-US" altLang="en-US" dirty="0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By definition of a weight vector (</a:t>
            </a:r>
            <a:r>
              <a:rPr lang="en-US" altLang="en-US" dirty="0" err="1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Wx</a:t>
            </a:r>
            <a:r>
              <a:rPr lang="en-US" altLang="en-US" dirty="0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) you can sum all microbiome values of a patient in a single number:</a:t>
            </a:r>
          </a:p>
        </p:txBody>
      </p:sp>
      <p:sp>
        <p:nvSpPr>
          <p:cNvPr id="19459" name="Subtitle 2"/>
          <p:cNvSpPr>
            <a:spLocks noGrp="1"/>
          </p:cNvSpPr>
          <p:nvPr>
            <p:ph type="subTitle" idx="1"/>
          </p:nvPr>
        </p:nvSpPr>
        <p:spPr bwMode="auto">
          <a:xfrm>
            <a:off x="596900" y="6472238"/>
            <a:ext cx="1722438" cy="282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fld id="{E0B24653-AAF2-4C1B-9718-058C44992BC4}" type="slidenum">
              <a:rPr lang="nl-NL" altLang="en-US" smtClean="0">
                <a:solidFill>
                  <a:srgbClr val="FFFFFF"/>
                </a:solidFill>
                <a:latin typeface="Arial" pitchFamily="34" charset="0"/>
              </a:rPr>
              <a:pPr eaLnBrk="1" hangingPunct="1"/>
              <a:t>13</a:t>
            </a:fld>
            <a:endParaRPr lang="nl-NL" altLang="en-US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830263" y="3624263"/>
            <a:ext cx="477837" cy="4032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Left Brace 5"/>
          <p:cNvSpPr/>
          <p:nvPr/>
        </p:nvSpPr>
        <p:spPr>
          <a:xfrm rot="5400000">
            <a:off x="2334419" y="2482057"/>
            <a:ext cx="477837" cy="1670050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702118"/>
              </p:ext>
            </p:extLst>
          </p:nvPr>
        </p:nvGraphicFramePr>
        <p:xfrm>
          <a:off x="1419225" y="3640138"/>
          <a:ext cx="2308225" cy="4032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0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Microbiome 1 patient </a:t>
                      </a:r>
                    </a:p>
                  </a:txBody>
                  <a:tcPr marL="91490" marR="91490" marT="45783" marB="4578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4748" y="3316797"/>
            <a:ext cx="583029" cy="1017165"/>
          </a:xfrm>
          <a:prstGeom prst="rect">
            <a:avLst/>
          </a:prstGeom>
        </p:spPr>
        <p:txBody>
          <a:bodyPr vert="vert270">
            <a:normAutofit/>
          </a:bodyPr>
          <a:lstStyle/>
          <a:p>
            <a:pPr>
              <a:defRPr/>
            </a:pPr>
            <a:r>
              <a:rPr lang="en-US" dirty="0"/>
              <a:t>1 Patient</a:t>
            </a:r>
          </a:p>
        </p:txBody>
      </p:sp>
      <p:sp>
        <p:nvSpPr>
          <p:cNvPr id="19470" name="TextBox 8"/>
          <p:cNvSpPr txBox="1">
            <a:spLocks noChangeArrowheads="1"/>
          </p:cNvSpPr>
          <p:nvPr/>
        </p:nvSpPr>
        <p:spPr bwMode="auto">
          <a:xfrm>
            <a:off x="1565275" y="2636838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dirty="0"/>
              <a:t>Microbiome Features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710785"/>
              </p:ext>
            </p:extLst>
          </p:nvPr>
        </p:nvGraphicFramePr>
        <p:xfrm>
          <a:off x="1419225" y="3658912"/>
          <a:ext cx="2308225" cy="1747837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30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7837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  <a:p>
                      <a:pPr algn="ctr"/>
                      <a:r>
                        <a:rPr lang="en-US" sz="360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X</a:t>
                      </a:r>
                    </a:p>
                  </a:txBody>
                  <a:tcPr marL="91490" marR="91490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156075" y="2865438"/>
          <a:ext cx="598488" cy="176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63712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 err="1"/>
                        <a:t>Wx</a:t>
                      </a:r>
                      <a:endParaRPr lang="en-US" sz="2000" dirty="0"/>
                    </a:p>
                  </a:txBody>
                  <a:tcPr marL="91451" marR="91451" marT="45718" marB="4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83" name="TextBox 11"/>
          <p:cNvSpPr txBox="1">
            <a:spLocks noChangeArrowheads="1"/>
          </p:cNvSpPr>
          <p:nvPr/>
        </p:nvSpPr>
        <p:spPr bwMode="auto">
          <a:xfrm>
            <a:off x="3608388" y="41910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84" name="TextBox 12"/>
          <p:cNvSpPr txBox="1">
            <a:spLocks noChangeArrowheads="1"/>
          </p:cNvSpPr>
          <p:nvPr/>
        </p:nvSpPr>
        <p:spPr bwMode="auto">
          <a:xfrm>
            <a:off x="3779838" y="3697288"/>
            <a:ext cx="527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/>
              <a:t>*</a:t>
            </a:r>
          </a:p>
        </p:txBody>
      </p:sp>
      <p:sp>
        <p:nvSpPr>
          <p:cNvPr id="14" name="Left Brace 13"/>
          <p:cNvSpPr/>
          <p:nvPr/>
        </p:nvSpPr>
        <p:spPr>
          <a:xfrm flipH="1">
            <a:off x="4838700" y="3078163"/>
            <a:ext cx="477838" cy="13271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86" name="TextBox 14"/>
          <p:cNvSpPr txBox="1">
            <a:spLocks noChangeArrowheads="1"/>
          </p:cNvSpPr>
          <p:nvPr/>
        </p:nvSpPr>
        <p:spPr bwMode="auto">
          <a:xfrm rot="5400000">
            <a:off x="4573741" y="3582835"/>
            <a:ext cx="215869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dirty="0"/>
              <a:t>Microbiome Features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908800" y="3476625"/>
          <a:ext cx="552450" cy="550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0863">
                <a:tc>
                  <a:txBody>
                    <a:bodyPr/>
                    <a:lstStyle/>
                    <a:p>
                      <a:r>
                        <a:rPr lang="en-US" sz="1800" dirty="0"/>
                        <a:t>  A</a:t>
                      </a:r>
                    </a:p>
                  </a:txBody>
                  <a:tcPr marL="91238" marR="91238" marT="45835" marB="45835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93" name="TextBox 16"/>
          <p:cNvSpPr txBox="1">
            <a:spLocks noChangeArrowheads="1"/>
          </p:cNvSpPr>
          <p:nvPr/>
        </p:nvSpPr>
        <p:spPr bwMode="auto">
          <a:xfrm>
            <a:off x="6381750" y="3536950"/>
            <a:ext cx="527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/>
              <a:t>=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9"/>
          <p:cNvSpPr>
            <a:spLocks noGrp="1"/>
          </p:cNvSpPr>
          <p:nvPr>
            <p:ph sz="half" idx="2"/>
          </p:nvPr>
        </p:nvSpPr>
        <p:spPr bwMode="auto">
          <a:xfrm>
            <a:off x="342900" y="1130300"/>
            <a:ext cx="8250238" cy="5194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endParaRPr lang="en-US" altLang="en-US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endParaRPr lang="en-US" altLang="en-US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endParaRPr lang="en-US" altLang="en-US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endParaRPr lang="en-US" altLang="en-US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endParaRPr lang="en-US" altLang="en-US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endParaRPr lang="en-US" altLang="en-US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r>
              <a:rPr lang="en-US" altLang="en-US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For patient i and all metabolite features (1 to O):</a:t>
            </a:r>
          </a:p>
        </p:txBody>
      </p:sp>
      <p:sp>
        <p:nvSpPr>
          <p:cNvPr id="20483" name="Subtitle 18"/>
          <p:cNvSpPr>
            <a:spLocks noGrp="1"/>
          </p:cNvSpPr>
          <p:nvPr>
            <p:ph type="subTitle" idx="1"/>
          </p:nvPr>
        </p:nvSpPr>
        <p:spPr bwMode="auto">
          <a:xfrm>
            <a:off x="596900" y="6472238"/>
            <a:ext cx="1722438" cy="282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fld id="{D0041B79-626D-462E-9684-3343AF9091D2}" type="slidenum">
              <a:rPr lang="nl-NL" altLang="en-US" smtClean="0">
                <a:solidFill>
                  <a:srgbClr val="FFFFFF"/>
                </a:solidFill>
                <a:latin typeface="Arial" pitchFamily="34" charset="0"/>
              </a:rPr>
              <a:pPr eaLnBrk="1" hangingPunct="1"/>
              <a:t>14</a:t>
            </a:fld>
            <a:endParaRPr lang="nl-NL" altLang="en-US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205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638" y="4022725"/>
            <a:ext cx="47625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Left Brace 17"/>
          <p:cNvSpPr/>
          <p:nvPr/>
        </p:nvSpPr>
        <p:spPr>
          <a:xfrm>
            <a:off x="821874" y="1607334"/>
            <a:ext cx="477837" cy="4032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Left Brace 18"/>
          <p:cNvSpPr/>
          <p:nvPr/>
        </p:nvSpPr>
        <p:spPr>
          <a:xfrm rot="5400000">
            <a:off x="2326030" y="465128"/>
            <a:ext cx="477837" cy="1670050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28934"/>
              </p:ext>
            </p:extLst>
          </p:nvPr>
        </p:nvGraphicFramePr>
        <p:xfrm>
          <a:off x="1410836" y="1623209"/>
          <a:ext cx="2308225" cy="4032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0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Microbiome 1 patient </a:t>
                      </a:r>
                    </a:p>
                  </a:txBody>
                  <a:tcPr marL="91490" marR="91490" marT="45783" marB="4578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76359" y="1299868"/>
            <a:ext cx="583029" cy="1017165"/>
          </a:xfrm>
          <a:prstGeom prst="rect">
            <a:avLst/>
          </a:prstGeom>
        </p:spPr>
        <p:txBody>
          <a:bodyPr vert="vert270">
            <a:normAutofit/>
          </a:bodyPr>
          <a:lstStyle/>
          <a:p>
            <a:pPr>
              <a:defRPr/>
            </a:pPr>
            <a:r>
              <a:rPr lang="en-US" dirty="0"/>
              <a:t>1 Patient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1556886" y="619909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dirty="0"/>
              <a:t>Microbiome Features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54952"/>
              </p:ext>
            </p:extLst>
          </p:nvPr>
        </p:nvGraphicFramePr>
        <p:xfrm>
          <a:off x="1410836" y="1641983"/>
          <a:ext cx="2308225" cy="1747837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30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7837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  <a:p>
                      <a:pPr algn="ctr"/>
                      <a:r>
                        <a:rPr lang="en-US" sz="360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X</a:t>
                      </a:r>
                    </a:p>
                  </a:txBody>
                  <a:tcPr marL="91490" marR="91490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565670"/>
              </p:ext>
            </p:extLst>
          </p:nvPr>
        </p:nvGraphicFramePr>
        <p:xfrm>
          <a:off x="4147686" y="848509"/>
          <a:ext cx="598488" cy="176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63712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 err="1"/>
                        <a:t>Wx</a:t>
                      </a:r>
                      <a:endParaRPr lang="en-US" sz="2000" dirty="0"/>
                    </a:p>
                  </a:txBody>
                  <a:tcPr marL="91451" marR="91451" marT="45718" marB="4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11"/>
          <p:cNvSpPr txBox="1">
            <a:spLocks noChangeArrowheads="1"/>
          </p:cNvSpPr>
          <p:nvPr/>
        </p:nvSpPr>
        <p:spPr bwMode="auto">
          <a:xfrm>
            <a:off x="3599999" y="2174071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TextBox 12"/>
          <p:cNvSpPr txBox="1">
            <a:spLocks noChangeArrowheads="1"/>
          </p:cNvSpPr>
          <p:nvPr/>
        </p:nvSpPr>
        <p:spPr bwMode="auto">
          <a:xfrm>
            <a:off x="3771449" y="1680359"/>
            <a:ext cx="527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/>
              <a:t>*</a:t>
            </a:r>
          </a:p>
        </p:txBody>
      </p:sp>
      <p:sp>
        <p:nvSpPr>
          <p:cNvPr id="27" name="Left Brace 26"/>
          <p:cNvSpPr/>
          <p:nvPr/>
        </p:nvSpPr>
        <p:spPr>
          <a:xfrm flipH="1">
            <a:off x="4830311" y="1061234"/>
            <a:ext cx="477838" cy="13271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TextBox 14"/>
          <p:cNvSpPr txBox="1">
            <a:spLocks noChangeArrowheads="1"/>
          </p:cNvSpPr>
          <p:nvPr/>
        </p:nvSpPr>
        <p:spPr bwMode="auto">
          <a:xfrm rot="5400000">
            <a:off x="4565352" y="1565906"/>
            <a:ext cx="215869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dirty="0"/>
              <a:t>Microbiome Features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240239"/>
              </p:ext>
            </p:extLst>
          </p:nvPr>
        </p:nvGraphicFramePr>
        <p:xfrm>
          <a:off x="6900411" y="1459696"/>
          <a:ext cx="552450" cy="550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0863">
                <a:tc>
                  <a:txBody>
                    <a:bodyPr/>
                    <a:lstStyle/>
                    <a:p>
                      <a:r>
                        <a:rPr lang="en-US" sz="1800" dirty="0"/>
                        <a:t>  A</a:t>
                      </a:r>
                    </a:p>
                  </a:txBody>
                  <a:tcPr marL="91238" marR="91238" marT="45835" marB="45835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16"/>
          <p:cNvSpPr txBox="1">
            <a:spLocks noChangeArrowheads="1"/>
          </p:cNvSpPr>
          <p:nvPr/>
        </p:nvSpPr>
        <p:spPr bwMode="auto">
          <a:xfrm>
            <a:off x="6373361" y="1520021"/>
            <a:ext cx="527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/>
              <a:t>=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9"/>
          <p:cNvSpPr>
            <a:spLocks noGrp="1"/>
          </p:cNvSpPr>
          <p:nvPr>
            <p:ph sz="half" idx="2"/>
          </p:nvPr>
        </p:nvSpPr>
        <p:spPr bwMode="auto">
          <a:xfrm>
            <a:off x="342900" y="1130300"/>
            <a:ext cx="8250238" cy="5194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For all patients and again all microbiome features:</a:t>
            </a:r>
          </a:p>
        </p:txBody>
      </p:sp>
      <p:sp>
        <p:nvSpPr>
          <p:cNvPr id="21507" name="Subtitle 18"/>
          <p:cNvSpPr>
            <a:spLocks noGrp="1"/>
          </p:cNvSpPr>
          <p:nvPr>
            <p:ph type="subTitle" idx="1"/>
          </p:nvPr>
        </p:nvSpPr>
        <p:spPr bwMode="auto">
          <a:xfrm>
            <a:off x="596900" y="6472238"/>
            <a:ext cx="1722438" cy="282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fld id="{4C34FE13-2988-4B07-A0DD-3DAAF54DCDEB}" type="slidenum">
              <a:rPr lang="nl-NL" altLang="en-US" smtClean="0">
                <a:solidFill>
                  <a:srgbClr val="FFFFFF"/>
                </a:solidFill>
                <a:latin typeface="Arial" pitchFamily="34" charset="0"/>
              </a:rPr>
              <a:pPr eaLnBrk="1" hangingPunct="1"/>
              <a:t>15</a:t>
            </a:fld>
            <a:endParaRPr lang="nl-NL" altLang="en-US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1509" name="TextBox 8"/>
          <p:cNvSpPr txBox="1">
            <a:spLocks noChangeArrowheads="1"/>
          </p:cNvSpPr>
          <p:nvPr/>
        </p:nvSpPr>
        <p:spPr bwMode="auto">
          <a:xfrm>
            <a:off x="1565275" y="1830388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dirty="0"/>
              <a:t>Microbiome Features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116388" y="2671763"/>
          <a:ext cx="598487" cy="2160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58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 err="1"/>
                        <a:t>Wx</a:t>
                      </a:r>
                      <a:endParaRPr lang="en-US" sz="2000" dirty="0"/>
                    </a:p>
                  </a:txBody>
                  <a:tcPr marL="91451" marR="91451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16" name="TextBox 12"/>
          <p:cNvSpPr txBox="1">
            <a:spLocks noChangeArrowheads="1"/>
          </p:cNvSpPr>
          <p:nvPr/>
        </p:nvSpPr>
        <p:spPr bwMode="auto">
          <a:xfrm>
            <a:off x="3727450" y="3325813"/>
            <a:ext cx="52546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/>
              <a:t>*</a:t>
            </a:r>
          </a:p>
        </p:txBody>
      </p:sp>
      <p:sp>
        <p:nvSpPr>
          <p:cNvPr id="14" name="Left Brace 13"/>
          <p:cNvSpPr/>
          <p:nvPr/>
        </p:nvSpPr>
        <p:spPr>
          <a:xfrm flipH="1">
            <a:off x="4824413" y="2936875"/>
            <a:ext cx="477837" cy="13271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18" name="TextBox 14"/>
          <p:cNvSpPr txBox="1">
            <a:spLocks noChangeArrowheads="1"/>
          </p:cNvSpPr>
          <p:nvPr/>
        </p:nvSpPr>
        <p:spPr bwMode="auto">
          <a:xfrm rot="5400000">
            <a:off x="4521993" y="3275807"/>
            <a:ext cx="2017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dirty="0"/>
              <a:t>Microbiome Features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908800" y="2671763"/>
          <a:ext cx="552450" cy="188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9125">
                <a:tc>
                  <a:txBody>
                    <a:bodyPr/>
                    <a:lstStyle/>
                    <a:p>
                      <a:r>
                        <a:rPr lang="en-US" sz="1800" dirty="0"/>
                        <a:t>  A</a:t>
                      </a:r>
                    </a:p>
                  </a:txBody>
                  <a:tcPr marL="91238" marR="91238" marT="45708" marB="45708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25" name="TextBox 16"/>
          <p:cNvSpPr txBox="1">
            <a:spLocks noChangeArrowheads="1"/>
          </p:cNvSpPr>
          <p:nvPr/>
        </p:nvSpPr>
        <p:spPr bwMode="auto">
          <a:xfrm>
            <a:off x="6013450" y="3322638"/>
            <a:ext cx="52546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/>
              <a:t>=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798513" y="2809875"/>
            <a:ext cx="479425" cy="16700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Left Brace 20"/>
          <p:cNvSpPr/>
          <p:nvPr/>
        </p:nvSpPr>
        <p:spPr>
          <a:xfrm rot="5400000">
            <a:off x="2334419" y="1531144"/>
            <a:ext cx="477838" cy="1670050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910648"/>
              </p:ext>
            </p:extLst>
          </p:nvPr>
        </p:nvGraphicFramePr>
        <p:xfrm>
          <a:off x="1277939" y="2732088"/>
          <a:ext cx="2449512" cy="174783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49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783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Microbiome matrix</a:t>
                      </a:r>
                    </a:p>
                    <a:p>
                      <a:pPr algn="ctr"/>
                      <a:r>
                        <a:rPr lang="en-US" sz="3600" dirty="0"/>
                        <a:t>X</a:t>
                      </a:r>
                    </a:p>
                  </a:txBody>
                  <a:tcPr marL="91490" marR="91490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16016" y="3136059"/>
            <a:ext cx="583029" cy="1017165"/>
          </a:xfrm>
          <a:prstGeom prst="rect">
            <a:avLst/>
          </a:prstGeom>
        </p:spPr>
        <p:txBody>
          <a:bodyPr vert="vert270">
            <a:normAutofit/>
          </a:bodyPr>
          <a:lstStyle/>
          <a:p>
            <a:pPr>
              <a:defRPr/>
            </a:pPr>
            <a:r>
              <a:rPr lang="en-US" dirty="0"/>
              <a:t>Patients</a:t>
            </a:r>
          </a:p>
        </p:txBody>
      </p:sp>
      <p:sp>
        <p:nvSpPr>
          <p:cNvPr id="24" name="Left Brace 23"/>
          <p:cNvSpPr/>
          <p:nvPr/>
        </p:nvSpPr>
        <p:spPr>
          <a:xfrm rot="10800000">
            <a:off x="7570788" y="2776538"/>
            <a:ext cx="477837" cy="16700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rot="10800000">
            <a:off x="7997349" y="3136059"/>
            <a:ext cx="583029" cy="1017165"/>
          </a:xfrm>
          <a:prstGeom prst="rect">
            <a:avLst/>
          </a:prstGeom>
        </p:spPr>
        <p:txBody>
          <a:bodyPr vert="vert270">
            <a:normAutofit/>
          </a:bodyPr>
          <a:lstStyle/>
          <a:p>
            <a:pPr>
              <a:defRPr/>
            </a:pPr>
            <a:r>
              <a:rPr lang="en-US" dirty="0"/>
              <a:t>Patients</a:t>
            </a:r>
          </a:p>
        </p:txBody>
      </p:sp>
      <p:pic>
        <p:nvPicPr>
          <p:cNvPr id="215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4886325"/>
            <a:ext cx="48672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9"/>
          <p:cNvSpPr>
            <a:spLocks noGrp="1"/>
          </p:cNvSpPr>
          <p:nvPr>
            <p:ph sz="half" idx="2"/>
          </p:nvPr>
        </p:nvSpPr>
        <p:spPr bwMode="auto">
          <a:xfrm>
            <a:off x="342900" y="1130300"/>
            <a:ext cx="8250238" cy="5194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Similarly for all patients and all metabolite features:</a:t>
            </a:r>
          </a:p>
          <a:p>
            <a:r>
              <a:rPr lang="en-US" altLang="en-US" dirty="0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We define weight vector </a:t>
            </a:r>
            <a:r>
              <a:rPr lang="en-US" altLang="en-US" dirty="0" err="1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Wy</a:t>
            </a: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</p:txBody>
      </p:sp>
      <p:sp>
        <p:nvSpPr>
          <p:cNvPr id="22531" name="Subtitle 18"/>
          <p:cNvSpPr>
            <a:spLocks noGrp="1"/>
          </p:cNvSpPr>
          <p:nvPr>
            <p:ph type="subTitle" idx="1"/>
          </p:nvPr>
        </p:nvSpPr>
        <p:spPr bwMode="auto">
          <a:xfrm>
            <a:off x="596900" y="6472238"/>
            <a:ext cx="1722438" cy="282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fld id="{9D4985A2-AA45-450D-94B3-238E4F31BBB4}" type="slidenum">
              <a:rPr lang="nl-NL" altLang="en-US" smtClean="0">
                <a:solidFill>
                  <a:srgbClr val="FFFFFF"/>
                </a:solidFill>
                <a:latin typeface="Arial" pitchFamily="34" charset="0"/>
              </a:rPr>
              <a:pPr eaLnBrk="1" hangingPunct="1"/>
              <a:t>16</a:t>
            </a:fld>
            <a:endParaRPr lang="nl-NL" altLang="en-US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2533" name="TextBox 8"/>
          <p:cNvSpPr txBox="1">
            <a:spLocks noChangeArrowheads="1"/>
          </p:cNvSpPr>
          <p:nvPr/>
        </p:nvSpPr>
        <p:spPr bwMode="auto">
          <a:xfrm>
            <a:off x="1565275" y="1830388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dirty="0"/>
              <a:t>Metabolite Features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116388" y="2671763"/>
          <a:ext cx="598487" cy="21605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8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58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 err="1"/>
                        <a:t>Wy</a:t>
                      </a:r>
                      <a:endParaRPr lang="en-US" sz="2000" dirty="0"/>
                    </a:p>
                  </a:txBody>
                  <a:tcPr marL="91451" marR="91451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540" name="TextBox 12"/>
          <p:cNvSpPr txBox="1">
            <a:spLocks noChangeArrowheads="1"/>
          </p:cNvSpPr>
          <p:nvPr/>
        </p:nvSpPr>
        <p:spPr bwMode="auto">
          <a:xfrm>
            <a:off x="3727450" y="3325813"/>
            <a:ext cx="52546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/>
              <a:t>*</a:t>
            </a:r>
          </a:p>
        </p:txBody>
      </p:sp>
      <p:sp>
        <p:nvSpPr>
          <p:cNvPr id="14" name="Left Brace 13"/>
          <p:cNvSpPr/>
          <p:nvPr/>
        </p:nvSpPr>
        <p:spPr>
          <a:xfrm flipH="1">
            <a:off x="4824413" y="2936875"/>
            <a:ext cx="477837" cy="1327150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42" name="TextBox 14"/>
          <p:cNvSpPr txBox="1">
            <a:spLocks noChangeArrowheads="1"/>
          </p:cNvSpPr>
          <p:nvPr/>
        </p:nvSpPr>
        <p:spPr bwMode="auto">
          <a:xfrm rot="5400000">
            <a:off x="4521993" y="3275807"/>
            <a:ext cx="2017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dirty="0"/>
              <a:t>Metabolite Features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908800" y="2671763"/>
          <a:ext cx="552450" cy="188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9125">
                <a:tc>
                  <a:txBody>
                    <a:bodyPr/>
                    <a:lstStyle/>
                    <a:p>
                      <a:r>
                        <a:rPr lang="en-US" sz="1800" dirty="0"/>
                        <a:t> B</a:t>
                      </a:r>
                    </a:p>
                  </a:txBody>
                  <a:tcPr marL="91238" marR="91238" marT="45708" marB="45708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549" name="TextBox 16"/>
          <p:cNvSpPr txBox="1">
            <a:spLocks noChangeArrowheads="1"/>
          </p:cNvSpPr>
          <p:nvPr/>
        </p:nvSpPr>
        <p:spPr bwMode="auto">
          <a:xfrm>
            <a:off x="6013450" y="3322638"/>
            <a:ext cx="52546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/>
              <a:t>=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798513" y="2809875"/>
            <a:ext cx="479425" cy="1670050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Left Brace 20"/>
          <p:cNvSpPr/>
          <p:nvPr/>
        </p:nvSpPr>
        <p:spPr>
          <a:xfrm rot="5400000">
            <a:off x="2334419" y="1531144"/>
            <a:ext cx="477838" cy="1670050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174641"/>
              </p:ext>
            </p:extLst>
          </p:nvPr>
        </p:nvGraphicFramePr>
        <p:xfrm>
          <a:off x="1336675" y="2732088"/>
          <a:ext cx="2449513" cy="1747837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2449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783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Metabolite matrix</a:t>
                      </a:r>
                    </a:p>
                    <a:p>
                      <a:pPr algn="ctr"/>
                      <a:r>
                        <a:rPr lang="en-US" sz="3600" dirty="0"/>
                        <a:t>Y</a:t>
                      </a:r>
                    </a:p>
                  </a:txBody>
                  <a:tcPr marL="91437" marR="91437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16016" y="3136059"/>
            <a:ext cx="583029" cy="1017165"/>
          </a:xfrm>
          <a:prstGeom prst="rect">
            <a:avLst/>
          </a:prstGeom>
        </p:spPr>
        <p:txBody>
          <a:bodyPr vert="vert270">
            <a:normAutofit/>
          </a:bodyPr>
          <a:lstStyle/>
          <a:p>
            <a:pPr>
              <a:defRPr/>
            </a:pPr>
            <a:r>
              <a:rPr lang="en-US" dirty="0"/>
              <a:t>Patients</a:t>
            </a:r>
          </a:p>
        </p:txBody>
      </p:sp>
      <p:sp>
        <p:nvSpPr>
          <p:cNvPr id="24" name="Left Brace 23"/>
          <p:cNvSpPr/>
          <p:nvPr/>
        </p:nvSpPr>
        <p:spPr>
          <a:xfrm rot="10800000">
            <a:off x="7570788" y="2776538"/>
            <a:ext cx="477837" cy="1670050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rot="10800000">
            <a:off x="7997349" y="3136059"/>
            <a:ext cx="583029" cy="1017165"/>
          </a:xfrm>
          <a:prstGeom prst="rect">
            <a:avLst/>
          </a:prstGeom>
        </p:spPr>
        <p:txBody>
          <a:bodyPr vert="vert270">
            <a:normAutofit/>
          </a:bodyPr>
          <a:lstStyle/>
          <a:p>
            <a:pPr>
              <a:defRPr/>
            </a:pPr>
            <a:r>
              <a:rPr lang="en-US" dirty="0"/>
              <a:t>Patients</a:t>
            </a:r>
          </a:p>
        </p:txBody>
      </p:sp>
      <p:pic>
        <p:nvPicPr>
          <p:cNvPr id="225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4883150"/>
            <a:ext cx="47434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/>
          <p:cNvSpPr>
            <a:spLocks noGrp="1"/>
          </p:cNvSpPr>
          <p:nvPr>
            <p:ph sz="half" idx="2"/>
          </p:nvPr>
        </p:nvSpPr>
        <p:spPr bwMode="auto">
          <a:xfrm>
            <a:off x="331788" y="1130300"/>
            <a:ext cx="8250238" cy="5194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 marL="1828800" lvl="4" indent="0">
              <a:buFont typeface="Arial" pitchFamily="34" charset="0"/>
              <a:buNone/>
            </a:pPr>
            <a:r>
              <a:rPr lang="en-US" altLang="en-US" dirty="0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	Maximal correlation gives best set of </a:t>
            </a:r>
            <a:r>
              <a:rPr lang="en-US" altLang="en-US" dirty="0" err="1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Wx</a:t>
            </a:r>
            <a:r>
              <a:rPr lang="en-US" altLang="en-US" dirty="0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 and </a:t>
            </a:r>
            <a:r>
              <a:rPr lang="en-US" altLang="en-US" dirty="0" err="1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Wy</a:t>
            </a: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</p:txBody>
      </p:sp>
      <p:sp>
        <p:nvSpPr>
          <p:cNvPr id="23555" name="Subtitle 2"/>
          <p:cNvSpPr>
            <a:spLocks noGrp="1"/>
          </p:cNvSpPr>
          <p:nvPr>
            <p:ph type="subTitle" idx="1"/>
          </p:nvPr>
        </p:nvSpPr>
        <p:spPr bwMode="auto">
          <a:xfrm>
            <a:off x="596900" y="6472238"/>
            <a:ext cx="1722438" cy="282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fld id="{A5ECA904-4D93-4F48-8780-D0C3A1D06315}" type="slidenum">
              <a:rPr lang="nl-NL" altLang="en-US" smtClean="0">
                <a:solidFill>
                  <a:srgbClr val="FFFFFF"/>
                </a:solidFill>
                <a:latin typeface="Arial" pitchFamily="34" charset="0"/>
              </a:rPr>
              <a:pPr eaLnBrk="1" hangingPunct="1"/>
              <a:t>17</a:t>
            </a:fld>
            <a:endParaRPr lang="nl-NL" altLang="en-US">
              <a:solidFill>
                <a:srgbClr val="FFFFFF"/>
              </a:solidFill>
              <a:latin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19338" y="2100263"/>
          <a:ext cx="598487" cy="1849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943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 err="1"/>
                        <a:t>Wx</a:t>
                      </a:r>
                      <a:endParaRPr lang="en-US" sz="2000" dirty="0"/>
                    </a:p>
                  </a:txBody>
                  <a:tcPr marL="91451" marR="91451"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563" name="TextBox 12"/>
          <p:cNvSpPr txBox="1">
            <a:spLocks noChangeArrowheads="1"/>
          </p:cNvSpPr>
          <p:nvPr/>
        </p:nvSpPr>
        <p:spPr bwMode="auto">
          <a:xfrm>
            <a:off x="2057400" y="2528888"/>
            <a:ext cx="5254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/>
              <a:t>*</a:t>
            </a:r>
          </a:p>
        </p:txBody>
      </p:sp>
      <p:sp>
        <p:nvSpPr>
          <p:cNvPr id="7" name="Left Brace 6"/>
          <p:cNvSpPr/>
          <p:nvPr/>
        </p:nvSpPr>
        <p:spPr>
          <a:xfrm flipH="1">
            <a:off x="2943225" y="2165350"/>
            <a:ext cx="149225" cy="17192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65" name="TextBox 14"/>
          <p:cNvSpPr txBox="1">
            <a:spLocks noChangeArrowheads="1"/>
          </p:cNvSpPr>
          <p:nvPr/>
        </p:nvSpPr>
        <p:spPr bwMode="auto">
          <a:xfrm rot="5400000">
            <a:off x="2164556" y="2824957"/>
            <a:ext cx="2017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sz="1600" dirty="0"/>
              <a:t>Microbiome Features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68700" y="2044700"/>
          <a:ext cx="552450" cy="1747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7838">
                <a:tc>
                  <a:txBody>
                    <a:bodyPr/>
                    <a:lstStyle/>
                    <a:p>
                      <a:r>
                        <a:rPr lang="en-US" sz="1800" dirty="0"/>
                        <a:t>  A</a:t>
                      </a:r>
                    </a:p>
                  </a:txBody>
                  <a:tcPr marL="91238" marR="91238" marT="45716" marB="45716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572" name="TextBox 16"/>
          <p:cNvSpPr txBox="1">
            <a:spLocks noChangeArrowheads="1"/>
          </p:cNvSpPr>
          <p:nvPr/>
        </p:nvSpPr>
        <p:spPr bwMode="auto">
          <a:xfrm>
            <a:off x="3306763" y="2646363"/>
            <a:ext cx="52546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/>
              <a:t>=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397123" y="2214563"/>
            <a:ext cx="190500" cy="132238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Left Brace 11"/>
          <p:cNvSpPr/>
          <p:nvPr/>
        </p:nvSpPr>
        <p:spPr>
          <a:xfrm rot="5400000">
            <a:off x="1341438" y="1289050"/>
            <a:ext cx="173037" cy="1338263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42343"/>
              </p:ext>
            </p:extLst>
          </p:nvPr>
        </p:nvGraphicFramePr>
        <p:xfrm>
          <a:off x="612790" y="2227263"/>
          <a:ext cx="1509625" cy="1333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3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Microbiome matrix</a:t>
                      </a:r>
                    </a:p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marL="91517" marR="91517" marT="45777" marB="457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268" y="2343812"/>
            <a:ext cx="427839" cy="1017165"/>
          </a:xfrm>
          <a:prstGeom prst="rect">
            <a:avLst/>
          </a:prstGeom>
        </p:spPr>
        <p:txBody>
          <a:bodyPr vert="vert270">
            <a:normAutofit/>
          </a:bodyPr>
          <a:lstStyle/>
          <a:p>
            <a:pPr>
              <a:defRPr/>
            </a:pPr>
            <a:r>
              <a:rPr lang="en-US" sz="1600" dirty="0"/>
              <a:t>Patients</a:t>
            </a:r>
          </a:p>
        </p:txBody>
      </p:sp>
      <p:sp>
        <p:nvSpPr>
          <p:cNvPr id="15" name="Left Brace 14"/>
          <p:cNvSpPr/>
          <p:nvPr/>
        </p:nvSpPr>
        <p:spPr>
          <a:xfrm rot="10800000">
            <a:off x="4214813" y="2122488"/>
            <a:ext cx="239712" cy="16700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0800000">
            <a:off x="4215191" y="2545005"/>
            <a:ext cx="583029" cy="1017165"/>
          </a:xfrm>
          <a:prstGeom prst="rect">
            <a:avLst/>
          </a:prstGeom>
        </p:spPr>
        <p:txBody>
          <a:bodyPr vert="vert270">
            <a:normAutofit/>
          </a:bodyPr>
          <a:lstStyle/>
          <a:p>
            <a:pPr>
              <a:defRPr/>
            </a:pPr>
            <a:r>
              <a:rPr lang="en-US" sz="1600" dirty="0"/>
              <a:t>Patients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946650" y="2020888"/>
          <a:ext cx="55245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1650">
                <a:tc>
                  <a:txBody>
                    <a:bodyPr/>
                    <a:lstStyle/>
                    <a:p>
                      <a:r>
                        <a:rPr lang="en-US" sz="1800" dirty="0"/>
                        <a:t>  B</a:t>
                      </a:r>
                    </a:p>
                  </a:txBody>
                  <a:tcPr marL="91238" marR="91238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Left Brace 19"/>
          <p:cNvSpPr/>
          <p:nvPr/>
        </p:nvSpPr>
        <p:spPr>
          <a:xfrm rot="10800000" flipH="1">
            <a:off x="4678363" y="2122488"/>
            <a:ext cx="239712" cy="1670050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91" name="TextBox 16"/>
          <p:cNvSpPr txBox="1">
            <a:spLocks noChangeArrowheads="1"/>
          </p:cNvSpPr>
          <p:nvPr/>
        </p:nvSpPr>
        <p:spPr bwMode="auto">
          <a:xfrm>
            <a:off x="5499100" y="2708275"/>
            <a:ext cx="52546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/>
              <a:t>=</a:t>
            </a:r>
          </a:p>
        </p:txBody>
      </p:sp>
      <p:sp>
        <p:nvSpPr>
          <p:cNvPr id="23592" name="TextBox 14"/>
          <p:cNvSpPr txBox="1">
            <a:spLocks noChangeArrowheads="1"/>
          </p:cNvSpPr>
          <p:nvPr/>
        </p:nvSpPr>
        <p:spPr bwMode="auto">
          <a:xfrm rot="5400000">
            <a:off x="4812506" y="2834482"/>
            <a:ext cx="2017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sz="1600" dirty="0"/>
              <a:t>Metabolite Features</a:t>
            </a:r>
          </a:p>
        </p:txBody>
      </p:sp>
      <p:sp>
        <p:nvSpPr>
          <p:cNvPr id="23" name="Left Brace 22"/>
          <p:cNvSpPr/>
          <p:nvPr/>
        </p:nvSpPr>
        <p:spPr>
          <a:xfrm rot="10800000" flipH="1">
            <a:off x="6045200" y="2141538"/>
            <a:ext cx="238125" cy="1670050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283325" y="2100263"/>
          <a:ext cx="598488" cy="18494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8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943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 err="1"/>
                        <a:t>Wy</a:t>
                      </a:r>
                      <a:endParaRPr lang="en-US" sz="2000" dirty="0"/>
                    </a:p>
                  </a:txBody>
                  <a:tcPr marL="91451" marR="91451"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Left Brace 24"/>
          <p:cNvSpPr/>
          <p:nvPr/>
        </p:nvSpPr>
        <p:spPr>
          <a:xfrm flipH="1">
            <a:off x="8562975" y="2100263"/>
            <a:ext cx="192088" cy="1322387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Left Brace 25"/>
          <p:cNvSpPr/>
          <p:nvPr/>
        </p:nvSpPr>
        <p:spPr>
          <a:xfrm rot="5400000">
            <a:off x="7635875" y="1265238"/>
            <a:ext cx="173038" cy="1338262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974382"/>
              </p:ext>
            </p:extLst>
          </p:nvPr>
        </p:nvGraphicFramePr>
        <p:xfrm>
          <a:off x="7053263" y="2100263"/>
          <a:ext cx="1444625" cy="133350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44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3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Metabolite matrix</a:t>
                      </a:r>
                    </a:p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 marL="91504" marR="91504" marT="45777" marB="457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608" name="TextBox 12"/>
          <p:cNvSpPr txBox="1">
            <a:spLocks noChangeArrowheads="1"/>
          </p:cNvSpPr>
          <p:nvPr/>
        </p:nvSpPr>
        <p:spPr bwMode="auto">
          <a:xfrm>
            <a:off x="6791325" y="2763838"/>
            <a:ext cx="52546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/>
              <a:t>*</a:t>
            </a:r>
          </a:p>
        </p:txBody>
      </p:sp>
      <p:sp>
        <p:nvSpPr>
          <p:cNvPr id="30" name="TextBox 29"/>
          <p:cNvSpPr txBox="1"/>
          <p:nvPr/>
        </p:nvSpPr>
        <p:spPr>
          <a:xfrm rot="10800000">
            <a:off x="8755407" y="2325185"/>
            <a:ext cx="427839" cy="1017165"/>
          </a:xfrm>
          <a:prstGeom prst="rect">
            <a:avLst/>
          </a:prstGeom>
        </p:spPr>
        <p:txBody>
          <a:bodyPr vert="vert270">
            <a:normAutofit/>
          </a:bodyPr>
          <a:lstStyle/>
          <a:p>
            <a:pPr>
              <a:defRPr/>
            </a:pPr>
            <a:r>
              <a:rPr lang="en-US" sz="1600" dirty="0"/>
              <a:t>Patients</a:t>
            </a:r>
          </a:p>
        </p:txBody>
      </p:sp>
      <p:sp>
        <p:nvSpPr>
          <p:cNvPr id="23610" name="TextBox 8"/>
          <p:cNvSpPr txBox="1">
            <a:spLocks noChangeArrowheads="1"/>
          </p:cNvSpPr>
          <p:nvPr/>
        </p:nvSpPr>
        <p:spPr bwMode="auto">
          <a:xfrm>
            <a:off x="411163" y="1500188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sz="1600" dirty="0"/>
              <a:t>Microbiome Features</a:t>
            </a:r>
          </a:p>
        </p:txBody>
      </p:sp>
      <p:sp>
        <p:nvSpPr>
          <p:cNvPr id="23611" name="TextBox 8"/>
          <p:cNvSpPr txBox="1">
            <a:spLocks noChangeArrowheads="1"/>
          </p:cNvSpPr>
          <p:nvPr/>
        </p:nvSpPr>
        <p:spPr bwMode="auto">
          <a:xfrm>
            <a:off x="6713538" y="1382713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sz="1600" dirty="0"/>
              <a:t>Metabolite Features</a:t>
            </a:r>
          </a:p>
        </p:txBody>
      </p:sp>
      <p:sp>
        <p:nvSpPr>
          <p:cNvPr id="33" name="Down Arrow 32"/>
          <p:cNvSpPr/>
          <p:nvPr/>
        </p:nvSpPr>
        <p:spPr>
          <a:xfrm>
            <a:off x="4279900" y="3576637"/>
            <a:ext cx="584200" cy="74612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946"/>
          <a:stretch>
            <a:fillRect/>
          </a:stretch>
        </p:blipFill>
        <p:spPr bwMode="auto">
          <a:xfrm>
            <a:off x="1150940" y="5010832"/>
            <a:ext cx="6826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3" r="10062"/>
          <a:stretch>
            <a:fillRect/>
          </a:stretch>
        </p:blipFill>
        <p:spPr bwMode="auto">
          <a:xfrm>
            <a:off x="1933458" y="5083177"/>
            <a:ext cx="21812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550" y="4943475"/>
            <a:ext cx="2028825" cy="107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/>
          <p:cNvSpPr>
            <a:spLocks noGrp="1"/>
          </p:cNvSpPr>
          <p:nvPr>
            <p:ph sz="half" idx="2"/>
          </p:nvPr>
        </p:nvSpPr>
        <p:spPr bwMode="auto">
          <a:xfrm>
            <a:off x="-214313" y="1135063"/>
            <a:ext cx="7785101" cy="5194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endParaRPr lang="en-US" altLang="en-US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endParaRPr lang="en-US" altLang="en-US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endParaRPr lang="en-US" altLang="en-US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endParaRPr lang="en-US" altLang="en-US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endParaRPr lang="en-US" altLang="en-US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 marL="1828800" lvl="4" indent="0" algn="ctr">
              <a:buFont typeface="Arial" pitchFamily="34" charset="0"/>
              <a:buNone/>
            </a:pPr>
            <a:r>
              <a:rPr lang="en-US" altLang="en-US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	Calculate Correlation between A &amp; B</a:t>
            </a:r>
          </a:p>
          <a:p>
            <a:pPr marL="1828800" lvl="4" indent="0" algn="ctr">
              <a:buFont typeface="Arial" pitchFamily="34" charset="0"/>
              <a:buNone/>
            </a:pPr>
            <a:r>
              <a:rPr lang="en-US" altLang="en-US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Maximal correlation gives best set of Wx and Wy</a:t>
            </a:r>
          </a:p>
          <a:p>
            <a:pPr marL="1828800" lvl="4" indent="0" algn="ctr">
              <a:buFont typeface="Arial" pitchFamily="34" charset="0"/>
              <a:buNone/>
            </a:pPr>
            <a:endParaRPr lang="en-US" altLang="en-US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 marL="1828800" lvl="4" indent="0" algn="ctr">
              <a:buFont typeface="Arial" pitchFamily="34" charset="0"/>
              <a:buNone/>
            </a:pPr>
            <a:endParaRPr lang="en-US" altLang="en-US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 marL="1828800" lvl="4" indent="0" algn="ctr">
              <a:buFont typeface="Arial" pitchFamily="34" charset="0"/>
              <a:buNone/>
            </a:pPr>
            <a:r>
              <a:rPr lang="en-US" altLang="en-US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The features with high values in Wx and Wy then show a possible relationship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 bwMode="auto">
          <a:xfrm>
            <a:off x="596900" y="6472238"/>
            <a:ext cx="1722438" cy="282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fld id="{F63ACB4D-0C09-4A24-9025-7EA0518885AE}" type="slidenum">
              <a:rPr lang="nl-NL" altLang="en-US" smtClean="0">
                <a:solidFill>
                  <a:srgbClr val="FFFFFF"/>
                </a:solidFill>
                <a:latin typeface="Arial" pitchFamily="34" charset="0"/>
              </a:rPr>
              <a:pPr eaLnBrk="1" hangingPunct="1"/>
              <a:t>18</a:t>
            </a:fld>
            <a:endParaRPr lang="nl-NL" altLang="en-US">
              <a:solidFill>
                <a:srgbClr val="FFFFFF"/>
              </a:solidFill>
              <a:latin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68700" y="762000"/>
          <a:ext cx="552450" cy="174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250">
                <a:tc>
                  <a:txBody>
                    <a:bodyPr/>
                    <a:lstStyle/>
                    <a:p>
                      <a:r>
                        <a:rPr lang="en-US" sz="1800" dirty="0"/>
                        <a:t>  A</a:t>
                      </a:r>
                    </a:p>
                  </a:txBody>
                  <a:tcPr marL="91238" marR="91238" marT="45675" marB="45675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Left Brace 14"/>
          <p:cNvSpPr/>
          <p:nvPr/>
        </p:nvSpPr>
        <p:spPr>
          <a:xfrm rot="10800000">
            <a:off x="4214813" y="838200"/>
            <a:ext cx="239712" cy="16700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0800000">
            <a:off x="4215191" y="1261488"/>
            <a:ext cx="583029" cy="1017165"/>
          </a:xfrm>
          <a:prstGeom prst="rect">
            <a:avLst/>
          </a:prstGeom>
        </p:spPr>
        <p:txBody>
          <a:bodyPr vert="vert270">
            <a:normAutofit/>
          </a:bodyPr>
          <a:lstStyle/>
          <a:p>
            <a:pPr>
              <a:defRPr/>
            </a:pPr>
            <a:r>
              <a:rPr lang="en-US" sz="1600" dirty="0"/>
              <a:t>Patients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946650" y="738188"/>
          <a:ext cx="552450" cy="1770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0062">
                <a:tc>
                  <a:txBody>
                    <a:bodyPr/>
                    <a:lstStyle/>
                    <a:p>
                      <a:r>
                        <a:rPr lang="en-US" sz="1800" dirty="0"/>
                        <a:t>  B</a:t>
                      </a:r>
                    </a:p>
                  </a:txBody>
                  <a:tcPr marL="91238" marR="91238" marT="45679" marB="45679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Left Brace 19"/>
          <p:cNvSpPr/>
          <p:nvPr/>
        </p:nvSpPr>
        <p:spPr>
          <a:xfrm rot="10800000" flipH="1">
            <a:off x="4678363" y="838200"/>
            <a:ext cx="239712" cy="1670050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4270375" y="2520950"/>
            <a:ext cx="582613" cy="74771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4270375" y="4092575"/>
            <a:ext cx="582613" cy="74612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Content Placeholder 1"/>
              <p:cNvSpPr>
                <a:spLocks noGrp="1"/>
              </p:cNvSpPr>
              <p:nvPr>
                <p:ph sz="half" idx="2"/>
              </p:nvPr>
            </p:nvSpPr>
            <p:spPr bwMode="auto">
              <a:xfrm>
                <a:off x="342900" y="1130300"/>
                <a:ext cx="8250238" cy="51943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altLang="en-US" dirty="0">
                  <a:latin typeface="Arial" pitchFamily="34" charset="0"/>
                  <a:ea typeface="ヒラギノ角ゴ Pro W3" pitchFamily="124" charset="-128"/>
                  <a:cs typeface="Arial" pitchFamily="34" charset="0"/>
                </a:endParaRPr>
              </a:p>
              <a:p>
                <a:endParaRPr lang="en-US" altLang="en-US" dirty="0">
                  <a:latin typeface="Arial" pitchFamily="34" charset="0"/>
                  <a:ea typeface="ヒラギノ角ゴ Pro W3" pitchFamily="124" charset="-128"/>
                  <a:cs typeface="Arial" pitchFamily="34" charset="0"/>
                </a:endParaRPr>
              </a:p>
              <a:p>
                <a:endParaRPr lang="en-US" altLang="en-US" dirty="0">
                  <a:latin typeface="Arial" pitchFamily="34" charset="0"/>
                  <a:ea typeface="ヒラギノ角ゴ Pro W3" pitchFamily="124" charset="-128"/>
                  <a:cs typeface="Arial" pitchFamily="34" charset="0"/>
                </a:endParaRPr>
              </a:p>
              <a:p>
                <a:endParaRPr lang="en-US" altLang="en-US" dirty="0">
                  <a:latin typeface="Arial" pitchFamily="34" charset="0"/>
                  <a:ea typeface="ヒラギノ角ゴ Pro W3" pitchFamily="124" charset="-128"/>
                  <a:cs typeface="Arial" pitchFamily="34" charset="0"/>
                </a:endParaRPr>
              </a:p>
              <a:p>
                <a:endParaRPr lang="en-US" altLang="en-US" dirty="0">
                  <a:latin typeface="Arial" pitchFamily="34" charset="0"/>
                  <a:ea typeface="ヒラギノ角ゴ Pro W3" pitchFamily="124" charset="-128"/>
                  <a:cs typeface="Arial" pitchFamily="34" charset="0"/>
                </a:endParaRPr>
              </a:p>
              <a:p>
                <a:endParaRPr lang="en-US" altLang="en-US" dirty="0">
                  <a:latin typeface="Arial" pitchFamily="34" charset="0"/>
                  <a:ea typeface="ヒラギノ角ゴ Pro W3" pitchFamily="124" charset="-128"/>
                  <a:cs typeface="Arial" pitchFamily="34" charset="0"/>
                </a:endParaRPr>
              </a:p>
              <a:p>
                <a:endParaRPr lang="en-US" altLang="en-US" dirty="0">
                  <a:latin typeface="Arial" pitchFamily="34" charset="0"/>
                  <a:ea typeface="ヒラギノ角ゴ Pro W3" pitchFamily="124" charset="-128"/>
                  <a:cs typeface="Arial" pitchFamily="34" charset="0"/>
                </a:endParaRPr>
              </a:p>
              <a:p>
                <a:endParaRPr lang="en-US" altLang="en-US" dirty="0">
                  <a:latin typeface="Arial" pitchFamily="34" charset="0"/>
                  <a:ea typeface="ヒラギノ角ゴ Pro W3" pitchFamily="124" charset="-128"/>
                  <a:cs typeface="Arial" pitchFamily="34" charset="0"/>
                </a:endParaRPr>
              </a:p>
              <a:p>
                <a:endParaRPr lang="en-US" altLang="en-US" dirty="0">
                  <a:latin typeface="Arial" pitchFamily="34" charset="0"/>
                  <a:ea typeface="ヒラギノ角ゴ Pro W3" pitchFamily="124" charset="-128"/>
                  <a:cs typeface="Arial" pitchFamily="34" charset="0"/>
                </a:endParaRPr>
              </a:p>
              <a:p>
                <a:pPr marL="1828800" lvl="4" indent="0">
                  <a:buFont typeface="Arial" pitchFamily="34" charset="0"/>
                  <a:buNone/>
                </a:pPr>
                <a:r>
                  <a:rPr lang="en-US" altLang="en-US" dirty="0">
                    <a:latin typeface="Arial" pitchFamily="34" charset="0"/>
                    <a:ea typeface="ヒラギノ角ゴ Pro W3" pitchFamily="124" charset="-128"/>
                    <a:cs typeface="Arial" pitchFamily="34" charset="0"/>
                  </a:rPr>
                  <a:t>	Maximal correlation between A and B</a:t>
                </a:r>
              </a:p>
              <a:p>
                <a:pPr marL="1828800" lvl="4" indent="0">
                  <a:buFont typeface="Arial" pitchFamily="34" charset="0"/>
                  <a:buNone/>
                </a:pPr>
                <a:endParaRPr lang="en-US" altLang="en-US" dirty="0">
                  <a:latin typeface="Arial" pitchFamily="34" charset="0"/>
                  <a:ea typeface="ヒラギノ角ゴ Pro W3" pitchFamily="124" charset="-128"/>
                  <a:cs typeface="Arial" pitchFamily="34" charset="0"/>
                </a:endParaRPr>
              </a:p>
              <a:p>
                <a:pPr marL="1828800" lvl="4" indent="0">
                  <a:buFont typeface="Arial" pitchFamily="34" charset="0"/>
                  <a:buNone/>
                </a:pPr>
                <a:endParaRPr lang="en-US" altLang="en-US" dirty="0">
                  <a:latin typeface="Arial" pitchFamily="34" charset="0"/>
                  <a:ea typeface="ヒラギノ角ゴ Pro W3" pitchFamily="124" charset="-128"/>
                  <a:cs typeface="Arial" pitchFamily="34" charset="0"/>
                </a:endParaRPr>
              </a:p>
              <a:p>
                <a:pPr marL="1828800" lvl="4" indent="0">
                  <a:buFont typeface="Arial" pitchFamily="34" charset="0"/>
                  <a:buNone/>
                </a:pPr>
                <a:r>
                  <a:rPr lang="en-US" altLang="en-US" dirty="0">
                    <a:latin typeface="Arial" pitchFamily="34" charset="0"/>
                    <a:ea typeface="ヒラギノ角ゴ Pro W3" pitchFamily="124" charset="-128"/>
                    <a:cs typeface="Arial" pitchFamily="34" charset="0"/>
                  </a:rPr>
                  <a:t>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ea typeface="ヒラギノ角ゴ Pro W3" pitchFamily="124" charset="-128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/>
                            <a:ea typeface="ヒラギノ角ゴ Pro W3" pitchFamily="124" charset="-128"/>
                            <a:cs typeface="Arial" pitchFamily="34" charset="0"/>
                          </a:rPr>
                          <m:t>𝑊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/>
                            <a:ea typeface="ヒラギノ角ゴ Pro W3" pitchFamily="124" charset="-128"/>
                            <a:cs typeface="Arial" pitchFamily="34" charset="0"/>
                          </a:rPr>
                          <m:t>𝑥</m:t>
                        </m:r>
                      </m:sub>
                    </m:sSub>
                    <m:r>
                      <a:rPr lang="en-US" altLang="en-US" sz="2800" b="0" i="1" smtClean="0">
                        <a:latin typeface="Cambria Math"/>
                        <a:ea typeface="ヒラギノ角ゴ Pro W3" pitchFamily="124" charset="-128"/>
                        <a:cs typeface="Arial" pitchFamily="34" charset="0"/>
                      </a:rPr>
                      <m:t> &amp; </m:t>
                    </m:r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ea typeface="ヒラギノ角ゴ Pro W3" pitchFamily="124" charset="-128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/>
                            <a:ea typeface="ヒラギノ角ゴ Pro W3" pitchFamily="124" charset="-128"/>
                            <a:cs typeface="Arial" pitchFamily="34" charset="0"/>
                          </a:rPr>
                          <m:t>𝑊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/>
                            <a:ea typeface="ヒラギノ角ゴ Pro W3" pitchFamily="124" charset="-128"/>
                            <a:cs typeface="Arial" pitchFamily="34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en-US" dirty="0">
                  <a:latin typeface="Arial" pitchFamily="34" charset="0"/>
                  <a:ea typeface="ヒラギノ角ゴ Pro W3" pitchFamily="124" charset="-128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55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42900" y="1130300"/>
                <a:ext cx="8250238" cy="5194300"/>
              </a:xfrm>
              <a:blipFill rotWithShape="1">
                <a:blip r:embed="rId2"/>
                <a:stretch>
                  <a:fillRect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5" name="Subtitle 2"/>
          <p:cNvSpPr>
            <a:spLocks noGrp="1"/>
          </p:cNvSpPr>
          <p:nvPr>
            <p:ph type="subTitle" idx="1"/>
          </p:nvPr>
        </p:nvSpPr>
        <p:spPr bwMode="auto">
          <a:xfrm>
            <a:off x="596900" y="6472238"/>
            <a:ext cx="1722438" cy="282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fld id="{A5ECA904-4D93-4F48-8780-D0C3A1D06315}" type="slidenum">
              <a:rPr lang="nl-NL" altLang="en-US" smtClean="0">
                <a:solidFill>
                  <a:srgbClr val="FFFFFF"/>
                </a:solidFill>
                <a:latin typeface="Arial" pitchFamily="34" charset="0"/>
              </a:rPr>
              <a:pPr eaLnBrk="1" hangingPunct="1"/>
              <a:t>19</a:t>
            </a:fld>
            <a:endParaRPr lang="nl-NL" altLang="en-US">
              <a:solidFill>
                <a:srgbClr val="FFFFFF"/>
              </a:solidFill>
              <a:latin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19338" y="2100263"/>
          <a:ext cx="598487" cy="1849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943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 err="1"/>
                        <a:t>Wx</a:t>
                      </a:r>
                      <a:endParaRPr lang="en-US" sz="2000" dirty="0"/>
                    </a:p>
                  </a:txBody>
                  <a:tcPr marL="91451" marR="91451"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563" name="TextBox 12"/>
          <p:cNvSpPr txBox="1">
            <a:spLocks noChangeArrowheads="1"/>
          </p:cNvSpPr>
          <p:nvPr/>
        </p:nvSpPr>
        <p:spPr bwMode="auto">
          <a:xfrm>
            <a:off x="2057400" y="2528888"/>
            <a:ext cx="5254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/>
              <a:t>*</a:t>
            </a:r>
          </a:p>
        </p:txBody>
      </p:sp>
      <p:sp>
        <p:nvSpPr>
          <p:cNvPr id="7" name="Left Brace 6"/>
          <p:cNvSpPr/>
          <p:nvPr/>
        </p:nvSpPr>
        <p:spPr>
          <a:xfrm flipH="1">
            <a:off x="2943225" y="2165350"/>
            <a:ext cx="149225" cy="17192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65" name="TextBox 14"/>
          <p:cNvSpPr txBox="1">
            <a:spLocks noChangeArrowheads="1"/>
          </p:cNvSpPr>
          <p:nvPr/>
        </p:nvSpPr>
        <p:spPr bwMode="auto">
          <a:xfrm rot="5400000">
            <a:off x="2164556" y="2824957"/>
            <a:ext cx="2017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sz="1600" dirty="0"/>
              <a:t>Microbiome Features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68700" y="2044700"/>
          <a:ext cx="552450" cy="1747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7838">
                <a:tc>
                  <a:txBody>
                    <a:bodyPr/>
                    <a:lstStyle/>
                    <a:p>
                      <a:r>
                        <a:rPr lang="en-US" sz="1800" dirty="0"/>
                        <a:t>  A</a:t>
                      </a:r>
                    </a:p>
                  </a:txBody>
                  <a:tcPr marL="91238" marR="91238" marT="45716" marB="45716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572" name="TextBox 16"/>
          <p:cNvSpPr txBox="1">
            <a:spLocks noChangeArrowheads="1"/>
          </p:cNvSpPr>
          <p:nvPr/>
        </p:nvSpPr>
        <p:spPr bwMode="auto">
          <a:xfrm>
            <a:off x="3306763" y="2646363"/>
            <a:ext cx="52546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/>
              <a:t>=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397123" y="2214563"/>
            <a:ext cx="190500" cy="132238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Left Brace 11"/>
          <p:cNvSpPr/>
          <p:nvPr/>
        </p:nvSpPr>
        <p:spPr>
          <a:xfrm rot="5400000">
            <a:off x="1341438" y="1289050"/>
            <a:ext cx="173037" cy="1338263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342026"/>
              </p:ext>
            </p:extLst>
          </p:nvPr>
        </p:nvGraphicFramePr>
        <p:xfrm>
          <a:off x="612790" y="2227263"/>
          <a:ext cx="1509625" cy="1333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3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Microbiome matrix</a:t>
                      </a:r>
                    </a:p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marL="91517" marR="91517" marT="45777" marB="457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268" y="2343812"/>
            <a:ext cx="427839" cy="1017165"/>
          </a:xfrm>
          <a:prstGeom prst="rect">
            <a:avLst/>
          </a:prstGeom>
        </p:spPr>
        <p:txBody>
          <a:bodyPr vert="vert270">
            <a:normAutofit/>
          </a:bodyPr>
          <a:lstStyle/>
          <a:p>
            <a:pPr>
              <a:defRPr/>
            </a:pPr>
            <a:r>
              <a:rPr lang="en-US" sz="1600" dirty="0"/>
              <a:t>Patients</a:t>
            </a:r>
          </a:p>
        </p:txBody>
      </p:sp>
      <p:sp>
        <p:nvSpPr>
          <p:cNvPr id="15" name="Left Brace 14"/>
          <p:cNvSpPr/>
          <p:nvPr/>
        </p:nvSpPr>
        <p:spPr>
          <a:xfrm rot="10800000">
            <a:off x="4214813" y="2122488"/>
            <a:ext cx="239712" cy="16700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0800000">
            <a:off x="4215191" y="2545005"/>
            <a:ext cx="583029" cy="1017165"/>
          </a:xfrm>
          <a:prstGeom prst="rect">
            <a:avLst/>
          </a:prstGeom>
        </p:spPr>
        <p:txBody>
          <a:bodyPr vert="vert270">
            <a:normAutofit/>
          </a:bodyPr>
          <a:lstStyle/>
          <a:p>
            <a:pPr>
              <a:defRPr/>
            </a:pPr>
            <a:r>
              <a:rPr lang="en-US" sz="1600" dirty="0"/>
              <a:t>Patients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946650" y="2020888"/>
          <a:ext cx="55245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1650">
                <a:tc>
                  <a:txBody>
                    <a:bodyPr/>
                    <a:lstStyle/>
                    <a:p>
                      <a:r>
                        <a:rPr lang="en-US" sz="1800" dirty="0"/>
                        <a:t>  B</a:t>
                      </a:r>
                    </a:p>
                  </a:txBody>
                  <a:tcPr marL="91238" marR="91238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Left Brace 19"/>
          <p:cNvSpPr/>
          <p:nvPr/>
        </p:nvSpPr>
        <p:spPr>
          <a:xfrm rot="10800000" flipH="1">
            <a:off x="4678363" y="2122488"/>
            <a:ext cx="239712" cy="1670050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91" name="TextBox 16"/>
          <p:cNvSpPr txBox="1">
            <a:spLocks noChangeArrowheads="1"/>
          </p:cNvSpPr>
          <p:nvPr/>
        </p:nvSpPr>
        <p:spPr bwMode="auto">
          <a:xfrm>
            <a:off x="5499100" y="2708275"/>
            <a:ext cx="52546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/>
              <a:t>=</a:t>
            </a:r>
          </a:p>
        </p:txBody>
      </p:sp>
      <p:sp>
        <p:nvSpPr>
          <p:cNvPr id="23592" name="TextBox 14"/>
          <p:cNvSpPr txBox="1">
            <a:spLocks noChangeArrowheads="1"/>
          </p:cNvSpPr>
          <p:nvPr/>
        </p:nvSpPr>
        <p:spPr bwMode="auto">
          <a:xfrm rot="5400000">
            <a:off x="4812506" y="2834482"/>
            <a:ext cx="2017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sz="1600" dirty="0"/>
              <a:t>Metabolite Features</a:t>
            </a:r>
          </a:p>
        </p:txBody>
      </p:sp>
      <p:sp>
        <p:nvSpPr>
          <p:cNvPr id="23" name="Left Brace 22"/>
          <p:cNvSpPr/>
          <p:nvPr/>
        </p:nvSpPr>
        <p:spPr>
          <a:xfrm rot="10800000" flipH="1">
            <a:off x="6045200" y="2141538"/>
            <a:ext cx="238125" cy="1670050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283325" y="2100263"/>
          <a:ext cx="598488" cy="18494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8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943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 err="1"/>
                        <a:t>Wy</a:t>
                      </a:r>
                      <a:endParaRPr lang="en-US" sz="2000" dirty="0"/>
                    </a:p>
                  </a:txBody>
                  <a:tcPr marL="91451" marR="91451"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Left Brace 24"/>
          <p:cNvSpPr/>
          <p:nvPr/>
        </p:nvSpPr>
        <p:spPr>
          <a:xfrm flipH="1">
            <a:off x="8562975" y="2100263"/>
            <a:ext cx="192088" cy="1322387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Left Brace 25"/>
          <p:cNvSpPr/>
          <p:nvPr/>
        </p:nvSpPr>
        <p:spPr>
          <a:xfrm rot="5400000">
            <a:off x="7635875" y="1265238"/>
            <a:ext cx="173038" cy="1338262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793722"/>
              </p:ext>
            </p:extLst>
          </p:nvPr>
        </p:nvGraphicFramePr>
        <p:xfrm>
          <a:off x="7053263" y="2100263"/>
          <a:ext cx="1444625" cy="133350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44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3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Metabolite matrix</a:t>
                      </a:r>
                    </a:p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 marL="91504" marR="91504" marT="45777" marB="457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608" name="TextBox 12"/>
          <p:cNvSpPr txBox="1">
            <a:spLocks noChangeArrowheads="1"/>
          </p:cNvSpPr>
          <p:nvPr/>
        </p:nvSpPr>
        <p:spPr bwMode="auto">
          <a:xfrm>
            <a:off x="6791325" y="2763838"/>
            <a:ext cx="52546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/>
              <a:t>*</a:t>
            </a:r>
          </a:p>
        </p:txBody>
      </p:sp>
      <p:sp>
        <p:nvSpPr>
          <p:cNvPr id="30" name="TextBox 29"/>
          <p:cNvSpPr txBox="1"/>
          <p:nvPr/>
        </p:nvSpPr>
        <p:spPr>
          <a:xfrm rot="10800000">
            <a:off x="8755407" y="2325185"/>
            <a:ext cx="427839" cy="1017165"/>
          </a:xfrm>
          <a:prstGeom prst="rect">
            <a:avLst/>
          </a:prstGeom>
        </p:spPr>
        <p:txBody>
          <a:bodyPr vert="vert270">
            <a:normAutofit/>
          </a:bodyPr>
          <a:lstStyle/>
          <a:p>
            <a:pPr>
              <a:defRPr/>
            </a:pPr>
            <a:r>
              <a:rPr lang="en-US" sz="1600" dirty="0"/>
              <a:t>Patients</a:t>
            </a:r>
          </a:p>
        </p:txBody>
      </p:sp>
      <p:sp>
        <p:nvSpPr>
          <p:cNvPr id="23610" name="TextBox 8"/>
          <p:cNvSpPr txBox="1">
            <a:spLocks noChangeArrowheads="1"/>
          </p:cNvSpPr>
          <p:nvPr/>
        </p:nvSpPr>
        <p:spPr bwMode="auto">
          <a:xfrm>
            <a:off x="411163" y="1500188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sz="1600" dirty="0"/>
              <a:t>Microbiome Features</a:t>
            </a:r>
          </a:p>
        </p:txBody>
      </p:sp>
      <p:sp>
        <p:nvSpPr>
          <p:cNvPr id="23611" name="TextBox 8"/>
          <p:cNvSpPr txBox="1">
            <a:spLocks noChangeArrowheads="1"/>
          </p:cNvSpPr>
          <p:nvPr/>
        </p:nvSpPr>
        <p:spPr bwMode="auto">
          <a:xfrm>
            <a:off x="6713538" y="1382713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sz="1600" dirty="0"/>
              <a:t>Metabolite Features</a:t>
            </a:r>
          </a:p>
        </p:txBody>
      </p:sp>
      <p:sp>
        <p:nvSpPr>
          <p:cNvPr id="33" name="Down Arrow 32"/>
          <p:cNvSpPr/>
          <p:nvPr/>
        </p:nvSpPr>
        <p:spPr>
          <a:xfrm>
            <a:off x="4284335" y="3714808"/>
            <a:ext cx="584200" cy="74612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4284335" y="4831942"/>
            <a:ext cx="584200" cy="74612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639603" y="6196775"/>
            <a:ext cx="8504398" cy="661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9213" y="79003"/>
            <a:ext cx="9094787" cy="661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182" y="3978000"/>
            <a:ext cx="3179220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jdelijke aanduiding voor inhoud 1"/>
          <p:cNvSpPr>
            <a:spLocks noGrp="1"/>
          </p:cNvSpPr>
          <p:nvPr>
            <p:ph sz="half" idx="2"/>
          </p:nvPr>
        </p:nvSpPr>
        <p:spPr bwMode="auto">
          <a:xfrm>
            <a:off x="0" y="2935843"/>
            <a:ext cx="9144000" cy="93897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None/>
              <a:defRPr/>
            </a:pPr>
            <a:r>
              <a:rPr lang="en-US" sz="2400" dirty="0">
                <a:solidFill>
                  <a:srgbClr val="000000"/>
                </a:solidFill>
              </a:rPr>
              <a:t>Applications of Canonical Correlation Analysis to microbial and metabolite data of individuals with metabolic syndrome</a:t>
            </a:r>
            <a:endParaRPr lang="en-US" altLang="en-US" sz="2400" dirty="0">
              <a:solidFill>
                <a:srgbClr val="000000"/>
              </a:solidFill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 marL="0" indent="0" eaLnBrk="1" hangingPunct="1">
              <a:buFont typeface="Arial" pitchFamily="34" charset="0"/>
              <a:buNone/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</p:txBody>
      </p:sp>
      <p:sp>
        <p:nvSpPr>
          <p:cNvPr id="14339" name="Tijdelijke aanduiding voor dianumm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fld id="{F958BA79-E4D6-4BCE-9DB6-859A257B6E8B}" type="slidenum">
              <a:rPr lang="nl-NL" altLang="en-US" smtClean="0">
                <a:solidFill>
                  <a:srgbClr val="FFFFFF"/>
                </a:solidFill>
                <a:latin typeface="Arial" pitchFamily="34" charset="0"/>
              </a:rPr>
              <a:pPr eaLnBrk="1" hangingPunct="1"/>
              <a:t>2</a:t>
            </a:fld>
            <a:endParaRPr lang="nl-NL" altLang="en-US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4340" name="Subtitel 3"/>
          <p:cNvSpPr>
            <a:spLocks noGrp="1"/>
          </p:cNvSpPr>
          <p:nvPr>
            <p:ph type="subTitle" idx="1"/>
          </p:nvPr>
        </p:nvSpPr>
        <p:spPr bwMode="auto">
          <a:xfrm>
            <a:off x="596900" y="6472238"/>
            <a:ext cx="1722438" cy="282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968" y="55843"/>
            <a:ext cx="2968844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" y="111661"/>
            <a:ext cx="3691163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ft-Right Arrow 8"/>
          <p:cNvSpPr/>
          <p:nvPr/>
        </p:nvSpPr>
        <p:spPr>
          <a:xfrm>
            <a:off x="3846478" y="1332684"/>
            <a:ext cx="1420653" cy="493772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82" name="Picture 1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1"/>
          <a:stretch/>
        </p:blipFill>
        <p:spPr bwMode="auto">
          <a:xfrm>
            <a:off x="723854" y="3978000"/>
            <a:ext cx="3190968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ijdelijke aanduiding voor inhoud 1"/>
          <p:cNvSpPr txBox="1">
            <a:spLocks/>
          </p:cNvSpPr>
          <p:nvPr/>
        </p:nvSpPr>
        <p:spPr bwMode="auto">
          <a:xfrm>
            <a:off x="-15195" y="2945138"/>
            <a:ext cx="9144000" cy="9389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  <a:defRPr/>
            </a:pPr>
            <a:r>
              <a:rPr lang="en-US" sz="2400" dirty="0">
                <a:solidFill>
                  <a:srgbClr val="000000"/>
                </a:solidFill>
              </a:rPr>
              <a:t>Applications of </a:t>
            </a:r>
            <a:r>
              <a:rPr lang="en-US" sz="2400" b="1" u="sng" dirty="0">
                <a:solidFill>
                  <a:schemeClr val="accent1"/>
                </a:solidFill>
              </a:rPr>
              <a:t>Canonical Correlation Analysis </a:t>
            </a:r>
            <a:r>
              <a:rPr lang="en-US" sz="2400" dirty="0">
                <a:solidFill>
                  <a:srgbClr val="000000"/>
                </a:solidFill>
              </a:rPr>
              <a:t>to </a:t>
            </a:r>
            <a:r>
              <a:rPr lang="en-US" sz="2400" b="1" u="sng" dirty="0">
                <a:solidFill>
                  <a:schemeClr val="accent1"/>
                </a:solidFill>
              </a:rPr>
              <a:t>microbial</a:t>
            </a:r>
            <a:r>
              <a:rPr lang="en-US" sz="2400" dirty="0">
                <a:solidFill>
                  <a:srgbClr val="000000"/>
                </a:solidFill>
              </a:rPr>
              <a:t> and </a:t>
            </a:r>
            <a:r>
              <a:rPr lang="en-US" sz="2400" b="1" u="sng" dirty="0">
                <a:solidFill>
                  <a:schemeClr val="accent1"/>
                </a:solidFill>
              </a:rPr>
              <a:t>metabolite</a:t>
            </a:r>
            <a:r>
              <a:rPr lang="en-US" sz="2400" dirty="0">
                <a:solidFill>
                  <a:srgbClr val="000000"/>
                </a:solidFill>
              </a:rPr>
              <a:t> data of individuals with </a:t>
            </a:r>
            <a:r>
              <a:rPr lang="en-US" sz="2400" b="1" u="sng" dirty="0">
                <a:solidFill>
                  <a:schemeClr val="accent1"/>
                </a:solidFill>
              </a:rPr>
              <a:t>metabolic syndrome</a:t>
            </a:r>
            <a:endParaRPr lang="en-US" altLang="en-US" sz="2400" b="1" u="sng" dirty="0">
              <a:solidFill>
                <a:schemeClr val="accent1"/>
              </a:solidFill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 marL="0" indent="0" eaLnBrk="1" hangingPunct="1">
              <a:buFont typeface="Arial" pitchFamily="34" charset="0"/>
              <a:buNone/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</p:txBody>
      </p:sp>
      <p:sp>
        <p:nvSpPr>
          <p:cNvPr id="24" name="Tijdelijke aanduiding voor inhoud 1"/>
          <p:cNvSpPr txBox="1">
            <a:spLocks/>
          </p:cNvSpPr>
          <p:nvPr/>
        </p:nvSpPr>
        <p:spPr bwMode="auto">
          <a:xfrm>
            <a:off x="0" y="2935843"/>
            <a:ext cx="9144000" cy="9389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  <a:defRPr/>
            </a:pPr>
            <a:r>
              <a:rPr lang="en-US" sz="2400" dirty="0">
                <a:solidFill>
                  <a:srgbClr val="000000"/>
                </a:solidFill>
              </a:rPr>
              <a:t>Applications of Canonical Correlation Analysis to microbial and metabolite data of individuals with </a:t>
            </a:r>
            <a:r>
              <a:rPr lang="en-US" sz="2400" b="1" u="sng" dirty="0">
                <a:solidFill>
                  <a:schemeClr val="accent1"/>
                </a:solidFill>
              </a:rPr>
              <a:t>metabolic syndrome</a:t>
            </a:r>
            <a:endParaRPr lang="en-US" altLang="en-US" sz="2400" b="1" u="sng" dirty="0">
              <a:solidFill>
                <a:schemeClr val="accent1"/>
              </a:solidFill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 marL="0" indent="0" eaLnBrk="1" hangingPunct="1">
              <a:buFont typeface="Arial" pitchFamily="34" charset="0"/>
              <a:buNone/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</p:txBody>
      </p:sp>
      <p:sp>
        <p:nvSpPr>
          <p:cNvPr id="26" name="Tijdelijke aanduiding voor inhoud 1"/>
          <p:cNvSpPr txBox="1">
            <a:spLocks/>
          </p:cNvSpPr>
          <p:nvPr/>
        </p:nvSpPr>
        <p:spPr bwMode="auto">
          <a:xfrm>
            <a:off x="-15195" y="2935843"/>
            <a:ext cx="9144000" cy="9389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  <a:defRPr/>
            </a:pPr>
            <a:r>
              <a:rPr lang="en-US" sz="2400" dirty="0">
                <a:solidFill>
                  <a:srgbClr val="000000"/>
                </a:solidFill>
              </a:rPr>
              <a:t>Applications of Canonical Correlation Analysis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to </a:t>
            </a:r>
            <a:r>
              <a:rPr lang="en-US" sz="2400" b="1" u="sng" dirty="0">
                <a:solidFill>
                  <a:schemeClr val="accent1"/>
                </a:solidFill>
              </a:rPr>
              <a:t>microbial</a:t>
            </a:r>
            <a:r>
              <a:rPr lang="en-US" sz="2400" dirty="0">
                <a:solidFill>
                  <a:srgbClr val="000000"/>
                </a:solidFill>
              </a:rPr>
              <a:t> and metabolite data of individuals with </a:t>
            </a:r>
            <a:r>
              <a:rPr lang="en-US" sz="2400" b="1" u="sng" dirty="0">
                <a:solidFill>
                  <a:schemeClr val="accent1"/>
                </a:solidFill>
              </a:rPr>
              <a:t>metabolic syndrome</a:t>
            </a:r>
            <a:endParaRPr lang="en-US" altLang="en-US" sz="2400" b="1" u="sng" dirty="0">
              <a:solidFill>
                <a:schemeClr val="accent1"/>
              </a:solidFill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 marL="0" indent="0" eaLnBrk="1" hangingPunct="1">
              <a:buFont typeface="Arial" pitchFamily="34" charset="0"/>
              <a:buNone/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</p:txBody>
      </p:sp>
      <p:sp>
        <p:nvSpPr>
          <p:cNvPr id="27" name="Tijdelijke aanduiding voor inhoud 1"/>
          <p:cNvSpPr txBox="1">
            <a:spLocks/>
          </p:cNvSpPr>
          <p:nvPr/>
        </p:nvSpPr>
        <p:spPr bwMode="auto">
          <a:xfrm>
            <a:off x="-15195" y="2935843"/>
            <a:ext cx="9144000" cy="9389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  <a:defRPr/>
            </a:pPr>
            <a:r>
              <a:rPr lang="en-US" sz="2400" dirty="0">
                <a:solidFill>
                  <a:srgbClr val="000000"/>
                </a:solidFill>
              </a:rPr>
              <a:t>Applications of Canonical Correlation Analysis to </a:t>
            </a:r>
            <a:r>
              <a:rPr lang="en-US" sz="2400" b="1" u="sng" dirty="0">
                <a:solidFill>
                  <a:schemeClr val="accent1"/>
                </a:solidFill>
              </a:rPr>
              <a:t>microbial</a:t>
            </a:r>
            <a:r>
              <a:rPr lang="en-US" sz="2400" dirty="0">
                <a:solidFill>
                  <a:srgbClr val="000000"/>
                </a:solidFill>
              </a:rPr>
              <a:t> and </a:t>
            </a:r>
            <a:r>
              <a:rPr lang="en-US" sz="2400" b="1" u="sng" dirty="0">
                <a:solidFill>
                  <a:schemeClr val="accent1"/>
                </a:solidFill>
              </a:rPr>
              <a:t>metabolite</a:t>
            </a:r>
            <a:r>
              <a:rPr lang="en-US" sz="2400" dirty="0">
                <a:solidFill>
                  <a:srgbClr val="000000"/>
                </a:solidFill>
              </a:rPr>
              <a:t> data of individuals with </a:t>
            </a:r>
            <a:r>
              <a:rPr lang="en-US" sz="2400" b="1" u="sng" dirty="0">
                <a:solidFill>
                  <a:schemeClr val="accent1"/>
                </a:solidFill>
              </a:rPr>
              <a:t>metabolic syndrome</a:t>
            </a:r>
            <a:endParaRPr lang="en-US" altLang="en-US" sz="2400" b="1" u="sng" dirty="0">
              <a:solidFill>
                <a:schemeClr val="accent1"/>
              </a:solidFill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 marL="0" indent="0" eaLnBrk="1" hangingPunct="1">
              <a:buFont typeface="Arial" pitchFamily="34" charset="0"/>
              <a:buNone/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  <p:bldP spid="9" grpId="0" animBg="1"/>
      <p:bldP spid="23" grpId="0"/>
      <p:bldP spid="24" grpId="0"/>
      <p:bldP spid="24" grpId="1"/>
      <p:bldP spid="26" grpId="0"/>
      <p:bldP spid="26" grpId="1"/>
      <p:bldP spid="27" grpId="0"/>
      <p:bldP spid="2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4D8B-9192-41F4-BDD0-FB562785D882}" type="slidenum">
              <a:rPr lang="nl-NL" altLang="en-US" smtClean="0"/>
              <a:pPr>
                <a:defRPr/>
              </a:pPr>
              <a:t>20</a:t>
            </a:fld>
            <a:endParaRPr lang="nl-NL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853544" y="634419"/>
            <a:ext cx="1513114" cy="108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208232" y="1625019"/>
            <a:ext cx="1513114" cy="108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(80 %)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270182" y="1625019"/>
            <a:ext cx="1513114" cy="108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(20%)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209526" y="2935061"/>
            <a:ext cx="1513114" cy="108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Perform CCA calculations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853544" y="2849758"/>
            <a:ext cx="1513114" cy="108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 vectors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197430" y="4578633"/>
            <a:ext cx="1513114" cy="108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correlation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281078" y="4578633"/>
            <a:ext cx="1513114" cy="108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Correlation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70182" y="2880631"/>
            <a:ext cx="1513114" cy="108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 weight vectors to test set</a:t>
            </a:r>
          </a:p>
        </p:txBody>
      </p:sp>
      <p:cxnSp>
        <p:nvCxnSpPr>
          <p:cNvPr id="17" name="Elbow Connector 16"/>
          <p:cNvCxnSpPr>
            <a:stCxn id="7" idx="2"/>
            <a:endCxn id="9" idx="3"/>
          </p:cNvCxnSpPr>
          <p:nvPr/>
        </p:nvCxnSpPr>
        <p:spPr>
          <a:xfrm rot="5400000">
            <a:off x="3440424" y="995342"/>
            <a:ext cx="450600" cy="18887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2"/>
            <a:endCxn id="10" idx="1"/>
          </p:cNvCxnSpPr>
          <p:nvPr/>
        </p:nvCxnSpPr>
        <p:spPr>
          <a:xfrm rot="16200000" flipH="1">
            <a:off x="5214841" y="1109678"/>
            <a:ext cx="450600" cy="166008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1" idx="0"/>
          </p:cNvCxnSpPr>
          <p:nvPr/>
        </p:nvCxnSpPr>
        <p:spPr>
          <a:xfrm>
            <a:off x="1964789" y="2705019"/>
            <a:ext cx="1294" cy="230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3" idx="0"/>
          </p:cNvCxnSpPr>
          <p:nvPr/>
        </p:nvCxnSpPr>
        <p:spPr>
          <a:xfrm flipH="1">
            <a:off x="1953987" y="4015061"/>
            <a:ext cx="12096" cy="563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</p:cNvCxnSpPr>
          <p:nvPr/>
        </p:nvCxnSpPr>
        <p:spPr>
          <a:xfrm>
            <a:off x="2722640" y="3475061"/>
            <a:ext cx="11309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40141" y="3419475"/>
            <a:ext cx="799150" cy="1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5" idx="0"/>
          </p:cNvCxnSpPr>
          <p:nvPr/>
        </p:nvCxnSpPr>
        <p:spPr>
          <a:xfrm>
            <a:off x="7026739" y="2705019"/>
            <a:ext cx="0" cy="175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2"/>
            <a:endCxn id="14" idx="0"/>
          </p:cNvCxnSpPr>
          <p:nvPr/>
        </p:nvCxnSpPr>
        <p:spPr>
          <a:xfrm>
            <a:off x="7026739" y="3960631"/>
            <a:ext cx="10896" cy="618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88228" y="4870609"/>
            <a:ext cx="1581135" cy="788024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Repeat 1000 x</a:t>
            </a:r>
          </a:p>
        </p:txBody>
      </p:sp>
    </p:spTree>
    <p:extLst>
      <p:ext uri="{BB962C8B-B14F-4D97-AF65-F5344CB8AC3E}">
        <p14:creationId xmlns:p14="http://schemas.microsoft.com/office/powerpoint/2010/main" val="368468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Content Placeholder 1"/>
              <p:cNvSpPr>
                <a:spLocks noGrp="1"/>
              </p:cNvSpPr>
              <p:nvPr>
                <p:ph sz="half" idx="2"/>
              </p:nvPr>
            </p:nvSpPr>
            <p:spPr bwMode="auto">
              <a:xfrm>
                <a:off x="342900" y="1130300"/>
                <a:ext cx="8250238" cy="51943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altLang="en-US" dirty="0">
                  <a:latin typeface="Arial" pitchFamily="34" charset="0"/>
                  <a:ea typeface="ヒラギノ角ゴ Pro W3" pitchFamily="124" charset="-128"/>
                  <a:cs typeface="Arial" pitchFamily="34" charset="0"/>
                </a:endParaRPr>
              </a:p>
              <a:p>
                <a:endParaRPr lang="en-US" altLang="en-US" dirty="0">
                  <a:latin typeface="Arial" pitchFamily="34" charset="0"/>
                  <a:ea typeface="ヒラギノ角ゴ Pro W3" pitchFamily="124" charset="-128"/>
                  <a:cs typeface="Arial" pitchFamily="34" charset="0"/>
                </a:endParaRPr>
              </a:p>
              <a:p>
                <a:endParaRPr lang="en-US" altLang="en-US" dirty="0">
                  <a:latin typeface="Arial" pitchFamily="34" charset="0"/>
                  <a:ea typeface="ヒラギノ角ゴ Pro W3" pitchFamily="124" charset="-128"/>
                  <a:cs typeface="Arial" pitchFamily="34" charset="0"/>
                </a:endParaRPr>
              </a:p>
              <a:p>
                <a:endParaRPr lang="en-US" altLang="en-US" dirty="0">
                  <a:latin typeface="Arial" pitchFamily="34" charset="0"/>
                  <a:ea typeface="ヒラギノ角ゴ Pro W3" pitchFamily="124" charset="-128"/>
                  <a:cs typeface="Arial" pitchFamily="34" charset="0"/>
                </a:endParaRPr>
              </a:p>
              <a:p>
                <a:endParaRPr lang="en-US" altLang="en-US" dirty="0">
                  <a:latin typeface="Arial" pitchFamily="34" charset="0"/>
                  <a:ea typeface="ヒラギノ角ゴ Pro W3" pitchFamily="124" charset="-128"/>
                  <a:cs typeface="Arial" pitchFamily="34" charset="0"/>
                </a:endParaRPr>
              </a:p>
              <a:p>
                <a:endParaRPr lang="en-US" altLang="en-US" dirty="0">
                  <a:latin typeface="Arial" pitchFamily="34" charset="0"/>
                  <a:ea typeface="ヒラギノ角ゴ Pro W3" pitchFamily="124" charset="-128"/>
                  <a:cs typeface="Arial" pitchFamily="34" charset="0"/>
                </a:endParaRPr>
              </a:p>
              <a:p>
                <a:endParaRPr lang="en-US" altLang="en-US" dirty="0">
                  <a:latin typeface="Arial" pitchFamily="34" charset="0"/>
                  <a:ea typeface="ヒラギノ角ゴ Pro W3" pitchFamily="124" charset="-128"/>
                  <a:cs typeface="Arial" pitchFamily="34" charset="0"/>
                </a:endParaRPr>
              </a:p>
              <a:p>
                <a:endParaRPr lang="en-US" altLang="en-US" dirty="0">
                  <a:latin typeface="Arial" pitchFamily="34" charset="0"/>
                  <a:ea typeface="ヒラギノ角ゴ Pro W3" pitchFamily="124" charset="-128"/>
                  <a:cs typeface="Arial" pitchFamily="34" charset="0"/>
                </a:endParaRPr>
              </a:p>
              <a:p>
                <a:endParaRPr lang="en-US" altLang="en-US" dirty="0">
                  <a:latin typeface="Arial" pitchFamily="34" charset="0"/>
                  <a:ea typeface="ヒラギノ角ゴ Pro W3" pitchFamily="124" charset="-128"/>
                  <a:cs typeface="Arial" pitchFamily="34" charset="0"/>
                </a:endParaRPr>
              </a:p>
              <a:p>
                <a:pPr marL="1828800" lvl="4" indent="0">
                  <a:buFont typeface="Arial" pitchFamily="34" charset="0"/>
                  <a:buNone/>
                </a:pPr>
                <a:r>
                  <a:rPr lang="en-US" altLang="en-US" dirty="0">
                    <a:latin typeface="Arial" pitchFamily="34" charset="0"/>
                    <a:ea typeface="ヒラギノ角ゴ Pro W3" pitchFamily="124" charset="-128"/>
                    <a:cs typeface="Arial" pitchFamily="34" charset="0"/>
                  </a:rPr>
                  <a:t>	</a:t>
                </a:r>
              </a:p>
              <a:p>
                <a:pPr marL="1828800" lvl="4" indent="0">
                  <a:buFont typeface="Arial" pitchFamily="34" charset="0"/>
                  <a:buNone/>
                </a:pPr>
                <a:r>
                  <a:rPr lang="en-US" altLang="en-US" dirty="0">
                    <a:latin typeface="Arial" pitchFamily="34" charset="0"/>
                    <a:ea typeface="ヒラギノ角ゴ Pro W3" pitchFamily="124" charset="-128"/>
                    <a:cs typeface="Arial" pitchFamily="34" charset="0"/>
                  </a:rPr>
                  <a:t>        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ea typeface="ヒラギノ角ゴ Pro W3" pitchFamily="124" charset="-128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/>
                            <a:ea typeface="ヒラギノ角ゴ Pro W3" pitchFamily="124" charset="-128"/>
                            <a:cs typeface="Arial" pitchFamily="34" charset="0"/>
                          </a:rPr>
                          <m:t>𝑊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/>
                            <a:ea typeface="ヒラギノ角ゴ Pro W3" pitchFamily="124" charset="-128"/>
                            <a:cs typeface="Arial" pitchFamily="34" charset="0"/>
                          </a:rPr>
                          <m:t>𝑥</m:t>
                        </m:r>
                      </m:sub>
                    </m:sSub>
                    <m:r>
                      <a:rPr lang="en-US" altLang="en-US" sz="2800" b="0" i="1" smtClean="0">
                        <a:latin typeface="Cambria Math"/>
                        <a:ea typeface="ヒラギノ角ゴ Pro W3" pitchFamily="124" charset="-128"/>
                        <a:cs typeface="Arial" pitchFamily="34" charset="0"/>
                      </a:rPr>
                      <m:t> &amp; </m:t>
                    </m:r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ea typeface="ヒラギノ角ゴ Pro W3" pitchFamily="124" charset="-128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/>
                            <a:ea typeface="ヒラギノ角ゴ Pro W3" pitchFamily="124" charset="-128"/>
                            <a:cs typeface="Arial" pitchFamily="34" charset="0"/>
                          </a:rPr>
                          <m:t>𝑊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/>
                            <a:ea typeface="ヒラギノ角ゴ Pro W3" pitchFamily="124" charset="-128"/>
                            <a:cs typeface="Arial" pitchFamily="34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en-US" dirty="0">
                  <a:latin typeface="Arial" pitchFamily="34" charset="0"/>
                  <a:ea typeface="ヒラギノ角ゴ Pro W3" pitchFamily="124" charset="-128"/>
                  <a:cs typeface="Arial" pitchFamily="34" charset="0"/>
                </a:endParaRPr>
              </a:p>
              <a:p>
                <a:pPr marL="1828800" lvl="4" indent="0">
                  <a:buFont typeface="Arial" pitchFamily="34" charset="0"/>
                  <a:buNone/>
                </a:pPr>
                <a:endParaRPr lang="en-US" altLang="en-US" dirty="0">
                  <a:latin typeface="Arial" pitchFamily="34" charset="0"/>
                  <a:ea typeface="ヒラギノ角ゴ Pro W3" pitchFamily="124" charset="-128"/>
                  <a:cs typeface="Arial" pitchFamily="34" charset="0"/>
                </a:endParaRPr>
              </a:p>
              <a:p>
                <a:pPr marL="1828800" lvl="4" indent="0">
                  <a:buFont typeface="Arial" pitchFamily="34" charset="0"/>
                  <a:buNone/>
                </a:pPr>
                <a:r>
                  <a:rPr lang="en-US" altLang="en-US" dirty="0">
                    <a:latin typeface="Arial" pitchFamily="34" charset="0"/>
                    <a:ea typeface="ヒラギノ角ゴ Pro W3" pitchFamily="124" charset="-128"/>
                    <a:cs typeface="Arial" pitchFamily="34" charset="0"/>
                  </a:rPr>
                  <a:t>			</a:t>
                </a:r>
              </a:p>
            </p:txBody>
          </p:sp>
        </mc:Choice>
        <mc:Fallback xmlns="">
          <p:sp>
            <p:nvSpPr>
              <p:cNvPr id="2355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42900" y="1130300"/>
                <a:ext cx="8250238" cy="5194300"/>
              </a:xfrm>
              <a:blipFill rotWithShape="1">
                <a:blip r:embed="rId3"/>
                <a:stretch>
                  <a:fillRect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5" name="Subtitle 2"/>
          <p:cNvSpPr>
            <a:spLocks noGrp="1"/>
          </p:cNvSpPr>
          <p:nvPr>
            <p:ph type="subTitle" idx="1"/>
          </p:nvPr>
        </p:nvSpPr>
        <p:spPr bwMode="auto">
          <a:xfrm>
            <a:off x="596900" y="6472238"/>
            <a:ext cx="1722438" cy="282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fld id="{A5ECA904-4D93-4F48-8780-D0C3A1D06315}" type="slidenum">
              <a:rPr lang="nl-NL" altLang="en-US" smtClean="0">
                <a:solidFill>
                  <a:srgbClr val="FFFFFF"/>
                </a:solidFill>
                <a:latin typeface="Arial" pitchFamily="34" charset="0"/>
              </a:rPr>
              <a:pPr eaLnBrk="1" hangingPunct="1"/>
              <a:t>21</a:t>
            </a:fld>
            <a:endParaRPr lang="nl-NL" altLang="en-US">
              <a:solidFill>
                <a:srgbClr val="FFFFFF"/>
              </a:solidFill>
              <a:latin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19338" y="2100263"/>
          <a:ext cx="598487" cy="1849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943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 err="1"/>
                        <a:t>Wx</a:t>
                      </a:r>
                      <a:endParaRPr lang="en-US" sz="2000" dirty="0"/>
                    </a:p>
                  </a:txBody>
                  <a:tcPr marL="91451" marR="91451"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563" name="TextBox 12"/>
          <p:cNvSpPr txBox="1">
            <a:spLocks noChangeArrowheads="1"/>
          </p:cNvSpPr>
          <p:nvPr/>
        </p:nvSpPr>
        <p:spPr bwMode="auto">
          <a:xfrm>
            <a:off x="2057400" y="2528888"/>
            <a:ext cx="5254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/>
              <a:t>*</a:t>
            </a:r>
          </a:p>
        </p:txBody>
      </p:sp>
      <p:sp>
        <p:nvSpPr>
          <p:cNvPr id="7" name="Left Brace 6"/>
          <p:cNvSpPr/>
          <p:nvPr/>
        </p:nvSpPr>
        <p:spPr>
          <a:xfrm flipH="1">
            <a:off x="2943225" y="2165350"/>
            <a:ext cx="149225" cy="17192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65" name="TextBox 14"/>
          <p:cNvSpPr txBox="1">
            <a:spLocks noChangeArrowheads="1"/>
          </p:cNvSpPr>
          <p:nvPr/>
        </p:nvSpPr>
        <p:spPr bwMode="auto">
          <a:xfrm rot="5400000">
            <a:off x="2164556" y="2824957"/>
            <a:ext cx="2017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sz="1600" dirty="0"/>
              <a:t>Microbiome Features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68700" y="2044700"/>
          <a:ext cx="552450" cy="1747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7838">
                <a:tc>
                  <a:txBody>
                    <a:bodyPr/>
                    <a:lstStyle/>
                    <a:p>
                      <a:r>
                        <a:rPr lang="en-US" sz="1800" dirty="0"/>
                        <a:t>  A</a:t>
                      </a:r>
                    </a:p>
                  </a:txBody>
                  <a:tcPr marL="91238" marR="91238" marT="45716" marB="45716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572" name="TextBox 16"/>
          <p:cNvSpPr txBox="1">
            <a:spLocks noChangeArrowheads="1"/>
          </p:cNvSpPr>
          <p:nvPr/>
        </p:nvSpPr>
        <p:spPr bwMode="auto">
          <a:xfrm>
            <a:off x="3306763" y="2646363"/>
            <a:ext cx="52546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/>
              <a:t>=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397123" y="2214563"/>
            <a:ext cx="190500" cy="132238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Left Brace 11"/>
          <p:cNvSpPr/>
          <p:nvPr/>
        </p:nvSpPr>
        <p:spPr>
          <a:xfrm rot="5400000">
            <a:off x="1341438" y="1289050"/>
            <a:ext cx="173037" cy="1338263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922858"/>
              </p:ext>
            </p:extLst>
          </p:nvPr>
        </p:nvGraphicFramePr>
        <p:xfrm>
          <a:off x="612790" y="2227263"/>
          <a:ext cx="1509625" cy="1333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3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Microbiome matrix</a:t>
                      </a:r>
                    </a:p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marL="91517" marR="91517" marT="45777" marB="457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268" y="2343812"/>
            <a:ext cx="427839" cy="1017165"/>
          </a:xfrm>
          <a:prstGeom prst="rect">
            <a:avLst/>
          </a:prstGeom>
        </p:spPr>
        <p:txBody>
          <a:bodyPr vert="vert270">
            <a:normAutofit/>
          </a:bodyPr>
          <a:lstStyle/>
          <a:p>
            <a:pPr>
              <a:defRPr/>
            </a:pPr>
            <a:r>
              <a:rPr lang="en-US" sz="1600" dirty="0"/>
              <a:t>Patients</a:t>
            </a:r>
          </a:p>
        </p:txBody>
      </p:sp>
      <p:sp>
        <p:nvSpPr>
          <p:cNvPr id="15" name="Left Brace 14"/>
          <p:cNvSpPr/>
          <p:nvPr/>
        </p:nvSpPr>
        <p:spPr>
          <a:xfrm rot="10800000">
            <a:off x="4214813" y="2122488"/>
            <a:ext cx="239712" cy="16700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0800000">
            <a:off x="4215191" y="2545005"/>
            <a:ext cx="583029" cy="1017165"/>
          </a:xfrm>
          <a:prstGeom prst="rect">
            <a:avLst/>
          </a:prstGeom>
        </p:spPr>
        <p:txBody>
          <a:bodyPr vert="vert270">
            <a:normAutofit/>
          </a:bodyPr>
          <a:lstStyle/>
          <a:p>
            <a:pPr>
              <a:defRPr/>
            </a:pPr>
            <a:r>
              <a:rPr lang="en-US" sz="1600" dirty="0"/>
              <a:t>Patients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946650" y="2020888"/>
          <a:ext cx="55245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1650">
                <a:tc>
                  <a:txBody>
                    <a:bodyPr/>
                    <a:lstStyle/>
                    <a:p>
                      <a:r>
                        <a:rPr lang="en-US" sz="1800" dirty="0"/>
                        <a:t>  B</a:t>
                      </a:r>
                    </a:p>
                  </a:txBody>
                  <a:tcPr marL="91238" marR="91238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Left Brace 19"/>
          <p:cNvSpPr/>
          <p:nvPr/>
        </p:nvSpPr>
        <p:spPr>
          <a:xfrm rot="10800000" flipH="1">
            <a:off x="4678363" y="2122488"/>
            <a:ext cx="239712" cy="1670050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91" name="TextBox 16"/>
          <p:cNvSpPr txBox="1">
            <a:spLocks noChangeArrowheads="1"/>
          </p:cNvSpPr>
          <p:nvPr/>
        </p:nvSpPr>
        <p:spPr bwMode="auto">
          <a:xfrm>
            <a:off x="5499100" y="2708275"/>
            <a:ext cx="52546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/>
              <a:t>=</a:t>
            </a:r>
          </a:p>
        </p:txBody>
      </p:sp>
      <p:sp>
        <p:nvSpPr>
          <p:cNvPr id="23592" name="TextBox 14"/>
          <p:cNvSpPr txBox="1">
            <a:spLocks noChangeArrowheads="1"/>
          </p:cNvSpPr>
          <p:nvPr/>
        </p:nvSpPr>
        <p:spPr bwMode="auto">
          <a:xfrm rot="5400000">
            <a:off x="4812506" y="2834482"/>
            <a:ext cx="2017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sz="1600" dirty="0"/>
              <a:t>Metabolite Features</a:t>
            </a:r>
          </a:p>
        </p:txBody>
      </p:sp>
      <p:sp>
        <p:nvSpPr>
          <p:cNvPr id="23" name="Left Brace 22"/>
          <p:cNvSpPr/>
          <p:nvPr/>
        </p:nvSpPr>
        <p:spPr>
          <a:xfrm rot="10800000" flipH="1">
            <a:off x="6045200" y="2141538"/>
            <a:ext cx="238125" cy="1670050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283325" y="2100263"/>
          <a:ext cx="598488" cy="18494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8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943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 err="1"/>
                        <a:t>Wy</a:t>
                      </a:r>
                      <a:endParaRPr lang="en-US" sz="2000" dirty="0"/>
                    </a:p>
                  </a:txBody>
                  <a:tcPr marL="91451" marR="91451"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Left Brace 24"/>
          <p:cNvSpPr/>
          <p:nvPr/>
        </p:nvSpPr>
        <p:spPr>
          <a:xfrm flipH="1">
            <a:off x="8562975" y="2100263"/>
            <a:ext cx="192088" cy="1322387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Left Brace 25"/>
          <p:cNvSpPr/>
          <p:nvPr/>
        </p:nvSpPr>
        <p:spPr>
          <a:xfrm rot="5400000">
            <a:off x="7635875" y="1265238"/>
            <a:ext cx="173038" cy="1338262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081969"/>
              </p:ext>
            </p:extLst>
          </p:nvPr>
        </p:nvGraphicFramePr>
        <p:xfrm>
          <a:off x="7053263" y="2100263"/>
          <a:ext cx="1444625" cy="133350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44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3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Metabolite matrix</a:t>
                      </a:r>
                    </a:p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 marL="91504" marR="91504" marT="45777" marB="457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608" name="TextBox 12"/>
          <p:cNvSpPr txBox="1">
            <a:spLocks noChangeArrowheads="1"/>
          </p:cNvSpPr>
          <p:nvPr/>
        </p:nvSpPr>
        <p:spPr bwMode="auto">
          <a:xfrm>
            <a:off x="6791325" y="2763838"/>
            <a:ext cx="52546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/>
              <a:t>*</a:t>
            </a:r>
          </a:p>
        </p:txBody>
      </p:sp>
      <p:sp>
        <p:nvSpPr>
          <p:cNvPr id="30" name="TextBox 29"/>
          <p:cNvSpPr txBox="1"/>
          <p:nvPr/>
        </p:nvSpPr>
        <p:spPr>
          <a:xfrm rot="10800000">
            <a:off x="8755407" y="2325185"/>
            <a:ext cx="427839" cy="1017165"/>
          </a:xfrm>
          <a:prstGeom prst="rect">
            <a:avLst/>
          </a:prstGeom>
        </p:spPr>
        <p:txBody>
          <a:bodyPr vert="vert270">
            <a:normAutofit/>
          </a:bodyPr>
          <a:lstStyle/>
          <a:p>
            <a:pPr>
              <a:defRPr/>
            </a:pPr>
            <a:r>
              <a:rPr lang="en-US" sz="1600" dirty="0"/>
              <a:t>Patients</a:t>
            </a:r>
          </a:p>
        </p:txBody>
      </p:sp>
      <p:sp>
        <p:nvSpPr>
          <p:cNvPr id="23610" name="TextBox 8"/>
          <p:cNvSpPr txBox="1">
            <a:spLocks noChangeArrowheads="1"/>
          </p:cNvSpPr>
          <p:nvPr/>
        </p:nvSpPr>
        <p:spPr bwMode="auto">
          <a:xfrm>
            <a:off x="411163" y="1500188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sz="1600" dirty="0"/>
              <a:t>Microbiome Features</a:t>
            </a:r>
          </a:p>
        </p:txBody>
      </p:sp>
      <p:sp>
        <p:nvSpPr>
          <p:cNvPr id="23611" name="TextBox 8"/>
          <p:cNvSpPr txBox="1">
            <a:spLocks noChangeArrowheads="1"/>
          </p:cNvSpPr>
          <p:nvPr/>
        </p:nvSpPr>
        <p:spPr bwMode="auto">
          <a:xfrm>
            <a:off x="6713538" y="1382713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sz="1600" dirty="0"/>
              <a:t>Metabolite Features</a:t>
            </a:r>
          </a:p>
        </p:txBody>
      </p:sp>
      <p:sp>
        <p:nvSpPr>
          <p:cNvPr id="32" name="Down Arrow 31"/>
          <p:cNvSpPr/>
          <p:nvPr/>
        </p:nvSpPr>
        <p:spPr>
          <a:xfrm>
            <a:off x="4279900" y="3792538"/>
            <a:ext cx="584200" cy="74612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842771"/>
              </p:ext>
            </p:extLst>
          </p:nvPr>
        </p:nvGraphicFramePr>
        <p:xfrm>
          <a:off x="257780" y="4109367"/>
          <a:ext cx="2089004" cy="1010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 err="1"/>
                        <a:t>Nr</a:t>
                      </a:r>
                      <a:r>
                        <a:rPr lang="en-US" sz="1800" dirty="0"/>
                        <a:t> of Patients</a:t>
                      </a:r>
                    </a:p>
                  </a:txBody>
                  <a:tcPr marL="91412" marR="9141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Nr</a:t>
                      </a:r>
                      <a:r>
                        <a:rPr lang="en-US" sz="1800" dirty="0"/>
                        <a:t> of Features</a:t>
                      </a:r>
                    </a:p>
                  </a:txBody>
                  <a:tcPr marL="91412" marR="91412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28</a:t>
                      </a:r>
                    </a:p>
                  </a:txBody>
                  <a:tcPr marL="91412" marR="9141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100</a:t>
                      </a:r>
                    </a:p>
                  </a:txBody>
                  <a:tcPr marL="91412" marR="91412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138192"/>
              </p:ext>
            </p:extLst>
          </p:nvPr>
        </p:nvGraphicFramePr>
        <p:xfrm>
          <a:off x="6823003" y="4033302"/>
          <a:ext cx="2018704" cy="10107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9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 err="1"/>
                        <a:t>Nr</a:t>
                      </a:r>
                      <a:r>
                        <a:rPr lang="en-US" sz="1800" dirty="0"/>
                        <a:t> of Patients</a:t>
                      </a:r>
                    </a:p>
                  </a:txBody>
                  <a:tcPr marL="91412" marR="9141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Nr</a:t>
                      </a:r>
                      <a:r>
                        <a:rPr lang="en-US" sz="1800" dirty="0"/>
                        <a:t> of Features</a:t>
                      </a:r>
                    </a:p>
                  </a:txBody>
                  <a:tcPr marL="91412" marR="91412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28</a:t>
                      </a:r>
                    </a:p>
                  </a:txBody>
                  <a:tcPr marL="91412" marR="9141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82</a:t>
                      </a:r>
                    </a:p>
                  </a:txBody>
                  <a:tcPr marL="91412" marR="91412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Down Arrow 35"/>
          <p:cNvSpPr/>
          <p:nvPr/>
        </p:nvSpPr>
        <p:spPr>
          <a:xfrm rot="18324178">
            <a:off x="2491264" y="5144420"/>
            <a:ext cx="584200" cy="74612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Down Arrow 36"/>
          <p:cNvSpPr/>
          <p:nvPr/>
        </p:nvSpPr>
        <p:spPr>
          <a:xfrm rot="2904255">
            <a:off x="6193451" y="5156317"/>
            <a:ext cx="584200" cy="74612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02373" y="5655855"/>
            <a:ext cx="2117653" cy="914400"/>
          </a:xfrm>
          <a:prstGeom prst="rect">
            <a:avLst/>
          </a:prstGeom>
        </p:spPr>
        <p:txBody>
          <a:bodyPr wrap="none" rtlCol="0" anchor="t">
            <a:normAutofit/>
          </a:bodyPr>
          <a:lstStyle/>
          <a:p>
            <a:r>
              <a:rPr lang="en-US" altLang="en-US" b="1" dirty="0">
                <a:latin typeface="Arial" pitchFamily="34" charset="0"/>
                <a:cs typeface="Arial" pitchFamily="34" charset="0"/>
              </a:rPr>
              <a:t>Risk of overfitting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02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3575203"/>
              </p:ext>
            </p:extLst>
          </p:nvPr>
        </p:nvGraphicFramePr>
        <p:xfrm>
          <a:off x="2796109" y="2314262"/>
          <a:ext cx="357400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7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6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(SD)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(SD)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0,997 (0,004)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0,377 (0,218)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4D8B-9192-41F4-BDD0-FB562785D882}" type="slidenum">
              <a:rPr lang="nl-NL" altLang="en-US" smtClean="0"/>
              <a:pPr>
                <a:defRPr/>
              </a:pPr>
              <a:t>22</a:t>
            </a:fld>
            <a:endParaRPr lang="nl-NL" altLang="en-US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43409" y="1129719"/>
            <a:ext cx="8250257" cy="519412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800" b="1" dirty="0"/>
              <a:t>Results Normal CCA</a:t>
            </a:r>
          </a:p>
          <a:p>
            <a:pPr marL="0" indent="0">
              <a:buFont typeface="Arial" pitchFamily="34" charset="0"/>
              <a:buNone/>
            </a:pPr>
            <a:endParaRPr lang="en-US" sz="2400" dirty="0"/>
          </a:p>
          <a:p>
            <a:pPr marL="0" indent="0">
              <a:buFont typeface="Arial" pitchFamily="34" charset="0"/>
              <a:buNone/>
            </a:pPr>
            <a:endParaRPr lang="en-US" sz="2400" b="1" dirty="0"/>
          </a:p>
          <a:p>
            <a:pPr marL="0" indent="0">
              <a:buFont typeface="Arial" pitchFamily="34" charset="0"/>
              <a:buNone/>
            </a:pPr>
            <a:endParaRPr lang="en-US" sz="2400" b="1" dirty="0"/>
          </a:p>
          <a:p>
            <a:pPr marL="0" indent="0">
              <a:buFont typeface="Arial" pitchFamily="34" charset="0"/>
              <a:buNone/>
            </a:pPr>
            <a:endParaRPr lang="en-US" sz="2400" b="1" dirty="0"/>
          </a:p>
          <a:p>
            <a:pPr marL="0" indent="0">
              <a:buFont typeface="Arial" pitchFamily="34" charset="0"/>
              <a:buNone/>
            </a:pPr>
            <a:endParaRPr lang="en-US" sz="2400" b="1" dirty="0"/>
          </a:p>
          <a:p>
            <a:pPr marL="0" indent="0">
              <a:buFont typeface="Arial" pitchFamily="34" charset="0"/>
              <a:buNone/>
            </a:pPr>
            <a:endParaRPr lang="en-US" sz="2400" b="1" dirty="0"/>
          </a:p>
          <a:p>
            <a:pPr marL="0" indent="0">
              <a:buFont typeface="Arial" pitchFamily="34" charset="0"/>
              <a:buNone/>
            </a:pPr>
            <a:endParaRPr lang="en-US" sz="2400" b="1" dirty="0"/>
          </a:p>
          <a:p>
            <a:pPr marL="0" indent="0" algn="ctr">
              <a:buFont typeface="Arial" pitchFamily="34" charset="0"/>
              <a:buNone/>
            </a:pPr>
            <a:r>
              <a:rPr lang="en-US" sz="2400" b="1" dirty="0"/>
              <a:t>Regularization to avoid overfitting</a:t>
            </a:r>
          </a:p>
          <a:p>
            <a:pPr marL="0" indent="0">
              <a:buFont typeface="Arial" pitchFamily="34" charset="0"/>
              <a:buNone/>
            </a:pPr>
            <a:endParaRPr lang="en-US" sz="2400" b="1" dirty="0"/>
          </a:p>
          <a:p>
            <a:pPr marL="0" indent="0">
              <a:buFont typeface="Arial" pitchFamily="34" charset="0"/>
              <a:buNone/>
            </a:pPr>
            <a:endParaRPr lang="en-US" sz="2400" b="1" dirty="0"/>
          </a:p>
          <a:p>
            <a:pPr marL="0" indent="0">
              <a:buFont typeface="Arial" pitchFamily="34" charset="0"/>
              <a:buNone/>
            </a:pPr>
            <a:endParaRPr lang="en-US" sz="2400" b="1" dirty="0"/>
          </a:p>
          <a:p>
            <a:pPr marL="0" indent="0">
              <a:buFont typeface="Arial" pitchFamily="34" charset="0"/>
              <a:buNone/>
            </a:pPr>
            <a:endParaRPr lang="en-US" sz="2400" b="1" dirty="0"/>
          </a:p>
          <a:p>
            <a:pPr marL="0" indent="0">
              <a:buFont typeface="Arial" pitchFamily="34" charset="0"/>
              <a:buNone/>
            </a:pPr>
            <a:r>
              <a:rPr lang="en-US" sz="2400" b="1" dirty="0"/>
              <a:t>											</a:t>
            </a:r>
          </a:p>
        </p:txBody>
      </p:sp>
    </p:spTree>
    <p:extLst>
      <p:ext uri="{BB962C8B-B14F-4D97-AF65-F5344CB8AC3E}">
        <p14:creationId xmlns:p14="http://schemas.microsoft.com/office/powerpoint/2010/main" val="3509415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75315" y="817508"/>
                <a:ext cx="3207127" cy="51941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Add </a:t>
                </a:r>
                <a:r>
                  <a:rPr lang="en-US" dirty="0" err="1"/>
                  <a:t>regpar</a:t>
                </a:r>
                <a:r>
                  <a:rPr lang="en-US" dirty="0"/>
                  <a:t> to main diagonal Covariance matrix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baseline="30000" smtClean="0"/>
                      <m:t>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Leave one out- </a:t>
                </a:r>
                <a:r>
                  <a:rPr lang="en-US" dirty="0" err="1"/>
                  <a:t>crossvallidation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75315" y="817508"/>
                <a:ext cx="3207127" cy="5194127"/>
              </a:xfrm>
              <a:blipFill rotWithShape="1">
                <a:blip r:embed="rId2"/>
                <a:stretch>
                  <a:fillRect l="-2091" t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[3] Combes 2008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4D8B-9192-41F4-BDD0-FB562785D882}" type="slidenum">
              <a:rPr lang="nl-NL" altLang="en-US" smtClean="0"/>
              <a:pPr>
                <a:defRPr/>
              </a:pPr>
              <a:t>23</a:t>
            </a:fld>
            <a:endParaRPr lang="nl-NL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8019" y="197262"/>
            <a:ext cx="6613071" cy="6557107"/>
            <a:chOff x="2618019" y="197262"/>
            <a:chExt cx="6613071" cy="6557107"/>
          </a:xfrm>
        </p:grpSpPr>
        <p:sp>
          <p:nvSpPr>
            <p:cNvPr id="8" name="Rounded Rectangle 7"/>
            <p:cNvSpPr/>
            <p:nvPr/>
          </p:nvSpPr>
          <p:spPr>
            <a:xfrm>
              <a:off x="5103028" y="197262"/>
              <a:ext cx="1513114" cy="108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Dataset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837677" y="1977510"/>
              <a:ext cx="1513114" cy="108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N-1 patients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368379" y="1973351"/>
              <a:ext cx="1513114" cy="108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 patient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704346" y="4628930"/>
              <a:ext cx="2841173" cy="78324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Calculate correlation between all left out patients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837677" y="3241193"/>
              <a:ext cx="1513114" cy="1080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Perform CCA calculations  with </a:t>
              </a:r>
              <a:r>
                <a:rPr lang="en-US" dirty="0" err="1"/>
                <a:t>regpar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368379" y="3256564"/>
              <a:ext cx="1513114" cy="1080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Apply weight vectors to left out patient</a:t>
              </a:r>
            </a:p>
          </p:txBody>
        </p:sp>
        <p:cxnSp>
          <p:nvCxnSpPr>
            <p:cNvPr id="17" name="Elbow Connector 16"/>
            <p:cNvCxnSpPr>
              <a:stCxn id="8" idx="2"/>
              <a:endCxn id="9" idx="3"/>
            </p:cNvCxnSpPr>
            <p:nvPr/>
          </p:nvCxnSpPr>
          <p:spPr>
            <a:xfrm rot="5400000">
              <a:off x="4985064" y="1642989"/>
              <a:ext cx="1240248" cy="50879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8" idx="2"/>
              <a:endCxn id="10" idx="1"/>
            </p:cNvCxnSpPr>
            <p:nvPr/>
          </p:nvCxnSpPr>
          <p:spPr>
            <a:xfrm rot="16200000" flipH="1">
              <a:off x="5495938" y="1640909"/>
              <a:ext cx="1236089" cy="50879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2"/>
              <a:endCxn id="12" idx="0"/>
            </p:cNvCxnSpPr>
            <p:nvPr/>
          </p:nvCxnSpPr>
          <p:spPr>
            <a:xfrm>
              <a:off x="4594234" y="3057510"/>
              <a:ext cx="0" cy="1836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4" idx="1"/>
            </p:cNvCxnSpPr>
            <p:nvPr/>
          </p:nvCxnSpPr>
          <p:spPr>
            <a:xfrm>
              <a:off x="5350791" y="3796564"/>
              <a:ext cx="10175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2"/>
              <a:endCxn id="14" idx="0"/>
            </p:cNvCxnSpPr>
            <p:nvPr/>
          </p:nvCxnSpPr>
          <p:spPr>
            <a:xfrm>
              <a:off x="7124936" y="3053351"/>
              <a:ext cx="0" cy="2032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2"/>
              <a:endCxn id="11" idx="0"/>
            </p:cNvCxnSpPr>
            <p:nvPr/>
          </p:nvCxnSpPr>
          <p:spPr>
            <a:xfrm flipH="1">
              <a:off x="7124933" y="4336564"/>
              <a:ext cx="3" cy="2923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50" name="Straight Arrow Connector 53249"/>
            <p:cNvCxnSpPr/>
            <p:nvPr/>
          </p:nvCxnSpPr>
          <p:spPr>
            <a:xfrm flipH="1">
              <a:off x="5859585" y="1895306"/>
              <a:ext cx="23591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54" name="Elbow Connector 53253"/>
            <p:cNvCxnSpPr/>
            <p:nvPr/>
          </p:nvCxnSpPr>
          <p:spPr>
            <a:xfrm rot="5400000" flipH="1" flipV="1">
              <a:off x="6379144" y="2643175"/>
              <a:ext cx="2585367" cy="1093790"/>
            </a:xfrm>
            <a:prstGeom prst="bentConnector3">
              <a:avLst>
                <a:gd name="adj1" fmla="val -10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6368376" y="5674369"/>
              <a:ext cx="1513114" cy="10800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Select </a:t>
              </a:r>
              <a:r>
                <a:rPr lang="en-US" dirty="0" err="1"/>
                <a:t>regpar</a:t>
              </a:r>
              <a:endParaRPr lang="en-US" dirty="0"/>
            </a:p>
          </p:txBody>
        </p:sp>
        <p:cxnSp>
          <p:nvCxnSpPr>
            <p:cNvPr id="53272" name="Straight Arrow Connector 53271"/>
            <p:cNvCxnSpPr>
              <a:stCxn id="11" idx="2"/>
              <a:endCxn id="55" idx="0"/>
            </p:cNvCxnSpPr>
            <p:nvPr/>
          </p:nvCxnSpPr>
          <p:spPr>
            <a:xfrm>
              <a:off x="7124933" y="5412179"/>
              <a:ext cx="0" cy="2621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78" name="Straight Arrow Connector 53277"/>
            <p:cNvCxnSpPr/>
            <p:nvPr/>
          </p:nvCxnSpPr>
          <p:spPr>
            <a:xfrm flipV="1">
              <a:off x="3641276" y="1557973"/>
              <a:ext cx="2218309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3630390" y="1557972"/>
              <a:ext cx="10886" cy="39844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3630390" y="5542410"/>
              <a:ext cx="3494544" cy="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218719" y="2527147"/>
              <a:ext cx="1012371" cy="805543"/>
            </a:xfrm>
            <a:prstGeom prst="rect">
              <a:avLst/>
            </a:prstGeom>
          </p:spPr>
          <p:txBody>
            <a:bodyPr wrap="square" rtlCol="0" anchor="t">
              <a:normAutofit fontScale="92500" lnSpcReduction="10000"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Repeat</a:t>
              </a:r>
            </a:p>
            <a:p>
              <a:r>
                <a:rPr lang="en-US" dirty="0"/>
                <a:t>f</a:t>
              </a:r>
              <a:r>
                <a:rPr lang="en-US" dirty="0">
                  <a:solidFill>
                    <a:schemeClr val="tx1"/>
                  </a:solidFill>
                </a:rPr>
                <a:t>or every patient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18019" y="4079975"/>
              <a:ext cx="1012371" cy="805543"/>
            </a:xfrm>
            <a:prstGeom prst="rect">
              <a:avLst/>
            </a:prstGeom>
          </p:spPr>
          <p:txBody>
            <a:bodyPr wrap="square" rtlCol="0" anchor="t">
              <a:normAutofit fontScale="92500" lnSpcReduction="10000"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Repeat</a:t>
              </a:r>
            </a:p>
            <a:p>
              <a:r>
                <a:rPr lang="en-US" dirty="0"/>
                <a:t>f</a:t>
              </a:r>
              <a:r>
                <a:rPr lang="en-US" dirty="0">
                  <a:solidFill>
                    <a:schemeClr val="tx1"/>
                  </a:solidFill>
                </a:rPr>
                <a:t>or every </a:t>
              </a:r>
              <a:r>
                <a:rPr lang="en-US" dirty="0" err="1">
                  <a:solidFill>
                    <a:schemeClr val="tx1"/>
                  </a:solidFill>
                </a:rPr>
                <a:t>regpar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52770" y="1089068"/>
            <a:ext cx="2863850" cy="733425"/>
            <a:chOff x="3141096" y="5010832"/>
            <a:chExt cx="2863850" cy="733425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946"/>
            <a:stretch>
              <a:fillRect/>
            </a:stretch>
          </p:blipFill>
          <p:spPr bwMode="auto">
            <a:xfrm>
              <a:off x="3141096" y="5010832"/>
              <a:ext cx="682625" cy="7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53" r="10062"/>
            <a:stretch>
              <a:fillRect/>
            </a:stretch>
          </p:blipFill>
          <p:spPr bwMode="auto">
            <a:xfrm>
              <a:off x="3823721" y="5010832"/>
              <a:ext cx="2181225" cy="7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787" y="2519347"/>
            <a:ext cx="2028825" cy="107632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770" y="4206529"/>
            <a:ext cx="31908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42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4D8B-9192-41F4-BDD0-FB562785D882}" type="slidenum">
              <a:rPr lang="nl-NL" altLang="en-US" smtClean="0"/>
              <a:pPr>
                <a:defRPr/>
              </a:pPr>
              <a:t>24</a:t>
            </a:fld>
            <a:endParaRPr lang="nl-NL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853544" y="634419"/>
            <a:ext cx="1513114" cy="108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208232" y="1625019"/>
            <a:ext cx="1513114" cy="108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(80 %)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270182" y="1625019"/>
            <a:ext cx="1513114" cy="108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(20%)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853544" y="2849758"/>
            <a:ext cx="1513114" cy="108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 vectors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251860" y="4578633"/>
            <a:ext cx="1513114" cy="108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correlation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281078" y="4578633"/>
            <a:ext cx="1513114" cy="108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Correlation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70182" y="2880631"/>
            <a:ext cx="1513114" cy="108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 weight vectors to test set</a:t>
            </a:r>
          </a:p>
        </p:txBody>
      </p:sp>
      <p:cxnSp>
        <p:nvCxnSpPr>
          <p:cNvPr id="17" name="Elbow Connector 16"/>
          <p:cNvCxnSpPr>
            <a:stCxn id="7" idx="2"/>
            <a:endCxn id="9" idx="3"/>
          </p:cNvCxnSpPr>
          <p:nvPr/>
        </p:nvCxnSpPr>
        <p:spPr>
          <a:xfrm rot="5400000">
            <a:off x="3440424" y="995342"/>
            <a:ext cx="450600" cy="18887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2"/>
            <a:endCxn id="10" idx="1"/>
          </p:cNvCxnSpPr>
          <p:nvPr/>
        </p:nvCxnSpPr>
        <p:spPr>
          <a:xfrm rot="16200000" flipH="1">
            <a:off x="5214841" y="1109678"/>
            <a:ext cx="450600" cy="166008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</p:cNvCxnSpPr>
          <p:nvPr/>
        </p:nvCxnSpPr>
        <p:spPr>
          <a:xfrm>
            <a:off x="1964789" y="2705019"/>
            <a:ext cx="1294" cy="230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3" idx="0"/>
          </p:cNvCxnSpPr>
          <p:nvPr/>
        </p:nvCxnSpPr>
        <p:spPr>
          <a:xfrm flipH="1">
            <a:off x="2008417" y="4015061"/>
            <a:ext cx="12096" cy="563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722640" y="3475061"/>
            <a:ext cx="11309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5" idx="1"/>
          </p:cNvCxnSpPr>
          <p:nvPr/>
        </p:nvCxnSpPr>
        <p:spPr>
          <a:xfrm>
            <a:off x="5424928" y="3420631"/>
            <a:ext cx="8452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5" idx="0"/>
          </p:cNvCxnSpPr>
          <p:nvPr/>
        </p:nvCxnSpPr>
        <p:spPr>
          <a:xfrm>
            <a:off x="7026739" y="2705019"/>
            <a:ext cx="0" cy="175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2"/>
            <a:endCxn id="14" idx="0"/>
          </p:cNvCxnSpPr>
          <p:nvPr/>
        </p:nvCxnSpPr>
        <p:spPr>
          <a:xfrm>
            <a:off x="7026739" y="3960631"/>
            <a:ext cx="10896" cy="618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88228" y="4870609"/>
            <a:ext cx="1581135" cy="788024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Repeat 1000 x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97430" y="2935061"/>
            <a:ext cx="1513114" cy="108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Perform CCA calculations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209526" y="2938107"/>
            <a:ext cx="1513114" cy="108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Perform LOO</a:t>
            </a:r>
          </a:p>
          <a:p>
            <a:pPr algn="ctr"/>
            <a:r>
              <a:rPr lang="en-US" dirty="0" err="1"/>
              <a:t>Crossval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6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487" y="1162800"/>
            <a:ext cx="6309730" cy="1234800"/>
          </a:xfrm>
        </p:spPr>
        <p:txBody>
          <a:bodyPr/>
          <a:lstStyle/>
          <a:p>
            <a:r>
              <a:rPr lang="en-US" dirty="0"/>
              <a:t>Expanding CCA </a:t>
            </a:r>
            <a:r>
              <a:rPr lang="en-US" dirty="0" err="1"/>
              <a:t>algoritms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7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4D8B-9192-41F4-BDD0-FB562785D882}" type="slidenum">
              <a:rPr lang="nl-NL" altLang="en-US" smtClean="0"/>
              <a:pPr>
                <a:defRPr/>
              </a:pPr>
              <a:t>26</a:t>
            </a:fld>
            <a:endParaRPr lang="nl-NL" altLang="en-US"/>
          </a:p>
        </p:txBody>
      </p:sp>
      <p:sp>
        <p:nvSpPr>
          <p:cNvPr id="5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Including additional information in the CCA algorithm: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Cluster CCA </a:t>
            </a:r>
          </a:p>
          <a:p>
            <a:r>
              <a:rPr lang="en-US" b="1" dirty="0">
                <a:solidFill>
                  <a:schemeClr val="accent1"/>
                </a:solidFill>
              </a:rPr>
              <a:t>New proposed method</a:t>
            </a:r>
            <a:r>
              <a:rPr lang="en-US" dirty="0"/>
              <a:t>: Rank preserving CCA</a:t>
            </a:r>
            <a:endParaRPr lang="en-US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											</a:t>
            </a:r>
          </a:p>
        </p:txBody>
      </p:sp>
    </p:spTree>
    <p:extLst>
      <p:ext uri="{BB962C8B-B14F-4D97-AF65-F5344CB8AC3E}">
        <p14:creationId xmlns:p14="http://schemas.microsoft.com/office/powerpoint/2010/main" val="418164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/>
              <a:t>Including additional information in the CCA algorithm: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Cluster CCA includes clusters </a:t>
            </a:r>
          </a:p>
          <a:p>
            <a:pPr marL="0" indent="0">
              <a:buNone/>
            </a:pPr>
            <a:r>
              <a:rPr lang="en-US" sz="2400" dirty="0"/>
              <a:t>of patients in the algorithm</a:t>
            </a:r>
            <a:r>
              <a:rPr lang="en-US" baseline="30000" dirty="0"/>
              <a:t>4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										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[4] </a:t>
            </a:r>
            <a:r>
              <a:rPr lang="en-US" dirty="0" err="1"/>
              <a:t>Raswasia</a:t>
            </a:r>
            <a:r>
              <a:rPr lang="en-US" dirty="0"/>
              <a:t> (2014)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4D8B-9192-41F4-BDD0-FB562785D882}" type="slidenum">
              <a:rPr lang="nl-NL" altLang="en-US" smtClean="0"/>
              <a:pPr>
                <a:defRPr/>
              </a:pPr>
              <a:t>27</a:t>
            </a:fld>
            <a:endParaRPr lang="nl-NL" alt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889" y="1781175"/>
            <a:ext cx="4000500" cy="356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740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/>
              <a:t>Including additional information in the CCA algorithm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New proposed method: </a:t>
            </a:r>
            <a:r>
              <a:rPr lang="en-US" sz="2400" dirty="0"/>
              <a:t>Rank preserving CCA can include additional information if the data matrices are ranked.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										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4D8B-9192-41F4-BDD0-FB562785D882}" type="slidenum">
              <a:rPr lang="nl-NL" altLang="en-US" smtClean="0"/>
              <a:pPr>
                <a:defRPr/>
              </a:pPr>
              <a:t>28</a:t>
            </a:fld>
            <a:endParaRPr lang="nl-NL" altLang="en-US"/>
          </a:p>
        </p:txBody>
      </p:sp>
      <p:sp>
        <p:nvSpPr>
          <p:cNvPr id="6" name="Left Brace 5"/>
          <p:cNvSpPr/>
          <p:nvPr/>
        </p:nvSpPr>
        <p:spPr>
          <a:xfrm>
            <a:off x="391566" y="3039637"/>
            <a:ext cx="321498" cy="16700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1752370" y="1778055"/>
            <a:ext cx="248705" cy="2075649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960450"/>
              </p:ext>
            </p:extLst>
          </p:nvPr>
        </p:nvGraphicFramePr>
        <p:xfrm>
          <a:off x="767605" y="2987017"/>
          <a:ext cx="2202098" cy="174783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02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7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Microbiome matrix</a:t>
                      </a:r>
                    </a:p>
                    <a:p>
                      <a:pPr algn="ctr"/>
                      <a:r>
                        <a:rPr lang="en-US" sz="3200" dirty="0"/>
                        <a:t>X</a:t>
                      </a:r>
                    </a:p>
                  </a:txBody>
                  <a:tcPr marL="91427" marR="91427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60270" y="2332869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dirty="0"/>
              <a:t>Microbiome Features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043223"/>
              </p:ext>
            </p:extLst>
          </p:nvPr>
        </p:nvGraphicFramePr>
        <p:xfrm>
          <a:off x="6700029" y="2961850"/>
          <a:ext cx="2066470" cy="1747837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2066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7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Metabolite matrix</a:t>
                      </a:r>
                    </a:p>
                    <a:p>
                      <a:pPr algn="ctr"/>
                      <a:r>
                        <a:rPr lang="en-US" sz="3200" dirty="0"/>
                        <a:t>Y</a:t>
                      </a:r>
                    </a:p>
                  </a:txBody>
                  <a:tcPr marL="91427" marR="91427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88557" y="3373423"/>
            <a:ext cx="583029" cy="1017165"/>
          </a:xfrm>
          <a:prstGeom prst="rect">
            <a:avLst/>
          </a:prstGeom>
        </p:spPr>
        <p:txBody>
          <a:bodyPr vert="vert270">
            <a:normAutofit/>
          </a:bodyPr>
          <a:lstStyle/>
          <a:p>
            <a:pPr>
              <a:defRPr/>
            </a:pPr>
            <a:r>
              <a:rPr lang="en-US" dirty="0"/>
              <a:t>Patients</a:t>
            </a: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6685414" y="2332868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dirty="0"/>
              <a:t>Metabolite Features</a:t>
            </a:r>
          </a:p>
        </p:txBody>
      </p:sp>
      <p:sp>
        <p:nvSpPr>
          <p:cNvPr id="13" name="Left Brace 12"/>
          <p:cNvSpPr/>
          <p:nvPr/>
        </p:nvSpPr>
        <p:spPr>
          <a:xfrm>
            <a:off x="6271637" y="3039637"/>
            <a:ext cx="321498" cy="1670050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Left Brace 13"/>
          <p:cNvSpPr/>
          <p:nvPr/>
        </p:nvSpPr>
        <p:spPr>
          <a:xfrm rot="5400000">
            <a:off x="7587614" y="1822853"/>
            <a:ext cx="248705" cy="1934431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961491"/>
              </p:ext>
            </p:extLst>
          </p:nvPr>
        </p:nvGraphicFramePr>
        <p:xfrm>
          <a:off x="4244824" y="4846469"/>
          <a:ext cx="1082181" cy="1751278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082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127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Insulin sensitivity</a:t>
                      </a:r>
                    </a:p>
                  </a:txBody>
                  <a:tcPr marL="91427" marR="91427" marT="45742" marB="45742" vert="vert2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Left Brace 15"/>
          <p:cNvSpPr/>
          <p:nvPr/>
        </p:nvSpPr>
        <p:spPr>
          <a:xfrm>
            <a:off x="3914365" y="4882931"/>
            <a:ext cx="321498" cy="1670050"/>
          </a:xfrm>
          <a:prstGeom prst="lef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31336" y="5209373"/>
            <a:ext cx="583029" cy="1017165"/>
          </a:xfrm>
          <a:prstGeom prst="rect">
            <a:avLst/>
          </a:prstGeom>
        </p:spPr>
        <p:txBody>
          <a:bodyPr vert="vert270">
            <a:normAutofit/>
          </a:bodyPr>
          <a:lstStyle/>
          <a:p>
            <a:pPr>
              <a:defRPr/>
            </a:pPr>
            <a:r>
              <a:rPr lang="en-US" dirty="0"/>
              <a:t>Patients</a:t>
            </a:r>
          </a:p>
        </p:txBody>
      </p:sp>
      <p:sp>
        <p:nvSpPr>
          <p:cNvPr id="18" name="Down Arrow 17"/>
          <p:cNvSpPr/>
          <p:nvPr/>
        </p:nvSpPr>
        <p:spPr>
          <a:xfrm rot="7714549">
            <a:off x="3246917" y="4201632"/>
            <a:ext cx="582613" cy="74612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3095181">
            <a:off x="5378690" y="4174591"/>
            <a:ext cx="582613" cy="74612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538223" y="4039896"/>
            <a:ext cx="2114022" cy="534798"/>
          </a:xfrm>
          <a:prstGeom prst="rect">
            <a:avLst/>
          </a:prstGeom>
        </p:spPr>
        <p:txBody>
          <a:bodyPr wrap="square" rtlCol="0" anchor="t"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Rank based on insulin sensitivity values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314" y="3290130"/>
            <a:ext cx="583029" cy="1017165"/>
          </a:xfrm>
          <a:prstGeom prst="rect">
            <a:avLst/>
          </a:prstGeom>
        </p:spPr>
        <p:txBody>
          <a:bodyPr vert="vert270">
            <a:normAutofit/>
          </a:bodyPr>
          <a:lstStyle/>
          <a:p>
            <a:pPr>
              <a:defRPr/>
            </a:pPr>
            <a:r>
              <a:rPr lang="en-US" dirty="0"/>
              <a:t>Patients</a:t>
            </a:r>
          </a:p>
        </p:txBody>
      </p:sp>
    </p:spTree>
    <p:extLst>
      <p:ext uri="{BB962C8B-B14F-4D97-AF65-F5344CB8AC3E}">
        <p14:creationId xmlns:p14="http://schemas.microsoft.com/office/powerpoint/2010/main" val="46432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 animBg="1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New proposed method: </a:t>
            </a:r>
            <a:r>
              <a:rPr lang="en-US" dirty="0"/>
              <a:t>Rank preserving CCA can include additional information if the data matrices are ranked.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altering the definition of the Covariance matrix: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4D8B-9192-41F4-BDD0-FB562785D882}" type="slidenum">
              <a:rPr lang="nl-NL" altLang="en-US" smtClean="0"/>
              <a:pPr>
                <a:defRPr/>
              </a:pPr>
              <a:t>29</a:t>
            </a:fld>
            <a:endParaRPr lang="nl-NL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442135" y="2620281"/>
            <a:ext cx="2863850" cy="733425"/>
            <a:chOff x="3141096" y="5010832"/>
            <a:chExt cx="2863850" cy="733425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946"/>
            <a:stretch>
              <a:fillRect/>
            </a:stretch>
          </p:blipFill>
          <p:spPr bwMode="auto">
            <a:xfrm>
              <a:off x="3141096" y="5010832"/>
              <a:ext cx="682625" cy="7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53" r="10062"/>
            <a:stretch>
              <a:fillRect/>
            </a:stretch>
          </p:blipFill>
          <p:spPr bwMode="auto">
            <a:xfrm>
              <a:off x="3823721" y="5010832"/>
              <a:ext cx="2181225" cy="7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344" y="2564022"/>
            <a:ext cx="2028825" cy="1076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322" y="3961718"/>
            <a:ext cx="4143375" cy="128587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971000" y="4170666"/>
            <a:ext cx="2217876" cy="867978"/>
            <a:chOff x="448485" y="3931940"/>
            <a:chExt cx="2217876" cy="86797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/>
            <a:srcRect r="86653"/>
            <a:stretch/>
          </p:blipFill>
          <p:spPr>
            <a:xfrm>
              <a:off x="448485" y="3931940"/>
              <a:ext cx="381391" cy="8382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/>
            <a:srcRect l="28594" r="7137"/>
            <a:stretch/>
          </p:blipFill>
          <p:spPr>
            <a:xfrm>
              <a:off x="829876" y="3961718"/>
              <a:ext cx="1836485" cy="838200"/>
            </a:xfrm>
            <a:prstGeom prst="rect">
              <a:avLst/>
            </a:prstGeom>
          </p:spPr>
        </p:pic>
      </p:grpSp>
      <p:sp>
        <p:nvSpPr>
          <p:cNvPr id="13" name="Down Arrow 12"/>
          <p:cNvSpPr/>
          <p:nvPr/>
        </p:nvSpPr>
        <p:spPr>
          <a:xfrm>
            <a:off x="4353474" y="3256516"/>
            <a:ext cx="479839" cy="60801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2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Contents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Canonical Correlation Analysis</a:t>
            </a:r>
          </a:p>
          <a:p>
            <a:r>
              <a:rPr lang="en-US" dirty="0"/>
              <a:t>Extensions of CCA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Discussion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96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0301449"/>
              </p:ext>
            </p:extLst>
          </p:nvPr>
        </p:nvGraphicFramePr>
        <p:xfrm>
          <a:off x="6477601" y="2202214"/>
          <a:ext cx="175577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4D8B-9192-41F4-BDD0-FB562785D882}" type="slidenum">
              <a:rPr lang="nl-NL" altLang="en-US" smtClean="0"/>
              <a:pPr>
                <a:defRPr/>
              </a:pPr>
              <a:t>30</a:t>
            </a:fld>
            <a:endParaRPr lang="nl-NL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2" y="2486377"/>
            <a:ext cx="4143375" cy="128587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614883" y="5440444"/>
            <a:ext cx="2217876" cy="867978"/>
            <a:chOff x="448485" y="3931940"/>
            <a:chExt cx="2217876" cy="86797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r="86653"/>
            <a:stretch/>
          </p:blipFill>
          <p:spPr>
            <a:xfrm>
              <a:off x="448485" y="3931940"/>
              <a:ext cx="381391" cy="838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28594" r="7137"/>
            <a:stretch/>
          </p:blipFill>
          <p:spPr>
            <a:xfrm>
              <a:off x="829876" y="3961718"/>
              <a:ext cx="1836485" cy="83820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839826" y="2890149"/>
            <a:ext cx="637775" cy="478329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A=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015" y="5395876"/>
            <a:ext cx="1381125" cy="904875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1333507" y="3950558"/>
            <a:ext cx="1120142" cy="129860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343409" y="1129719"/>
            <a:ext cx="8250257" cy="51941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>
                <a:solidFill>
                  <a:schemeClr val="accent1"/>
                </a:solidFill>
              </a:rPr>
              <a:t>New proposed method: </a:t>
            </a:r>
            <a:r>
              <a:rPr lang="en-US"/>
              <a:t>Rank preserving CCA can include additional information if the data matrices are ranked.</a:t>
            </a:r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r>
              <a:rPr lang="en-US"/>
              <a:t>By altering the definition of the Covariance matrix:</a:t>
            </a:r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 i="1">
              <a:latin typeface="Cambria Math" panose="020405030504060302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US" i="1">
              <a:latin typeface="Cambria Math" panose="020405030504060302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US" i="1">
              <a:latin typeface="Cambria Math" panose="020405030504060302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3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Types of CCA:</a:t>
            </a:r>
          </a:p>
          <a:p>
            <a:pPr lvl="1"/>
            <a:r>
              <a:rPr lang="en-US" dirty="0"/>
              <a:t>Normal CCA</a:t>
            </a:r>
          </a:p>
          <a:p>
            <a:pPr lvl="1"/>
            <a:r>
              <a:rPr lang="en-US" dirty="0"/>
              <a:t>Regularized CCA</a:t>
            </a:r>
          </a:p>
          <a:p>
            <a:pPr lvl="1"/>
            <a:r>
              <a:rPr lang="en-US" dirty="0"/>
              <a:t>Cluster CCA</a:t>
            </a:r>
          </a:p>
          <a:p>
            <a:pPr lvl="1"/>
            <a:r>
              <a:rPr lang="en-US" dirty="0"/>
              <a:t>Rank Preserving CCA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84D8B-9192-41F4-BDD0-FB562785D882}" type="slidenum">
              <a:rPr lang="nl-NL" altLang="en-US" smtClean="0"/>
              <a:pPr/>
              <a:t>31</a:t>
            </a:fld>
            <a:endParaRPr lang="nl-NL" altLang="en-US"/>
          </a:p>
        </p:txBody>
      </p:sp>
      <p:sp>
        <p:nvSpPr>
          <p:cNvPr id="9" name="Right Brace 8"/>
          <p:cNvSpPr/>
          <p:nvPr/>
        </p:nvSpPr>
        <p:spPr>
          <a:xfrm>
            <a:off x="3690257" y="1883229"/>
            <a:ext cx="304800" cy="1066799"/>
          </a:xfrm>
          <a:prstGeom prst="rightBrace">
            <a:avLst>
              <a:gd name="adj1" fmla="val 33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47456" y="2111829"/>
            <a:ext cx="3918857" cy="674914"/>
          </a:xfrm>
          <a:prstGeom prst="rect">
            <a:avLst/>
          </a:prstGeom>
        </p:spPr>
        <p:txBody>
          <a:bodyPr wrap="square" rtlCol="0" anchor="t">
            <a:noAutofit/>
          </a:bodyPr>
          <a:lstStyle/>
          <a:p>
            <a:r>
              <a:rPr lang="en-US" sz="2000" dirty="0">
                <a:latin typeface="Arial"/>
                <a:ea typeface="ヒラギノ角ゴ Pro W3" charset="0"/>
                <a:cs typeface="Arial"/>
              </a:rPr>
              <a:t>Implemented with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414040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27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4561135"/>
              </p:ext>
            </p:extLst>
          </p:nvPr>
        </p:nvGraphicFramePr>
        <p:xfrm>
          <a:off x="1794827" y="2382050"/>
          <a:ext cx="5576571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0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train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test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N-CCA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R-CCA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C-CCA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0,467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RP-CCA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92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05" y="2063583"/>
            <a:ext cx="7363398" cy="22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09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05" y="1633537"/>
            <a:ext cx="897989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850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37543923"/>
              </p:ext>
            </p:extLst>
          </p:nvPr>
        </p:nvGraphicFramePr>
        <p:xfrm>
          <a:off x="5090994" y="917810"/>
          <a:ext cx="30493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RP-CCA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PGF2a.delta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Glycylglycine.delta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 </a:t>
                      </a:r>
                      <a:r>
                        <a:rPr lang="en-US" sz="1400" dirty="0" err="1"/>
                        <a:t>Carnosine.delta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VIII 12 iPF2a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VI.delta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 Methionine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sulfoxide.delta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 </a:t>
                      </a:r>
                      <a:r>
                        <a:rPr lang="en-US" sz="1400" dirty="0" err="1"/>
                        <a:t>methionine.delta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SDMA.delta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Homocysteine.delta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Homocitruline.delta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 II </a:t>
                      </a:r>
                      <a:r>
                        <a:rPr lang="en-US" sz="1400" dirty="0" err="1"/>
                        <a:t>aminoadipic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acid.delta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Hydroxylysine.delta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4D8B-9192-41F4-BDD0-FB562785D882}" type="slidenum">
              <a:rPr lang="nl-NL" altLang="en-US" smtClean="0"/>
              <a:pPr>
                <a:defRPr/>
              </a:pPr>
              <a:t>36</a:t>
            </a:fld>
            <a:endParaRPr lang="nl-NL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18774"/>
          <a:stretch/>
        </p:blipFill>
        <p:spPr>
          <a:xfrm>
            <a:off x="7745101" y="4297131"/>
            <a:ext cx="219770" cy="2714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r="18774"/>
          <a:stretch/>
        </p:blipFill>
        <p:spPr>
          <a:xfrm>
            <a:off x="7745101" y="3567218"/>
            <a:ext cx="219770" cy="27148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/>
          <a:srcRect r="18774"/>
          <a:stretch/>
        </p:blipFill>
        <p:spPr>
          <a:xfrm>
            <a:off x="7745101" y="3183233"/>
            <a:ext cx="219770" cy="27148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/>
          <a:srcRect r="18774"/>
          <a:stretch/>
        </p:blipFill>
        <p:spPr>
          <a:xfrm>
            <a:off x="7745101" y="3957299"/>
            <a:ext cx="219770" cy="27148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/>
          <a:srcRect r="18774"/>
          <a:stretch/>
        </p:blipFill>
        <p:spPr>
          <a:xfrm>
            <a:off x="7727863" y="2083083"/>
            <a:ext cx="219770" cy="27148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"/>
          <a:srcRect r="18774"/>
          <a:stretch/>
        </p:blipFill>
        <p:spPr>
          <a:xfrm>
            <a:off x="7735739" y="2461973"/>
            <a:ext cx="219770" cy="27148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/>
          <a:srcRect t="10410" b="-1"/>
          <a:stretch/>
        </p:blipFill>
        <p:spPr>
          <a:xfrm>
            <a:off x="7657082" y="1298693"/>
            <a:ext cx="395807" cy="33316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/>
          <a:srcRect t="10410" b="-1"/>
          <a:stretch/>
        </p:blipFill>
        <p:spPr>
          <a:xfrm>
            <a:off x="7657082" y="1684918"/>
            <a:ext cx="395807" cy="33316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/>
          <a:srcRect t="10410" b="-1"/>
          <a:stretch/>
        </p:blipFill>
        <p:spPr>
          <a:xfrm>
            <a:off x="7639844" y="2786442"/>
            <a:ext cx="395807" cy="33316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3"/>
          <a:srcRect t="10410" b="-1"/>
          <a:stretch/>
        </p:blipFill>
        <p:spPr>
          <a:xfrm>
            <a:off x="7647721" y="5035109"/>
            <a:ext cx="395807" cy="33316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3"/>
          <a:srcRect t="10410" b="-1"/>
          <a:stretch/>
        </p:blipFill>
        <p:spPr>
          <a:xfrm>
            <a:off x="7647719" y="4645238"/>
            <a:ext cx="395807" cy="333164"/>
          </a:xfrm>
          <a:prstGeom prst="rect">
            <a:avLst/>
          </a:prstGeom>
        </p:spPr>
      </p:pic>
      <p:graphicFrame>
        <p:nvGraphicFramePr>
          <p:cNvPr id="6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651865"/>
              </p:ext>
            </p:extLst>
          </p:nvPr>
        </p:nvGraphicFramePr>
        <p:xfrm>
          <a:off x="232177" y="932242"/>
          <a:ext cx="417537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RP-CCA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Fusobacterium </a:t>
                      </a:r>
                      <a:r>
                        <a:rPr lang="en-US" sz="1400" dirty="0" err="1"/>
                        <a:t>necrophorum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Lactobacillus </a:t>
                      </a:r>
                      <a:r>
                        <a:rPr lang="en-US" sz="1400" dirty="0" err="1"/>
                        <a:t>kalixensis</a:t>
                      </a:r>
                      <a:r>
                        <a:rPr lang="en-US" sz="1400" dirty="0"/>
                        <a:t>, lactobacillus </a:t>
                      </a:r>
                      <a:r>
                        <a:rPr lang="en-US" sz="1400" dirty="0" err="1"/>
                        <a:t>utensis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Lactobacillus </a:t>
                      </a:r>
                      <a:r>
                        <a:rPr lang="en-US" sz="1400" dirty="0" err="1"/>
                        <a:t>crispatus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Streptococcus </a:t>
                      </a:r>
                      <a:r>
                        <a:rPr lang="en-US" sz="1400" dirty="0" err="1"/>
                        <a:t>viridans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Streptococcus mitis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Streptococcus pneumoniae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Uncultured bacterium ABL C71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Uncultured bacterium </a:t>
                      </a:r>
                      <a:r>
                        <a:rPr lang="en-US" sz="1400" dirty="0" err="1"/>
                        <a:t>clode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Eldhufec</a:t>
                      </a:r>
                      <a:r>
                        <a:rPr lang="en-US" sz="1400" dirty="0"/>
                        <a:t> 225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Bacterium </a:t>
                      </a:r>
                      <a:r>
                        <a:rPr lang="en-US" sz="1400" dirty="0" err="1"/>
                        <a:t>adhufec</a:t>
                      </a:r>
                      <a:r>
                        <a:rPr lang="en-US" sz="1400" dirty="0"/>
                        <a:t> 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2"/>
          <a:srcRect r="18774"/>
          <a:stretch/>
        </p:blipFill>
        <p:spPr>
          <a:xfrm>
            <a:off x="4019124" y="4311563"/>
            <a:ext cx="219770" cy="271484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2"/>
          <a:srcRect r="18774"/>
          <a:stretch/>
        </p:blipFill>
        <p:spPr>
          <a:xfrm>
            <a:off x="4019124" y="3581650"/>
            <a:ext cx="219770" cy="271484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2"/>
          <a:srcRect r="18774"/>
          <a:stretch/>
        </p:blipFill>
        <p:spPr>
          <a:xfrm>
            <a:off x="4019124" y="3197665"/>
            <a:ext cx="219770" cy="271484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2"/>
          <a:srcRect r="18774"/>
          <a:stretch/>
        </p:blipFill>
        <p:spPr>
          <a:xfrm>
            <a:off x="4019124" y="3971731"/>
            <a:ext cx="219770" cy="27148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"/>
          <a:srcRect r="18774"/>
          <a:stretch/>
        </p:blipFill>
        <p:spPr>
          <a:xfrm>
            <a:off x="4001886" y="2097515"/>
            <a:ext cx="219770" cy="27148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2"/>
          <a:srcRect r="18774"/>
          <a:stretch/>
        </p:blipFill>
        <p:spPr>
          <a:xfrm>
            <a:off x="4019124" y="1764886"/>
            <a:ext cx="219770" cy="27148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3"/>
          <a:srcRect t="10410" b="-1"/>
          <a:stretch/>
        </p:blipFill>
        <p:spPr>
          <a:xfrm>
            <a:off x="3931105" y="1313125"/>
            <a:ext cx="395807" cy="33316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3"/>
          <a:srcRect t="10410" b="-1"/>
          <a:stretch/>
        </p:blipFill>
        <p:spPr>
          <a:xfrm>
            <a:off x="3931105" y="2431133"/>
            <a:ext cx="395807" cy="33316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3"/>
          <a:srcRect t="10410" b="-1"/>
          <a:stretch/>
        </p:blipFill>
        <p:spPr>
          <a:xfrm>
            <a:off x="3913867" y="2800874"/>
            <a:ext cx="395807" cy="3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54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329" y="6472939"/>
            <a:ext cx="1722658" cy="28143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4D8B-9192-41F4-BDD0-FB562785D882}" type="slidenum">
              <a:rPr lang="nl-NL" altLang="en-US" smtClean="0"/>
              <a:pPr>
                <a:defRPr/>
              </a:pPr>
              <a:t>37</a:t>
            </a:fld>
            <a:endParaRPr lang="nl-NL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3" y="1533581"/>
            <a:ext cx="4320000" cy="26650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350" y="1677549"/>
            <a:ext cx="3863410" cy="318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024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301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95074460"/>
              </p:ext>
            </p:extLst>
          </p:nvPr>
        </p:nvGraphicFramePr>
        <p:xfrm>
          <a:off x="1728167" y="1130300"/>
          <a:ext cx="572293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N-CCA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R-CCA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C-CCA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RP-CCA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Fusobacterium </a:t>
                      </a:r>
                      <a:r>
                        <a:rPr lang="en-US" sz="1400" dirty="0" err="1"/>
                        <a:t>necrophorum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Lactobacillus </a:t>
                      </a:r>
                      <a:r>
                        <a:rPr lang="en-US" sz="1400" dirty="0" err="1"/>
                        <a:t>kalixensis</a:t>
                      </a:r>
                      <a:r>
                        <a:rPr lang="en-US" sz="1400" dirty="0"/>
                        <a:t>, L. </a:t>
                      </a:r>
                      <a:r>
                        <a:rPr lang="en-US" sz="1400" dirty="0" err="1"/>
                        <a:t>utensis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Lactobacillus </a:t>
                      </a:r>
                      <a:r>
                        <a:rPr lang="en-US" sz="1400" dirty="0" err="1"/>
                        <a:t>crispatus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Streptococcus </a:t>
                      </a:r>
                      <a:r>
                        <a:rPr lang="en-US" sz="1400" dirty="0" err="1"/>
                        <a:t>viridans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Streptococcus mitis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Streptococcus pneumoniae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Uncult</a:t>
                      </a:r>
                      <a:r>
                        <a:rPr lang="en-US" sz="1400" dirty="0"/>
                        <a:t>. bacterium ABL C71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Uncult</a:t>
                      </a:r>
                      <a:r>
                        <a:rPr lang="en-US" sz="1400" dirty="0"/>
                        <a:t>. bacterium </a:t>
                      </a:r>
                      <a:r>
                        <a:rPr lang="en-US" sz="1400" dirty="0" err="1"/>
                        <a:t>clode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Eldhufec</a:t>
                      </a:r>
                      <a:r>
                        <a:rPr lang="en-US" sz="1400" dirty="0"/>
                        <a:t> 225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Bacterium </a:t>
                      </a:r>
                      <a:r>
                        <a:rPr lang="en-US" sz="1400" dirty="0" err="1"/>
                        <a:t>adhufec</a:t>
                      </a:r>
                      <a:r>
                        <a:rPr lang="en-US" sz="1400" dirty="0"/>
                        <a:t> 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4D8B-9192-41F4-BDD0-FB562785D882}" type="slidenum">
              <a:rPr lang="nl-NL" altLang="en-US" smtClean="0"/>
              <a:pPr>
                <a:defRPr/>
              </a:pPr>
              <a:t>39</a:t>
            </a:fld>
            <a:endParaRPr lang="nl-NL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8774"/>
          <a:stretch/>
        </p:blipFill>
        <p:spPr>
          <a:xfrm>
            <a:off x="4866833" y="4509621"/>
            <a:ext cx="219770" cy="2714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0410" b="-1"/>
          <a:stretch/>
        </p:blipFill>
        <p:spPr>
          <a:xfrm>
            <a:off x="6217574" y="4497980"/>
            <a:ext cx="395807" cy="3331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r="18774"/>
          <a:stretch/>
        </p:blipFill>
        <p:spPr>
          <a:xfrm>
            <a:off x="5489590" y="4509621"/>
            <a:ext cx="219770" cy="2714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18774"/>
          <a:stretch/>
        </p:blipFill>
        <p:spPr>
          <a:xfrm>
            <a:off x="6925125" y="4509621"/>
            <a:ext cx="219770" cy="2714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r="18774"/>
          <a:stretch/>
        </p:blipFill>
        <p:spPr>
          <a:xfrm>
            <a:off x="4859149" y="4150177"/>
            <a:ext cx="219770" cy="2714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r="18774"/>
          <a:stretch/>
        </p:blipFill>
        <p:spPr>
          <a:xfrm>
            <a:off x="6925125" y="3779708"/>
            <a:ext cx="219770" cy="2714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10410" b="-1"/>
          <a:stretch/>
        </p:blipFill>
        <p:spPr>
          <a:xfrm>
            <a:off x="4758933" y="3389320"/>
            <a:ext cx="395807" cy="3331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t="10410" b="-1"/>
          <a:stretch/>
        </p:blipFill>
        <p:spPr>
          <a:xfrm>
            <a:off x="4758933" y="2998932"/>
            <a:ext cx="395807" cy="3331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10410" b="-1"/>
          <a:stretch/>
        </p:blipFill>
        <p:spPr>
          <a:xfrm>
            <a:off x="4758932" y="2643944"/>
            <a:ext cx="395807" cy="33316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t="10410" b="-1"/>
          <a:stretch/>
        </p:blipFill>
        <p:spPr>
          <a:xfrm>
            <a:off x="4758933" y="2249101"/>
            <a:ext cx="395807" cy="3331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t="10410" b="-1"/>
          <a:stretch/>
        </p:blipFill>
        <p:spPr>
          <a:xfrm>
            <a:off x="4751247" y="1897445"/>
            <a:ext cx="395807" cy="3331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t="10410" b="-1"/>
          <a:stretch/>
        </p:blipFill>
        <p:spPr>
          <a:xfrm>
            <a:off x="4758933" y="1520147"/>
            <a:ext cx="395807" cy="33316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t="10410" b="-1"/>
          <a:stretch/>
        </p:blipFill>
        <p:spPr>
          <a:xfrm>
            <a:off x="5432237" y="3380356"/>
            <a:ext cx="395807" cy="33316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t="10410" b="-1"/>
          <a:stretch/>
        </p:blipFill>
        <p:spPr>
          <a:xfrm>
            <a:off x="5432237" y="2997652"/>
            <a:ext cx="395807" cy="33316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t="10410" b="-1"/>
          <a:stretch/>
        </p:blipFill>
        <p:spPr>
          <a:xfrm>
            <a:off x="5432236" y="2634980"/>
            <a:ext cx="395807" cy="33316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t="10410" b="-1"/>
          <a:stretch/>
        </p:blipFill>
        <p:spPr>
          <a:xfrm>
            <a:off x="5432237" y="2254384"/>
            <a:ext cx="395807" cy="33316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/>
          <a:srcRect t="10410" b="-1"/>
          <a:stretch/>
        </p:blipFill>
        <p:spPr>
          <a:xfrm>
            <a:off x="5424551" y="1888481"/>
            <a:ext cx="395807" cy="33316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t="10410" b="-1"/>
          <a:stretch/>
        </p:blipFill>
        <p:spPr>
          <a:xfrm>
            <a:off x="5432237" y="1511183"/>
            <a:ext cx="395807" cy="33316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t="10410" b="-1"/>
          <a:stretch/>
        </p:blipFill>
        <p:spPr>
          <a:xfrm>
            <a:off x="5424550" y="3739799"/>
            <a:ext cx="395807" cy="33316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/>
          <a:srcRect t="10410" b="-1"/>
          <a:stretch/>
        </p:blipFill>
        <p:spPr>
          <a:xfrm>
            <a:off x="6217573" y="2634980"/>
            <a:ext cx="395807" cy="33316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t="10410" b="-1"/>
          <a:stretch/>
        </p:blipFill>
        <p:spPr>
          <a:xfrm>
            <a:off x="6217574" y="2254384"/>
            <a:ext cx="395807" cy="33316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t="10410" b="-1"/>
          <a:stretch/>
        </p:blipFill>
        <p:spPr>
          <a:xfrm>
            <a:off x="6209888" y="1888481"/>
            <a:ext cx="395807" cy="33316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/>
          <a:srcRect t="10410" b="-1"/>
          <a:stretch/>
        </p:blipFill>
        <p:spPr>
          <a:xfrm>
            <a:off x="6217574" y="1511183"/>
            <a:ext cx="395807" cy="33316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/>
          <a:srcRect t="10410" b="-1"/>
          <a:stretch/>
        </p:blipFill>
        <p:spPr>
          <a:xfrm>
            <a:off x="6217572" y="4103856"/>
            <a:ext cx="395807" cy="33316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r="18774"/>
          <a:stretch/>
        </p:blipFill>
        <p:spPr>
          <a:xfrm>
            <a:off x="6282255" y="3395723"/>
            <a:ext cx="219770" cy="27148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/>
          <a:srcRect r="18774"/>
          <a:stretch/>
        </p:blipFill>
        <p:spPr>
          <a:xfrm>
            <a:off x="6282255" y="3040735"/>
            <a:ext cx="219770" cy="27148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/>
          <a:srcRect r="18774"/>
          <a:stretch/>
        </p:blipFill>
        <p:spPr>
          <a:xfrm>
            <a:off x="6925125" y="3395723"/>
            <a:ext cx="219770" cy="27148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/>
          <a:srcRect r="18774"/>
          <a:stretch/>
        </p:blipFill>
        <p:spPr>
          <a:xfrm>
            <a:off x="6925125" y="4169789"/>
            <a:ext cx="219770" cy="27148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/>
          <a:srcRect r="18774"/>
          <a:stretch/>
        </p:blipFill>
        <p:spPr>
          <a:xfrm>
            <a:off x="6907887" y="2295573"/>
            <a:ext cx="219770" cy="27148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"/>
          <a:srcRect r="18774"/>
          <a:stretch/>
        </p:blipFill>
        <p:spPr>
          <a:xfrm>
            <a:off x="6925125" y="1962944"/>
            <a:ext cx="219770" cy="27148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/>
          <a:srcRect t="10410" b="-1"/>
          <a:stretch/>
        </p:blipFill>
        <p:spPr>
          <a:xfrm>
            <a:off x="5401572" y="4120395"/>
            <a:ext cx="395807" cy="33316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3"/>
          <a:srcRect t="10410" b="-1"/>
          <a:stretch/>
        </p:blipFill>
        <p:spPr>
          <a:xfrm>
            <a:off x="4758931" y="3748763"/>
            <a:ext cx="395807" cy="33316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/>
          <a:srcRect r="18774"/>
          <a:stretch/>
        </p:blipFill>
        <p:spPr>
          <a:xfrm>
            <a:off x="6282255" y="3770639"/>
            <a:ext cx="219770" cy="27148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/>
          <a:srcRect t="10410" b="-1"/>
          <a:stretch/>
        </p:blipFill>
        <p:spPr>
          <a:xfrm>
            <a:off x="6837106" y="1511183"/>
            <a:ext cx="395807" cy="33316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/>
          <a:srcRect t="10410" b="-1"/>
          <a:stretch/>
        </p:blipFill>
        <p:spPr>
          <a:xfrm>
            <a:off x="6837106" y="2629191"/>
            <a:ext cx="395807" cy="33316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/>
          <a:srcRect t="10410" b="-1"/>
          <a:stretch/>
        </p:blipFill>
        <p:spPr>
          <a:xfrm>
            <a:off x="6819868" y="2998932"/>
            <a:ext cx="395807" cy="333164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7488756" y="794781"/>
            <a:ext cx="1620000" cy="1620000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383500" y="1134620"/>
            <a:ext cx="1817576" cy="1172679"/>
          </a:xfrm>
          <a:prstGeom prst="rect">
            <a:avLst/>
          </a:prstGeom>
        </p:spPr>
        <p:txBody>
          <a:bodyPr wrap="square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Produces butyrate</a:t>
            </a:r>
          </a:p>
          <a:p>
            <a:pPr algn="ctr"/>
            <a:r>
              <a:rPr lang="en-US" sz="1400" dirty="0"/>
              <a:t>&amp;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/>
              <a:t>Forms propionate from lactate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1367" y="867765"/>
            <a:ext cx="1620000" cy="1620000"/>
          </a:xfrm>
          <a:prstGeom prst="ellipse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-2425" y="1484014"/>
            <a:ext cx="1633568" cy="360333"/>
          </a:xfrm>
          <a:prstGeom prst="rect">
            <a:avLst/>
          </a:prstGeom>
        </p:spPr>
        <p:txBody>
          <a:bodyPr wrap="square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Produce lactic acid</a:t>
            </a:r>
          </a:p>
        </p:txBody>
      </p:sp>
      <p:sp>
        <p:nvSpPr>
          <p:cNvPr id="57" name="Oval 56"/>
          <p:cNvSpPr/>
          <p:nvPr/>
        </p:nvSpPr>
        <p:spPr>
          <a:xfrm>
            <a:off x="7462507" y="3120676"/>
            <a:ext cx="1620000" cy="1620000"/>
          </a:xfrm>
          <a:prstGeom prst="ellips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432894" y="3642936"/>
            <a:ext cx="1718788" cy="1172679"/>
          </a:xfrm>
          <a:prstGeom prst="rect">
            <a:avLst/>
          </a:prstGeom>
        </p:spPr>
        <p:txBody>
          <a:bodyPr wrap="square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Dominant species in duodenal part of small intestine</a:t>
            </a:r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79177"/>
              </p:ext>
            </p:extLst>
          </p:nvPr>
        </p:nvGraphicFramePr>
        <p:xfrm>
          <a:off x="1794700" y="2995215"/>
          <a:ext cx="5616034" cy="689681"/>
        </p:xfrm>
        <a:graphic>
          <a:graphicData uri="http://schemas.openxmlformats.org/drawingml/2006/table">
            <a:tbl>
              <a:tblPr/>
              <a:tblGrid>
                <a:gridCol w="561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96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mpd="sng">
                      <a:solidFill>
                        <a:schemeClr val="accent4"/>
                      </a:solidFill>
                      <a:prstDash val="solid"/>
                    </a:lnL>
                    <a:lnR w="57150" cmpd="sng">
                      <a:solidFill>
                        <a:schemeClr val="accent4"/>
                      </a:solidFill>
                      <a:prstDash val="solid"/>
                    </a:lnR>
                    <a:lnT w="57150" cmpd="sng">
                      <a:solidFill>
                        <a:schemeClr val="accent4"/>
                      </a:solidFill>
                      <a:prstDash val="solid"/>
                    </a:lnT>
                    <a:lnB w="57150" cmpd="sng">
                      <a:solidFill>
                        <a:schemeClr val="accent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Oval 59"/>
          <p:cNvSpPr/>
          <p:nvPr/>
        </p:nvSpPr>
        <p:spPr>
          <a:xfrm>
            <a:off x="49213" y="2609475"/>
            <a:ext cx="1620000" cy="1620000"/>
          </a:xfrm>
          <a:prstGeom prst="ellipse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8293" y="3113240"/>
            <a:ext cx="1640017" cy="1172679"/>
          </a:xfrm>
          <a:prstGeom prst="rect">
            <a:avLst/>
          </a:prstGeom>
        </p:spPr>
        <p:txBody>
          <a:bodyPr wrap="square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Closely related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99% similar sequence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291398"/>
              </p:ext>
            </p:extLst>
          </p:nvPr>
        </p:nvGraphicFramePr>
        <p:xfrm>
          <a:off x="1734287" y="1509783"/>
          <a:ext cx="5716819" cy="365760"/>
        </p:xfrm>
        <a:graphic>
          <a:graphicData uri="http://schemas.openxmlformats.org/drawingml/2006/table">
            <a:tbl>
              <a:tblPr/>
              <a:tblGrid>
                <a:gridCol w="5716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5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mpd="sng">
                      <a:solidFill>
                        <a:schemeClr val="accent6"/>
                      </a:solidFill>
                      <a:prstDash val="solid"/>
                    </a:lnL>
                    <a:lnR w="57150" cmpd="sng">
                      <a:solidFill>
                        <a:schemeClr val="accent6"/>
                      </a:solidFill>
                      <a:prstDash val="solid"/>
                    </a:lnR>
                    <a:lnT w="57150" cmpd="sng">
                      <a:solidFill>
                        <a:schemeClr val="accent6"/>
                      </a:solidFill>
                      <a:prstDash val="solid"/>
                    </a:lnT>
                    <a:lnB w="57150" cmpd="sng">
                      <a:solidFill>
                        <a:schemeClr val="accent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524003"/>
              </p:ext>
            </p:extLst>
          </p:nvPr>
        </p:nvGraphicFramePr>
        <p:xfrm>
          <a:off x="1734287" y="1917510"/>
          <a:ext cx="5716819" cy="693992"/>
        </p:xfrm>
        <a:graphic>
          <a:graphicData uri="http://schemas.openxmlformats.org/drawingml/2006/table">
            <a:tbl>
              <a:tblPr/>
              <a:tblGrid>
                <a:gridCol w="5716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39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mpd="sng">
                      <a:solidFill>
                        <a:schemeClr val="accent5"/>
                      </a:solidFill>
                      <a:prstDash val="solid"/>
                    </a:lnL>
                    <a:lnR w="57150" cmpd="sng">
                      <a:solidFill>
                        <a:schemeClr val="accent5"/>
                      </a:solidFill>
                      <a:prstDash val="solid"/>
                    </a:lnR>
                    <a:lnT w="57150" cmpd="sng">
                      <a:solidFill>
                        <a:schemeClr val="accent5"/>
                      </a:solidFill>
                      <a:prstDash val="solid"/>
                    </a:lnT>
                    <a:lnB w="57150" cmpd="sng">
                      <a:solidFill>
                        <a:schemeClr val="accent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/>
        </p:nvGraphicFramePr>
        <p:xfrm>
          <a:off x="1726442" y="2640842"/>
          <a:ext cx="5752531" cy="1078173"/>
        </p:xfrm>
        <a:graphic>
          <a:graphicData uri="http://schemas.openxmlformats.org/drawingml/2006/table">
            <a:tbl>
              <a:tblPr/>
              <a:tblGrid>
                <a:gridCol w="5752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81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mpd="sng">
                      <a:solidFill>
                        <a:schemeClr val="accent2"/>
                      </a:solidFill>
                      <a:prstDash val="solid"/>
                    </a:lnL>
                    <a:lnR w="57150" cmpd="sng">
                      <a:solidFill>
                        <a:schemeClr val="accent2"/>
                      </a:solidFill>
                      <a:prstDash val="solid"/>
                    </a:lnR>
                    <a:lnT w="57150" cmpd="sng">
                      <a:solidFill>
                        <a:schemeClr val="accent2"/>
                      </a:solidFill>
                      <a:prstDash val="solid"/>
                    </a:lnT>
                    <a:lnB w="57150" cmpd="sng">
                      <a:solidFill>
                        <a:schemeClr val="accent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09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1" grpId="0" animBg="1"/>
      <p:bldP spid="54" grpId="0"/>
      <p:bldP spid="57" grpId="0" animBg="1"/>
      <p:bldP spid="58" grpId="0"/>
      <p:bldP spid="60" grpId="0" animBg="1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 sz="half" idx="2"/>
          </p:nvPr>
        </p:nvSpPr>
        <p:spPr bwMode="auto">
          <a:xfrm>
            <a:off x="342900" y="1130300"/>
            <a:ext cx="8250238" cy="51943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sz="2800" b="1" dirty="0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Dataset:</a:t>
            </a: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 bwMode="auto">
          <a:xfrm>
            <a:off x="596900" y="6472238"/>
            <a:ext cx="1722438" cy="282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fld id="{BCEC99BD-5931-4080-95FE-7A551DA1C634}" type="slidenum">
              <a:rPr lang="nl-NL" altLang="en-US" smtClean="0">
                <a:solidFill>
                  <a:srgbClr val="FFFFFF"/>
                </a:solidFill>
                <a:latin typeface="Arial" pitchFamily="34" charset="0"/>
              </a:rPr>
              <a:pPr eaLnBrk="1" hangingPunct="1"/>
              <a:t>4</a:t>
            </a:fld>
            <a:endParaRPr lang="nl-NL" altLang="en-US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391566" y="2586631"/>
            <a:ext cx="321498" cy="16700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Left Brace 5"/>
          <p:cNvSpPr/>
          <p:nvPr/>
        </p:nvSpPr>
        <p:spPr>
          <a:xfrm rot="5400000">
            <a:off x="1752370" y="1325049"/>
            <a:ext cx="248705" cy="2075649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95111"/>
              </p:ext>
            </p:extLst>
          </p:nvPr>
        </p:nvGraphicFramePr>
        <p:xfrm>
          <a:off x="767605" y="2534011"/>
          <a:ext cx="2202098" cy="174783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02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7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Microbiome matrix</a:t>
                      </a:r>
                    </a:p>
                    <a:p>
                      <a:pPr algn="ctr"/>
                      <a:r>
                        <a:rPr lang="en-US" sz="3200" dirty="0"/>
                        <a:t>X</a:t>
                      </a:r>
                    </a:p>
                  </a:txBody>
                  <a:tcPr marL="91427" marR="91427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-9510" y="2939289"/>
            <a:ext cx="583029" cy="1017165"/>
          </a:xfrm>
          <a:prstGeom prst="rect">
            <a:avLst/>
          </a:prstGeom>
        </p:spPr>
        <p:txBody>
          <a:bodyPr vert="vert270">
            <a:normAutofit/>
          </a:bodyPr>
          <a:lstStyle/>
          <a:p>
            <a:pPr>
              <a:defRPr/>
            </a:pPr>
            <a:r>
              <a:rPr lang="en-US" dirty="0"/>
              <a:t>Patients</a:t>
            </a:r>
          </a:p>
        </p:txBody>
      </p:sp>
      <p:sp>
        <p:nvSpPr>
          <p:cNvPr id="16398" name="TextBox 8"/>
          <p:cNvSpPr txBox="1">
            <a:spLocks noChangeArrowheads="1"/>
          </p:cNvSpPr>
          <p:nvPr/>
        </p:nvSpPr>
        <p:spPr bwMode="auto">
          <a:xfrm>
            <a:off x="860270" y="1879863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dirty="0"/>
              <a:t>Microbiome Features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64018"/>
              </p:ext>
            </p:extLst>
          </p:nvPr>
        </p:nvGraphicFramePr>
        <p:xfrm>
          <a:off x="576263" y="4740820"/>
          <a:ext cx="2576542" cy="1010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8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 err="1"/>
                        <a:t>Nr</a:t>
                      </a:r>
                      <a:r>
                        <a:rPr lang="en-US" sz="1800" dirty="0"/>
                        <a:t> of Patients</a:t>
                      </a:r>
                    </a:p>
                  </a:txBody>
                  <a:tcPr marL="91412" marR="9141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Nr</a:t>
                      </a:r>
                      <a:r>
                        <a:rPr lang="en-US" sz="1800" dirty="0"/>
                        <a:t> of Features</a:t>
                      </a:r>
                    </a:p>
                  </a:txBody>
                  <a:tcPr marL="91412" marR="91412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28</a:t>
                      </a:r>
                    </a:p>
                  </a:txBody>
                  <a:tcPr marL="91412" marR="9141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1025</a:t>
                      </a:r>
                    </a:p>
                  </a:txBody>
                  <a:tcPr marL="91412" marR="91412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944426"/>
              </p:ext>
            </p:extLst>
          </p:nvPr>
        </p:nvGraphicFramePr>
        <p:xfrm>
          <a:off x="4040716" y="2508844"/>
          <a:ext cx="2066470" cy="1747837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2066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7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Metabolite matrix</a:t>
                      </a:r>
                    </a:p>
                    <a:p>
                      <a:pPr algn="ctr"/>
                      <a:r>
                        <a:rPr lang="en-US" sz="3200" dirty="0"/>
                        <a:t>Y</a:t>
                      </a:r>
                    </a:p>
                  </a:txBody>
                  <a:tcPr marL="91427" marR="91427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772578"/>
              </p:ext>
            </p:extLst>
          </p:nvPr>
        </p:nvGraphicFramePr>
        <p:xfrm>
          <a:off x="3773073" y="4732431"/>
          <a:ext cx="2367670" cy="10107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3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 err="1"/>
                        <a:t>Nr</a:t>
                      </a:r>
                      <a:r>
                        <a:rPr lang="en-US" sz="1800" dirty="0"/>
                        <a:t> of Patients</a:t>
                      </a:r>
                    </a:p>
                  </a:txBody>
                  <a:tcPr marL="91412" marR="9141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Nr</a:t>
                      </a:r>
                      <a:r>
                        <a:rPr lang="en-US" sz="1800" dirty="0"/>
                        <a:t> of Features</a:t>
                      </a:r>
                    </a:p>
                  </a:txBody>
                  <a:tcPr marL="91412" marR="91412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28</a:t>
                      </a:r>
                    </a:p>
                  </a:txBody>
                  <a:tcPr marL="91412" marR="9141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82</a:t>
                      </a:r>
                    </a:p>
                  </a:txBody>
                  <a:tcPr marL="91412" marR="91412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229244" y="2920417"/>
            <a:ext cx="583029" cy="1017165"/>
          </a:xfrm>
          <a:prstGeom prst="rect">
            <a:avLst/>
          </a:prstGeom>
        </p:spPr>
        <p:txBody>
          <a:bodyPr vert="vert270">
            <a:normAutofit/>
          </a:bodyPr>
          <a:lstStyle/>
          <a:p>
            <a:pPr>
              <a:defRPr/>
            </a:pPr>
            <a:r>
              <a:rPr lang="en-US" dirty="0"/>
              <a:t>Patients</a:t>
            </a:r>
          </a:p>
        </p:txBody>
      </p:sp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4026101" y="1879862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dirty="0"/>
              <a:t>Metabolite Features</a:t>
            </a:r>
          </a:p>
        </p:txBody>
      </p:sp>
      <p:sp>
        <p:nvSpPr>
          <p:cNvPr id="42" name="Left Brace 41"/>
          <p:cNvSpPr/>
          <p:nvPr/>
        </p:nvSpPr>
        <p:spPr>
          <a:xfrm>
            <a:off x="3612324" y="2586631"/>
            <a:ext cx="321498" cy="1670050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Left Brace 42"/>
          <p:cNvSpPr/>
          <p:nvPr/>
        </p:nvSpPr>
        <p:spPr>
          <a:xfrm rot="5400000">
            <a:off x="4928301" y="1369847"/>
            <a:ext cx="248705" cy="1934431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934939"/>
              </p:ext>
            </p:extLst>
          </p:nvPr>
        </p:nvGraphicFramePr>
        <p:xfrm>
          <a:off x="6704202" y="4736859"/>
          <a:ext cx="2330742" cy="103146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779">
                <a:tc>
                  <a:txBody>
                    <a:bodyPr/>
                    <a:lstStyle/>
                    <a:p>
                      <a:r>
                        <a:rPr lang="en-US" sz="1800" dirty="0" err="1"/>
                        <a:t>Nr</a:t>
                      </a:r>
                      <a:r>
                        <a:rPr lang="en-US" sz="1800" dirty="0"/>
                        <a:t> of Patients</a:t>
                      </a:r>
                    </a:p>
                  </a:txBody>
                  <a:tcPr marL="91412" marR="9141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Nr</a:t>
                      </a:r>
                      <a:r>
                        <a:rPr lang="en-US" sz="1800" dirty="0"/>
                        <a:t> of Features</a:t>
                      </a:r>
                    </a:p>
                  </a:txBody>
                  <a:tcPr marL="91412" marR="91412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28</a:t>
                      </a:r>
                    </a:p>
                  </a:txBody>
                  <a:tcPr marL="91412" marR="9141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2" marR="91412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6284848" y="2790837"/>
            <a:ext cx="583029" cy="1017165"/>
          </a:xfrm>
          <a:prstGeom prst="rect">
            <a:avLst/>
          </a:prstGeom>
        </p:spPr>
        <p:txBody>
          <a:bodyPr vert="vert270">
            <a:normAutofit/>
          </a:bodyPr>
          <a:lstStyle/>
          <a:p>
            <a:pPr>
              <a:defRPr/>
            </a:pPr>
            <a:r>
              <a:rPr lang="en-US" dirty="0"/>
              <a:t>Patients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147301"/>
              </p:ext>
            </p:extLst>
          </p:nvPr>
        </p:nvGraphicFramePr>
        <p:xfrm>
          <a:off x="7198336" y="2362873"/>
          <a:ext cx="1082181" cy="1875631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082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563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Insulin sensitivity</a:t>
                      </a:r>
                    </a:p>
                  </a:txBody>
                  <a:tcPr marL="91427" marR="91427" marT="45742" marB="45742" vert="vert2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Left Brace 23"/>
          <p:cNvSpPr/>
          <p:nvPr/>
        </p:nvSpPr>
        <p:spPr>
          <a:xfrm>
            <a:off x="6867877" y="2405103"/>
            <a:ext cx="321498" cy="1788635"/>
          </a:xfrm>
          <a:prstGeom prst="lef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24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58027145"/>
              </p:ext>
            </p:extLst>
          </p:nvPr>
        </p:nvGraphicFramePr>
        <p:xfrm>
          <a:off x="2042076" y="1130300"/>
          <a:ext cx="507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N-CCA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R-CCA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C-CCA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RP-CCA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PGF2a.delta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Glycylglycine.delta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 </a:t>
                      </a:r>
                      <a:r>
                        <a:rPr lang="en-US" sz="1400" dirty="0" err="1"/>
                        <a:t>Carnosine.delta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VIII 12 iPF2a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VI.delta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 Methionine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sulfoxide.delta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 </a:t>
                      </a:r>
                      <a:r>
                        <a:rPr lang="en-US" sz="1400" dirty="0" err="1"/>
                        <a:t>methionine.delta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SDMA.delta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Homocysteine.delta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Homocitruline.delta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 II </a:t>
                      </a:r>
                      <a:r>
                        <a:rPr lang="en-US" sz="1400" dirty="0" err="1"/>
                        <a:t>aminoadipic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acid.delta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Hydroxylysine.delta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[5] van </a:t>
            </a:r>
            <a:r>
              <a:rPr lang="en-US" dirty="0" err="1"/>
              <a:t>Baar</a:t>
            </a:r>
            <a:r>
              <a:rPr lang="en-US" dirty="0"/>
              <a:t> (2018)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4D8B-9192-41F4-BDD0-FB562785D882}" type="slidenum">
              <a:rPr lang="nl-NL" altLang="en-US" smtClean="0"/>
              <a:pPr>
                <a:defRPr/>
              </a:pPr>
              <a:t>40</a:t>
            </a:fld>
            <a:endParaRPr lang="nl-NL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0410" b="-1"/>
          <a:stretch/>
        </p:blipFill>
        <p:spPr>
          <a:xfrm>
            <a:off x="5828611" y="4497980"/>
            <a:ext cx="395807" cy="3331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r="18774"/>
          <a:stretch/>
        </p:blipFill>
        <p:spPr>
          <a:xfrm>
            <a:off x="6624867" y="4509621"/>
            <a:ext cx="219770" cy="2714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18774"/>
          <a:stretch/>
        </p:blipFill>
        <p:spPr>
          <a:xfrm>
            <a:off x="6624867" y="3779708"/>
            <a:ext cx="219770" cy="2714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t="10410" b="-1"/>
          <a:stretch/>
        </p:blipFill>
        <p:spPr>
          <a:xfrm>
            <a:off x="4438201" y="2998932"/>
            <a:ext cx="395807" cy="3331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t="10410" b="-1"/>
          <a:stretch/>
        </p:blipFill>
        <p:spPr>
          <a:xfrm>
            <a:off x="4438200" y="2643944"/>
            <a:ext cx="395807" cy="33316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t="10410" b="-1"/>
          <a:stretch/>
        </p:blipFill>
        <p:spPr>
          <a:xfrm>
            <a:off x="4438201" y="2249101"/>
            <a:ext cx="395807" cy="3331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t="10410" b="-1"/>
          <a:stretch/>
        </p:blipFill>
        <p:spPr>
          <a:xfrm>
            <a:off x="4430515" y="1897445"/>
            <a:ext cx="395807" cy="3331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t="10410" b="-1"/>
          <a:stretch/>
        </p:blipFill>
        <p:spPr>
          <a:xfrm>
            <a:off x="4438201" y="1520147"/>
            <a:ext cx="395807" cy="33316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t="10410" b="-1"/>
          <a:stretch/>
        </p:blipFill>
        <p:spPr>
          <a:xfrm>
            <a:off x="5220689" y="2997652"/>
            <a:ext cx="395807" cy="33316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t="10410" b="-1"/>
          <a:stretch/>
        </p:blipFill>
        <p:spPr>
          <a:xfrm>
            <a:off x="5220688" y="2634980"/>
            <a:ext cx="395807" cy="33316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/>
          <a:srcRect t="10410" b="-1"/>
          <a:stretch/>
        </p:blipFill>
        <p:spPr>
          <a:xfrm>
            <a:off x="5220689" y="2254384"/>
            <a:ext cx="395807" cy="33316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t="10410" b="-1"/>
          <a:stretch/>
        </p:blipFill>
        <p:spPr>
          <a:xfrm>
            <a:off x="5213003" y="1888481"/>
            <a:ext cx="395807" cy="33316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/>
          <a:srcRect t="10410" b="-1"/>
          <a:stretch/>
        </p:blipFill>
        <p:spPr>
          <a:xfrm>
            <a:off x="5220689" y="1511183"/>
            <a:ext cx="395807" cy="33316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/>
          <a:srcRect t="10410" b="-1"/>
          <a:stretch/>
        </p:blipFill>
        <p:spPr>
          <a:xfrm>
            <a:off x="5820925" y="1888481"/>
            <a:ext cx="395807" cy="33316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/>
          <a:srcRect t="10410" b="-1"/>
          <a:stretch/>
        </p:blipFill>
        <p:spPr>
          <a:xfrm>
            <a:off x="5828609" y="4108109"/>
            <a:ext cx="395807" cy="33316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/>
          <a:srcRect r="18774"/>
          <a:stretch/>
        </p:blipFill>
        <p:spPr>
          <a:xfrm>
            <a:off x="5897267" y="3005069"/>
            <a:ext cx="219770" cy="27148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/>
          <a:srcRect r="18774"/>
          <a:stretch/>
        </p:blipFill>
        <p:spPr>
          <a:xfrm>
            <a:off x="5889443" y="2643944"/>
            <a:ext cx="219770" cy="27148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/>
          <a:srcRect r="18774"/>
          <a:stretch/>
        </p:blipFill>
        <p:spPr>
          <a:xfrm>
            <a:off x="6624867" y="3395723"/>
            <a:ext cx="219770" cy="27148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/>
          <a:srcRect r="18774"/>
          <a:stretch/>
        </p:blipFill>
        <p:spPr>
          <a:xfrm>
            <a:off x="6624867" y="4169789"/>
            <a:ext cx="219770" cy="27148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/>
          <a:srcRect r="18774"/>
          <a:stretch/>
        </p:blipFill>
        <p:spPr>
          <a:xfrm>
            <a:off x="6607629" y="2295573"/>
            <a:ext cx="219770" cy="27148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"/>
          <a:srcRect t="10410" b="-1"/>
          <a:stretch/>
        </p:blipFill>
        <p:spPr>
          <a:xfrm>
            <a:off x="6536848" y="1511183"/>
            <a:ext cx="395807" cy="33316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"/>
          <a:srcRect t="10410" b="-1"/>
          <a:stretch/>
        </p:blipFill>
        <p:spPr>
          <a:xfrm>
            <a:off x="6519610" y="2998932"/>
            <a:ext cx="395807" cy="33316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/>
          <a:srcRect r="18774"/>
          <a:stretch/>
        </p:blipFill>
        <p:spPr>
          <a:xfrm>
            <a:off x="4534283" y="3794968"/>
            <a:ext cx="219770" cy="27148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3"/>
          <a:srcRect r="18774"/>
          <a:stretch/>
        </p:blipFill>
        <p:spPr>
          <a:xfrm>
            <a:off x="4526599" y="3435524"/>
            <a:ext cx="219770" cy="27148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3"/>
          <a:srcRect r="18774"/>
          <a:stretch/>
        </p:blipFill>
        <p:spPr>
          <a:xfrm>
            <a:off x="4546101" y="4509621"/>
            <a:ext cx="219770" cy="27148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3"/>
          <a:srcRect r="18774"/>
          <a:stretch/>
        </p:blipFill>
        <p:spPr>
          <a:xfrm>
            <a:off x="4538417" y="4150177"/>
            <a:ext cx="219770" cy="27148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3"/>
          <a:srcRect r="18774"/>
          <a:stretch/>
        </p:blipFill>
        <p:spPr>
          <a:xfrm>
            <a:off x="4541967" y="5248366"/>
            <a:ext cx="219770" cy="27148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3"/>
          <a:srcRect r="18774"/>
          <a:stretch/>
        </p:blipFill>
        <p:spPr>
          <a:xfrm>
            <a:off x="4534283" y="4888922"/>
            <a:ext cx="219770" cy="27148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3"/>
          <a:srcRect r="18774"/>
          <a:stretch/>
        </p:blipFill>
        <p:spPr>
          <a:xfrm>
            <a:off x="5265858" y="3788168"/>
            <a:ext cx="219770" cy="27148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/>
          <a:srcRect r="18774"/>
          <a:stretch/>
        </p:blipFill>
        <p:spPr>
          <a:xfrm>
            <a:off x="5258174" y="3428724"/>
            <a:ext cx="219770" cy="27148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3"/>
          <a:srcRect r="18774"/>
          <a:stretch/>
        </p:blipFill>
        <p:spPr>
          <a:xfrm>
            <a:off x="5277676" y="4502821"/>
            <a:ext cx="219770" cy="271484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3"/>
          <a:srcRect r="18774"/>
          <a:stretch/>
        </p:blipFill>
        <p:spPr>
          <a:xfrm>
            <a:off x="5269992" y="4143377"/>
            <a:ext cx="219770" cy="271484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3"/>
          <a:srcRect r="18774"/>
          <a:stretch/>
        </p:blipFill>
        <p:spPr>
          <a:xfrm>
            <a:off x="5273542" y="5241566"/>
            <a:ext cx="219770" cy="27148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3"/>
          <a:srcRect r="18774"/>
          <a:stretch/>
        </p:blipFill>
        <p:spPr>
          <a:xfrm>
            <a:off x="5265858" y="4882122"/>
            <a:ext cx="219770" cy="27148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3"/>
          <a:srcRect r="18774"/>
          <a:stretch/>
        </p:blipFill>
        <p:spPr>
          <a:xfrm>
            <a:off x="5908943" y="1547587"/>
            <a:ext cx="219770" cy="27148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3"/>
          <a:srcRect r="18774"/>
          <a:stretch/>
        </p:blipFill>
        <p:spPr>
          <a:xfrm>
            <a:off x="5892292" y="2285242"/>
            <a:ext cx="219770" cy="271484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2"/>
          <a:srcRect t="10410" b="-1"/>
          <a:stretch/>
        </p:blipFill>
        <p:spPr>
          <a:xfrm>
            <a:off x="5829470" y="3756784"/>
            <a:ext cx="395807" cy="33316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/>
          <a:srcRect t="10410" b="-1"/>
          <a:stretch/>
        </p:blipFill>
        <p:spPr>
          <a:xfrm>
            <a:off x="5829468" y="3362660"/>
            <a:ext cx="395807" cy="333164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3"/>
          <a:srcRect r="18774"/>
          <a:stretch/>
        </p:blipFill>
        <p:spPr>
          <a:xfrm>
            <a:off x="5903611" y="5243839"/>
            <a:ext cx="219770" cy="27148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3"/>
          <a:srcRect r="18774"/>
          <a:stretch/>
        </p:blipFill>
        <p:spPr>
          <a:xfrm>
            <a:off x="5895927" y="4884395"/>
            <a:ext cx="219770" cy="27148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2"/>
          <a:srcRect t="10410" b="-1"/>
          <a:stretch/>
        </p:blipFill>
        <p:spPr>
          <a:xfrm>
            <a:off x="6527487" y="5247599"/>
            <a:ext cx="395807" cy="33316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2"/>
          <a:srcRect t="10410" b="-1"/>
          <a:stretch/>
        </p:blipFill>
        <p:spPr>
          <a:xfrm>
            <a:off x="6527485" y="4857728"/>
            <a:ext cx="395807" cy="333164"/>
          </a:xfrm>
          <a:prstGeom prst="rect">
            <a:avLst/>
          </a:prstGeom>
        </p:spPr>
      </p:pic>
      <p:sp>
        <p:nvSpPr>
          <p:cNvPr id="67" name="Oval 66"/>
          <p:cNvSpPr/>
          <p:nvPr/>
        </p:nvSpPr>
        <p:spPr>
          <a:xfrm>
            <a:off x="7488756" y="794781"/>
            <a:ext cx="1620000" cy="1620000"/>
          </a:xfrm>
          <a:prstGeom prst="ellipse">
            <a:avLst/>
          </a:prstGeom>
          <a:ln w="76200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415041" y="1302141"/>
            <a:ext cx="1817576" cy="1172679"/>
          </a:xfrm>
          <a:prstGeom prst="rect">
            <a:avLst/>
          </a:prstGeom>
        </p:spPr>
        <p:txBody>
          <a:bodyPr wrap="square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Gastrointestinal motility</a:t>
            </a: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2"/>
          <a:srcRect t="10410" b="-1"/>
          <a:stretch/>
        </p:blipFill>
        <p:spPr>
          <a:xfrm>
            <a:off x="6536848" y="1898878"/>
            <a:ext cx="395807" cy="333164"/>
          </a:xfrm>
          <a:prstGeom prst="rect">
            <a:avLst/>
          </a:prstGeom>
        </p:spPr>
      </p:pic>
      <p:sp>
        <p:nvSpPr>
          <p:cNvPr id="71" name="Oval 70"/>
          <p:cNvSpPr/>
          <p:nvPr/>
        </p:nvSpPr>
        <p:spPr>
          <a:xfrm>
            <a:off x="273594" y="1552402"/>
            <a:ext cx="1620000" cy="1620000"/>
          </a:xfrm>
          <a:prstGeom prst="ellipse">
            <a:avLst/>
          </a:prstGeom>
          <a:ln w="76200">
            <a:solidFill>
              <a:schemeClr val="accent5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87643" y="2183623"/>
            <a:ext cx="1817576" cy="1172679"/>
          </a:xfrm>
          <a:prstGeom prst="rect">
            <a:avLst/>
          </a:prstGeom>
        </p:spPr>
        <p:txBody>
          <a:bodyPr wrap="square" rtlCol="0" anchor="t">
            <a:noAutofit/>
          </a:bodyPr>
          <a:lstStyle/>
          <a:p>
            <a:pPr algn="ctr"/>
            <a:r>
              <a:rPr lang="en-US" sz="1400" dirty="0"/>
              <a:t>Oxidative stress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3"/>
          <a:srcRect r="18774"/>
          <a:stretch/>
        </p:blipFill>
        <p:spPr>
          <a:xfrm>
            <a:off x="6628744" y="2666256"/>
            <a:ext cx="219770" cy="271484"/>
          </a:xfrm>
          <a:prstGeom prst="rect">
            <a:avLst/>
          </a:prstGeom>
        </p:spPr>
      </p:pic>
      <p:sp>
        <p:nvSpPr>
          <p:cNvPr id="74" name="Oval 73"/>
          <p:cNvSpPr/>
          <p:nvPr/>
        </p:nvSpPr>
        <p:spPr>
          <a:xfrm>
            <a:off x="7398847" y="2968144"/>
            <a:ext cx="1620000" cy="1620000"/>
          </a:xfrm>
          <a:prstGeom prst="ellipse">
            <a:avLst/>
          </a:prstGeom>
          <a:ln w="76200">
            <a:solidFill>
              <a:schemeClr val="accent2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291731" y="3529242"/>
            <a:ext cx="1817576" cy="1172679"/>
          </a:xfrm>
          <a:prstGeom prst="rect">
            <a:avLst/>
          </a:prstGeom>
        </p:spPr>
        <p:txBody>
          <a:bodyPr wrap="square" rtlCol="0" anchor="t">
            <a:noAutofit/>
          </a:bodyPr>
          <a:lstStyle/>
          <a:p>
            <a:pPr algn="ctr"/>
            <a:r>
              <a:rPr lang="en-US" sz="1400" dirty="0"/>
              <a:t>Methionine</a:t>
            </a:r>
          </a:p>
          <a:p>
            <a:pPr algn="ctr"/>
            <a:r>
              <a:rPr lang="en-US" sz="1400" dirty="0"/>
              <a:t>Metabolism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2047164" y="1514901"/>
          <a:ext cx="5090615" cy="365760"/>
        </p:xfrm>
        <a:graphic>
          <a:graphicData uri="http://schemas.openxmlformats.org/drawingml/2006/table">
            <a:tbl>
              <a:tblPr/>
              <a:tblGrid>
                <a:gridCol w="5090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0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mpd="sng">
                      <a:solidFill>
                        <a:schemeClr val="accent6"/>
                      </a:solidFill>
                      <a:prstDash val="solid"/>
                    </a:lnL>
                    <a:lnR w="57150" cmpd="sng">
                      <a:solidFill>
                        <a:schemeClr val="accent6"/>
                      </a:solidFill>
                      <a:prstDash val="solid"/>
                    </a:lnR>
                    <a:lnT w="57150" cmpd="sng">
                      <a:solidFill>
                        <a:schemeClr val="accent6"/>
                      </a:solidFill>
                      <a:prstDash val="solid"/>
                    </a:lnT>
                    <a:lnB w="57150" cmpd="sng">
                      <a:solidFill>
                        <a:schemeClr val="accent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22237"/>
              </p:ext>
            </p:extLst>
          </p:nvPr>
        </p:nvGraphicFramePr>
        <p:xfrm>
          <a:off x="2047164" y="2614601"/>
          <a:ext cx="5090615" cy="749572"/>
        </p:xfrm>
        <a:graphic>
          <a:graphicData uri="http://schemas.openxmlformats.org/drawingml/2006/table">
            <a:tbl>
              <a:tblPr/>
              <a:tblGrid>
                <a:gridCol w="5090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95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mpd="sng">
                      <a:solidFill>
                        <a:schemeClr val="accent5"/>
                      </a:solidFill>
                      <a:prstDash val="solid"/>
                    </a:lnL>
                    <a:lnR w="57150" cmpd="sng">
                      <a:solidFill>
                        <a:schemeClr val="accent5"/>
                      </a:solidFill>
                      <a:prstDash val="solid"/>
                    </a:lnR>
                    <a:lnT w="57150" cmpd="sng">
                      <a:solidFill>
                        <a:schemeClr val="accent5"/>
                      </a:solidFill>
                      <a:prstDash val="solid"/>
                    </a:lnT>
                    <a:lnB w="57150" cmpd="sng">
                      <a:solidFill>
                        <a:schemeClr val="accent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296572"/>
              </p:ext>
            </p:extLst>
          </p:nvPr>
        </p:nvGraphicFramePr>
        <p:xfrm>
          <a:off x="2047164" y="3009331"/>
          <a:ext cx="5083791" cy="716508"/>
        </p:xfrm>
        <a:graphic>
          <a:graphicData uri="http://schemas.openxmlformats.org/drawingml/2006/table">
            <a:tbl>
              <a:tblPr/>
              <a:tblGrid>
                <a:gridCol w="5083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5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mpd="sng">
                      <a:solidFill>
                        <a:schemeClr val="accent2"/>
                      </a:solidFill>
                      <a:prstDash val="solid"/>
                    </a:lnL>
                    <a:lnR w="57150" cmpd="sng">
                      <a:solidFill>
                        <a:schemeClr val="accent2"/>
                      </a:solidFill>
                      <a:prstDash val="solid"/>
                    </a:lnR>
                    <a:lnT w="57150" cmpd="sng">
                      <a:solidFill>
                        <a:schemeClr val="accent2"/>
                      </a:solidFill>
                      <a:prstDash val="solid"/>
                    </a:lnT>
                    <a:lnB w="57150" cmpd="sng">
                      <a:solidFill>
                        <a:schemeClr val="accent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640329"/>
              </p:ext>
            </p:extLst>
          </p:nvPr>
        </p:nvGraphicFramePr>
        <p:xfrm>
          <a:off x="2047164" y="4117530"/>
          <a:ext cx="5083791" cy="365760"/>
        </p:xfrm>
        <a:graphic>
          <a:graphicData uri="http://schemas.openxmlformats.org/drawingml/2006/table">
            <a:tbl>
              <a:tblPr/>
              <a:tblGrid>
                <a:gridCol w="5083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1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mpd="sng">
                      <a:solidFill>
                        <a:schemeClr val="accent2"/>
                      </a:solidFill>
                      <a:prstDash val="solid"/>
                    </a:lnL>
                    <a:lnR w="57150" cmpd="sng">
                      <a:solidFill>
                        <a:schemeClr val="accent2"/>
                      </a:solidFill>
                      <a:prstDash val="solid"/>
                    </a:lnR>
                    <a:lnT w="57150" cmpd="sng">
                      <a:solidFill>
                        <a:schemeClr val="accent2"/>
                      </a:solidFill>
                      <a:prstDash val="solid"/>
                    </a:lnT>
                    <a:lnB w="57150" cmpd="sng">
                      <a:solidFill>
                        <a:schemeClr val="accent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780281"/>
              </p:ext>
            </p:extLst>
          </p:nvPr>
        </p:nvGraphicFramePr>
        <p:xfrm>
          <a:off x="2047163" y="3742217"/>
          <a:ext cx="5083791" cy="365760"/>
        </p:xfrm>
        <a:graphic>
          <a:graphicData uri="http://schemas.openxmlformats.org/drawingml/2006/table">
            <a:tbl>
              <a:tblPr/>
              <a:tblGrid>
                <a:gridCol w="5083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3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mpd="sng">
                      <a:solidFill>
                        <a:schemeClr val="accent4"/>
                      </a:solidFill>
                      <a:prstDash val="solid"/>
                    </a:lnL>
                    <a:lnR w="57150" cmpd="sng">
                      <a:solidFill>
                        <a:schemeClr val="accent4"/>
                      </a:solidFill>
                      <a:prstDash val="solid"/>
                    </a:lnR>
                    <a:lnT w="57150" cmpd="sng">
                      <a:solidFill>
                        <a:schemeClr val="accent4"/>
                      </a:solidFill>
                      <a:prstDash val="solid"/>
                    </a:lnT>
                    <a:lnB w="57150" cmpd="sng">
                      <a:solidFill>
                        <a:schemeClr val="accent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Oval 80"/>
          <p:cNvSpPr/>
          <p:nvPr/>
        </p:nvSpPr>
        <p:spPr>
          <a:xfrm>
            <a:off x="194838" y="3438861"/>
            <a:ext cx="1620000" cy="1620000"/>
          </a:xfrm>
          <a:prstGeom prst="ellipse">
            <a:avLst/>
          </a:prstGeom>
          <a:ln w="76200">
            <a:solidFill>
              <a:schemeClr val="accent4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75635" y="3987727"/>
            <a:ext cx="1817576" cy="1172679"/>
          </a:xfrm>
          <a:prstGeom prst="rect">
            <a:avLst/>
          </a:prstGeom>
        </p:spPr>
        <p:txBody>
          <a:bodyPr wrap="square" rtlCol="0" anchor="t">
            <a:noAutofit/>
          </a:bodyPr>
          <a:lstStyle/>
          <a:p>
            <a:pPr algn="ctr"/>
            <a:r>
              <a:rPr lang="en-US" sz="1400" dirty="0"/>
              <a:t>Glycemic control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L-Cell Density</a:t>
            </a:r>
            <a:r>
              <a:rPr lang="en-US" sz="1400" baseline="30000" dirty="0"/>
              <a:t>5</a:t>
            </a:r>
            <a:endParaRPr lang="en-US" sz="1400" dirty="0"/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7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/>
      <p:bldP spid="71" grpId="0" animBg="1"/>
      <p:bldP spid="72" grpId="0"/>
      <p:bldP spid="74" grpId="0" animBg="1"/>
      <p:bldP spid="75" grpId="0"/>
      <p:bldP spid="81" grpId="0" animBg="1"/>
      <p:bldP spid="8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4D8B-9192-41F4-BDD0-FB562785D882}" type="slidenum">
              <a:rPr lang="nl-NL" altLang="en-US" smtClean="0"/>
              <a:pPr>
                <a:defRPr/>
              </a:pPr>
              <a:t>41</a:t>
            </a:fld>
            <a:endParaRPr lang="nl-NL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728" t="17481" r="8389" b="24085"/>
          <a:stretch/>
        </p:blipFill>
        <p:spPr>
          <a:xfrm>
            <a:off x="5022376" y="2303900"/>
            <a:ext cx="2047164" cy="19925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233" y="2278943"/>
            <a:ext cx="2458658" cy="1995246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852879" y="584397"/>
            <a:ext cx="1817576" cy="1620000"/>
            <a:chOff x="2221079" y="442115"/>
            <a:chExt cx="1817576" cy="1620000"/>
          </a:xfrm>
        </p:grpSpPr>
        <p:sp>
          <p:nvSpPr>
            <p:cNvPr id="7" name="Oval 6"/>
            <p:cNvSpPr/>
            <p:nvPr/>
          </p:nvSpPr>
          <p:spPr>
            <a:xfrm>
              <a:off x="2324974" y="442115"/>
              <a:ext cx="1620000" cy="1620000"/>
            </a:xfrm>
            <a:prstGeom prst="ellipse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21079" y="869621"/>
              <a:ext cx="1817576" cy="1172679"/>
            </a:xfrm>
            <a:prstGeom prst="rect">
              <a:avLst/>
            </a:prstGeom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Produces butyrate</a:t>
              </a:r>
            </a:p>
            <a:p>
              <a:pPr algn="ctr"/>
              <a:r>
                <a:rPr lang="en-US" sz="1400" dirty="0"/>
                <a:t>&amp;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/>
                <a:t>Forms propionate from lactate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1603" y="1454436"/>
            <a:ext cx="1642693" cy="1620000"/>
            <a:chOff x="-2425" y="917052"/>
            <a:chExt cx="1642693" cy="1620000"/>
          </a:xfrm>
        </p:grpSpPr>
        <p:sp>
          <p:nvSpPr>
            <p:cNvPr id="9" name="Oval 8"/>
            <p:cNvSpPr/>
            <p:nvPr/>
          </p:nvSpPr>
          <p:spPr>
            <a:xfrm>
              <a:off x="20268" y="917052"/>
              <a:ext cx="1620000" cy="1620000"/>
            </a:xfrm>
            <a:prstGeom prst="ellipse">
              <a:avLst/>
            </a:prstGeom>
            <a:ln w="762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2425" y="1484014"/>
              <a:ext cx="1633568" cy="360333"/>
            </a:xfrm>
            <a:prstGeom prst="rect">
              <a:avLst/>
            </a:prstGeom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Produce lactic acid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67103" y="3238247"/>
            <a:ext cx="1677193" cy="1620000"/>
            <a:chOff x="18293" y="2704714"/>
            <a:chExt cx="1677193" cy="1620000"/>
          </a:xfrm>
        </p:grpSpPr>
        <p:sp>
          <p:nvSpPr>
            <p:cNvPr id="12" name="Oval 11"/>
            <p:cNvSpPr/>
            <p:nvPr/>
          </p:nvSpPr>
          <p:spPr>
            <a:xfrm>
              <a:off x="75486" y="2704714"/>
              <a:ext cx="1620000" cy="1620000"/>
            </a:xfrm>
            <a:prstGeom prst="ellipse">
              <a:avLst/>
            </a:prstGeom>
            <a:ln w="762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93" y="3113240"/>
              <a:ext cx="1640017" cy="1172679"/>
            </a:xfrm>
            <a:prstGeom prst="rect">
              <a:avLst/>
            </a:prstGeom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Closely related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99% similar sequence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677372" y="4471037"/>
            <a:ext cx="1718788" cy="1664918"/>
            <a:chOff x="1538661" y="4491017"/>
            <a:chExt cx="1718788" cy="1664918"/>
          </a:xfrm>
        </p:grpSpPr>
        <p:sp>
          <p:nvSpPr>
            <p:cNvPr id="14" name="Oval 13"/>
            <p:cNvSpPr/>
            <p:nvPr/>
          </p:nvSpPr>
          <p:spPr>
            <a:xfrm>
              <a:off x="1588055" y="4491017"/>
              <a:ext cx="1620000" cy="1620000"/>
            </a:xfrm>
            <a:prstGeom prst="ellipse">
              <a:avLst/>
            </a:prstGeom>
            <a:ln w="76200">
              <a:solidFill>
                <a:schemeClr val="accent2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38661" y="4983256"/>
              <a:ext cx="1718788" cy="1172679"/>
            </a:xfrm>
            <a:prstGeom prst="rect">
              <a:avLst/>
            </a:prstGeom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Dominant species in duodenal part of small intestine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620049" y="584397"/>
            <a:ext cx="1817576" cy="1680039"/>
            <a:chOff x="5074450" y="164308"/>
            <a:chExt cx="1817576" cy="1680039"/>
          </a:xfrm>
        </p:grpSpPr>
        <p:sp>
          <p:nvSpPr>
            <p:cNvPr id="15" name="Oval 14"/>
            <p:cNvSpPr/>
            <p:nvPr/>
          </p:nvSpPr>
          <p:spPr>
            <a:xfrm>
              <a:off x="5148165" y="164308"/>
              <a:ext cx="1620000" cy="1620000"/>
            </a:xfrm>
            <a:prstGeom prst="ellipse">
              <a:avLst/>
            </a:prstGeom>
            <a:ln w="76200"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4450" y="671668"/>
              <a:ext cx="1817576" cy="1172679"/>
            </a:xfrm>
            <a:prstGeom prst="rect">
              <a:avLst/>
            </a:prstGeom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Gastrointestinal motility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157287" y="1467314"/>
            <a:ext cx="1817576" cy="1803900"/>
            <a:chOff x="7306825" y="866433"/>
            <a:chExt cx="1817576" cy="1803900"/>
          </a:xfrm>
        </p:grpSpPr>
        <p:sp>
          <p:nvSpPr>
            <p:cNvPr id="17" name="Oval 16"/>
            <p:cNvSpPr/>
            <p:nvPr/>
          </p:nvSpPr>
          <p:spPr>
            <a:xfrm>
              <a:off x="7392776" y="866433"/>
              <a:ext cx="1620000" cy="1620000"/>
            </a:xfrm>
            <a:prstGeom prst="ellipse">
              <a:avLst/>
            </a:prstGeom>
            <a:ln w="76200">
              <a:solidFill>
                <a:schemeClr val="accent5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6825" y="1497654"/>
              <a:ext cx="1817576" cy="1172679"/>
            </a:xfrm>
            <a:prstGeom prst="rect">
              <a:avLst/>
            </a:prstGeom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sz="1400" dirty="0"/>
                <a:t>Oxidative stress</a:t>
              </a: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595584" y="4535536"/>
            <a:ext cx="1817576" cy="1723341"/>
            <a:chOff x="4970722" y="4535935"/>
            <a:chExt cx="1817576" cy="1723341"/>
          </a:xfrm>
        </p:grpSpPr>
        <p:sp>
          <p:nvSpPr>
            <p:cNvPr id="19" name="Oval 18"/>
            <p:cNvSpPr/>
            <p:nvPr/>
          </p:nvSpPr>
          <p:spPr>
            <a:xfrm>
              <a:off x="5093975" y="4535935"/>
              <a:ext cx="1620000" cy="1620000"/>
            </a:xfrm>
            <a:prstGeom prst="ellipse">
              <a:avLst/>
            </a:prstGeom>
            <a:ln w="76200">
              <a:solidFill>
                <a:schemeClr val="accent2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70722" y="5086597"/>
              <a:ext cx="1817576" cy="1172679"/>
            </a:xfrm>
            <a:prstGeom prst="rect">
              <a:avLst/>
            </a:prstGeom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sz="1400" dirty="0"/>
                <a:t>Methionine</a:t>
              </a:r>
            </a:p>
            <a:p>
              <a:pPr algn="ctr"/>
              <a:r>
                <a:rPr lang="en-US" sz="1400" dirty="0"/>
                <a:t>Metabolism</a:t>
              </a: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130590" y="3320558"/>
            <a:ext cx="1817576" cy="1666951"/>
            <a:chOff x="7206846" y="3193577"/>
            <a:chExt cx="1817576" cy="1666951"/>
          </a:xfrm>
        </p:grpSpPr>
        <p:sp>
          <p:nvSpPr>
            <p:cNvPr id="21" name="Oval 20"/>
            <p:cNvSpPr/>
            <p:nvPr/>
          </p:nvSpPr>
          <p:spPr>
            <a:xfrm>
              <a:off x="7292409" y="3193577"/>
              <a:ext cx="1620000" cy="1620000"/>
            </a:xfrm>
            <a:prstGeom prst="ellipse">
              <a:avLst/>
            </a:prstGeom>
            <a:ln w="76200">
              <a:solidFill>
                <a:schemeClr val="accent4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06846" y="3687849"/>
              <a:ext cx="1817576" cy="1172679"/>
            </a:xfrm>
            <a:prstGeom prst="rect">
              <a:avLst/>
            </a:prstGeom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sz="1400" dirty="0"/>
                <a:t>Glycemic control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L-Cell Density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6494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CCA based algorithms suitable</a:t>
            </a:r>
          </a:p>
          <a:p>
            <a:r>
              <a:rPr lang="en-US" dirty="0"/>
              <a:t>New method: RP-CCA</a:t>
            </a:r>
          </a:p>
          <a:p>
            <a:r>
              <a:rPr lang="en-US" dirty="0"/>
              <a:t>Small intestinal microbiome and mixed meal test delta values</a:t>
            </a:r>
          </a:p>
          <a:p>
            <a:r>
              <a:rPr lang="en-US" dirty="0"/>
              <a:t>Limitations dataset</a:t>
            </a:r>
          </a:p>
          <a:p>
            <a:r>
              <a:rPr lang="en-US" dirty="0"/>
              <a:t>Article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23373-ADC7-4F1F-96A5-26B729F1DD29}" type="slidenum">
              <a:rPr lang="nl-NL" altLang="en-US" smtClean="0"/>
              <a:pPr>
                <a:defRPr/>
              </a:pPr>
              <a:t>42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0993643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472238"/>
            <a:ext cx="527050" cy="282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984D8B-9192-41F4-BDD0-FB562785D882}" type="slidenum">
              <a:rPr lang="nl-NL" altLang="en-US" smtClean="0"/>
              <a:pPr>
                <a:defRPr/>
              </a:pPr>
              <a:t>43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4486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 sz="half" idx="2"/>
          </p:nvPr>
        </p:nvSpPr>
        <p:spPr bwMode="auto">
          <a:xfrm>
            <a:off x="342900" y="1130300"/>
            <a:ext cx="3658649" cy="51943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sz="2800" b="1" dirty="0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Dataset:</a:t>
            </a: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 bwMode="auto">
          <a:xfrm>
            <a:off x="596900" y="6472238"/>
            <a:ext cx="1722438" cy="282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en-US" altLang="en-US" dirty="0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[1] </a:t>
            </a:r>
            <a:r>
              <a:rPr lang="en-US" altLang="en-US" dirty="0" err="1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Rajilić-Stojanović</a:t>
            </a:r>
            <a:r>
              <a:rPr lang="en-US" altLang="en-US" dirty="0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 (2009)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fld id="{BCEC99BD-5931-4080-95FE-7A551DA1C634}" type="slidenum">
              <a:rPr lang="nl-NL" altLang="en-US" smtClean="0">
                <a:solidFill>
                  <a:srgbClr val="FFFFFF"/>
                </a:solidFill>
                <a:latin typeface="Arial" pitchFamily="34" charset="0"/>
              </a:rPr>
              <a:pPr eaLnBrk="1" hangingPunct="1"/>
              <a:t>5</a:t>
            </a:fld>
            <a:endParaRPr lang="nl-NL" altLang="en-US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391566" y="2586631"/>
            <a:ext cx="321498" cy="16700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Left Brace 5"/>
          <p:cNvSpPr/>
          <p:nvPr/>
        </p:nvSpPr>
        <p:spPr>
          <a:xfrm rot="5400000">
            <a:off x="1752370" y="1325049"/>
            <a:ext cx="248705" cy="2075649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953366"/>
              </p:ext>
            </p:extLst>
          </p:nvPr>
        </p:nvGraphicFramePr>
        <p:xfrm>
          <a:off x="767605" y="2534011"/>
          <a:ext cx="2202098" cy="174783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02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7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Microbiome matrix</a:t>
                      </a:r>
                    </a:p>
                    <a:p>
                      <a:pPr algn="ctr"/>
                      <a:r>
                        <a:rPr lang="en-US" sz="3200" dirty="0"/>
                        <a:t>X</a:t>
                      </a:r>
                    </a:p>
                  </a:txBody>
                  <a:tcPr marL="91427" marR="91427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-9510" y="2939289"/>
            <a:ext cx="583029" cy="1017165"/>
          </a:xfrm>
          <a:prstGeom prst="rect">
            <a:avLst/>
          </a:prstGeom>
        </p:spPr>
        <p:txBody>
          <a:bodyPr vert="vert270">
            <a:normAutofit/>
          </a:bodyPr>
          <a:lstStyle/>
          <a:p>
            <a:pPr>
              <a:defRPr/>
            </a:pPr>
            <a:r>
              <a:rPr lang="en-US" dirty="0"/>
              <a:t>Patients</a:t>
            </a:r>
          </a:p>
        </p:txBody>
      </p:sp>
      <p:sp>
        <p:nvSpPr>
          <p:cNvPr id="16398" name="TextBox 8"/>
          <p:cNvSpPr txBox="1">
            <a:spLocks noChangeArrowheads="1"/>
          </p:cNvSpPr>
          <p:nvPr/>
        </p:nvSpPr>
        <p:spPr bwMode="auto">
          <a:xfrm>
            <a:off x="860270" y="1879863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dirty="0"/>
              <a:t>Microbiome Features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696769"/>
              </p:ext>
            </p:extLst>
          </p:nvPr>
        </p:nvGraphicFramePr>
        <p:xfrm>
          <a:off x="576263" y="4740820"/>
          <a:ext cx="2576542" cy="1010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8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 err="1"/>
                        <a:t>Nr</a:t>
                      </a:r>
                      <a:r>
                        <a:rPr lang="en-US" sz="1800" dirty="0"/>
                        <a:t> of Patients</a:t>
                      </a:r>
                    </a:p>
                  </a:txBody>
                  <a:tcPr marL="91412" marR="9141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Nr</a:t>
                      </a:r>
                      <a:r>
                        <a:rPr lang="en-US" sz="1800" dirty="0"/>
                        <a:t> of Features</a:t>
                      </a:r>
                    </a:p>
                  </a:txBody>
                  <a:tcPr marL="91412" marR="91412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28</a:t>
                      </a:r>
                    </a:p>
                  </a:txBody>
                  <a:tcPr marL="91412" marR="9141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1025</a:t>
                      </a:r>
                    </a:p>
                  </a:txBody>
                  <a:tcPr marL="91412" marR="91412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Content Placeholder 1"/>
          <p:cNvSpPr txBox="1">
            <a:spLocks/>
          </p:cNvSpPr>
          <p:nvPr/>
        </p:nvSpPr>
        <p:spPr bwMode="auto">
          <a:xfrm>
            <a:off x="4245180" y="2853518"/>
            <a:ext cx="4806541" cy="11197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Small intestine biopsy microbiome</a:t>
            </a:r>
          </a:p>
          <a:p>
            <a:pPr>
              <a:defRPr/>
            </a:pPr>
            <a:r>
              <a:rPr lang="en-US" altLang="en-US" dirty="0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Microarray </a:t>
            </a:r>
            <a:r>
              <a:rPr lang="en-US" altLang="en-US" dirty="0" err="1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Hitchip</a:t>
            </a:r>
            <a:r>
              <a:rPr lang="en-US" altLang="en-US" dirty="0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 data</a:t>
            </a:r>
            <a:r>
              <a:rPr lang="en-US" baseline="30000" dirty="0"/>
              <a:t>1</a:t>
            </a: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r>
              <a:rPr lang="en-US" altLang="en-US" dirty="0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Double columns removed</a:t>
            </a: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80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 sz="half" idx="2"/>
          </p:nvPr>
        </p:nvSpPr>
        <p:spPr bwMode="auto">
          <a:xfrm>
            <a:off x="342900" y="1130300"/>
            <a:ext cx="3910318" cy="51943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sz="2800" b="1" dirty="0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Dataset:</a:t>
            </a: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 bwMode="auto">
          <a:xfrm>
            <a:off x="596900" y="6472238"/>
            <a:ext cx="1722438" cy="282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fld id="{BCEC99BD-5931-4080-95FE-7A551DA1C634}" type="slidenum">
              <a:rPr lang="nl-NL" altLang="en-US" smtClean="0">
                <a:solidFill>
                  <a:srgbClr val="FFFFFF"/>
                </a:solidFill>
                <a:latin typeface="Arial" pitchFamily="34" charset="0"/>
              </a:rPr>
              <a:pPr eaLnBrk="1" hangingPunct="1"/>
              <a:t>6</a:t>
            </a:fld>
            <a:endParaRPr lang="nl-NL" altLang="en-US">
              <a:solidFill>
                <a:srgbClr val="FFFFFF"/>
              </a:solidFill>
              <a:latin typeface="Arial" pitchFamily="34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278226"/>
              </p:ext>
            </p:extLst>
          </p:nvPr>
        </p:nvGraphicFramePr>
        <p:xfrm>
          <a:off x="1012287" y="2508844"/>
          <a:ext cx="2066470" cy="1747837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2066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7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Metabolite matrix</a:t>
                      </a:r>
                    </a:p>
                    <a:p>
                      <a:pPr algn="ctr"/>
                      <a:r>
                        <a:rPr lang="en-US" sz="3200" dirty="0"/>
                        <a:t>Y</a:t>
                      </a:r>
                    </a:p>
                  </a:txBody>
                  <a:tcPr marL="91427" marR="91427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994789"/>
              </p:ext>
            </p:extLst>
          </p:nvPr>
        </p:nvGraphicFramePr>
        <p:xfrm>
          <a:off x="744644" y="4732431"/>
          <a:ext cx="2367670" cy="10107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3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 err="1"/>
                        <a:t>Nr</a:t>
                      </a:r>
                      <a:r>
                        <a:rPr lang="en-US" sz="1800" dirty="0"/>
                        <a:t> of Patients</a:t>
                      </a:r>
                    </a:p>
                  </a:txBody>
                  <a:tcPr marL="91412" marR="9141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Nr</a:t>
                      </a:r>
                      <a:r>
                        <a:rPr lang="en-US" sz="1800" dirty="0"/>
                        <a:t> of Features</a:t>
                      </a:r>
                    </a:p>
                  </a:txBody>
                  <a:tcPr marL="91412" marR="91412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28</a:t>
                      </a:r>
                    </a:p>
                  </a:txBody>
                  <a:tcPr marL="91412" marR="9141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82</a:t>
                      </a:r>
                    </a:p>
                  </a:txBody>
                  <a:tcPr marL="91412" marR="91412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00815" y="2920417"/>
            <a:ext cx="583029" cy="1017165"/>
          </a:xfrm>
          <a:prstGeom prst="rect">
            <a:avLst/>
          </a:prstGeom>
        </p:spPr>
        <p:txBody>
          <a:bodyPr vert="vert270">
            <a:normAutofit/>
          </a:bodyPr>
          <a:lstStyle/>
          <a:p>
            <a:pPr>
              <a:defRPr/>
            </a:pPr>
            <a:r>
              <a:rPr lang="en-US" dirty="0"/>
              <a:t>Patients</a:t>
            </a:r>
          </a:p>
        </p:txBody>
      </p:sp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997672" y="1879862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dirty="0"/>
              <a:t>Metabolite Features</a:t>
            </a:r>
          </a:p>
        </p:txBody>
      </p:sp>
      <p:sp>
        <p:nvSpPr>
          <p:cNvPr id="42" name="Left Brace 41"/>
          <p:cNvSpPr/>
          <p:nvPr/>
        </p:nvSpPr>
        <p:spPr>
          <a:xfrm>
            <a:off x="583895" y="2586631"/>
            <a:ext cx="321498" cy="1670050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Left Brace 42"/>
          <p:cNvSpPr/>
          <p:nvPr/>
        </p:nvSpPr>
        <p:spPr>
          <a:xfrm rot="5400000">
            <a:off x="1899872" y="1369847"/>
            <a:ext cx="248705" cy="1934431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Content Placeholder 1"/>
          <p:cNvSpPr txBox="1">
            <a:spLocks/>
          </p:cNvSpPr>
          <p:nvPr/>
        </p:nvSpPr>
        <p:spPr bwMode="auto">
          <a:xfrm>
            <a:off x="3313651" y="2473282"/>
            <a:ext cx="5679347" cy="18687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Mixed meal test: 616 </a:t>
            </a:r>
            <a:r>
              <a:rPr lang="en-US" altLang="en-US" dirty="0" err="1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kCal</a:t>
            </a: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 marL="0" indent="0">
              <a:buNone/>
              <a:defRPr/>
            </a:pPr>
            <a:r>
              <a:rPr lang="en-US" altLang="en-US" dirty="0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 61% fat, 33% carbohydrate and 6% protein.</a:t>
            </a:r>
          </a:p>
          <a:p>
            <a:pPr>
              <a:defRPr/>
            </a:pPr>
            <a:r>
              <a:rPr lang="en-US" altLang="en-US" dirty="0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Metabolites delta values</a:t>
            </a:r>
          </a:p>
          <a:p>
            <a:pPr lvl="1">
              <a:defRPr/>
            </a:pPr>
            <a:r>
              <a:rPr lang="en-US" altLang="en-US" dirty="0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Relative difference between baseline and 2 hours after the meal</a:t>
            </a: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55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 sz="half" idx="2"/>
          </p:nvPr>
        </p:nvSpPr>
        <p:spPr bwMode="auto">
          <a:xfrm>
            <a:off x="342900" y="1130300"/>
            <a:ext cx="8250238" cy="51943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sz="2800" b="1" dirty="0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Dataset:</a:t>
            </a: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 bwMode="auto">
          <a:xfrm>
            <a:off x="596900" y="6472238"/>
            <a:ext cx="1722438" cy="282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fld id="{BCEC99BD-5931-4080-95FE-7A551DA1C634}" type="slidenum">
              <a:rPr lang="nl-NL" altLang="en-US" smtClean="0">
                <a:solidFill>
                  <a:srgbClr val="FFFFFF"/>
                </a:solidFill>
                <a:latin typeface="Arial" pitchFamily="34" charset="0"/>
              </a:rPr>
              <a:pPr eaLnBrk="1" hangingPunct="1"/>
              <a:t>7</a:t>
            </a:fld>
            <a:endParaRPr lang="nl-NL" altLang="en-US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809625" y="2593975"/>
            <a:ext cx="477838" cy="16700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Left Brace 5"/>
          <p:cNvSpPr/>
          <p:nvPr/>
        </p:nvSpPr>
        <p:spPr>
          <a:xfrm rot="5400000">
            <a:off x="2344738" y="1316037"/>
            <a:ext cx="477838" cy="1668463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111137"/>
              </p:ext>
            </p:extLst>
          </p:nvPr>
        </p:nvGraphicFramePr>
        <p:xfrm>
          <a:off x="1430338" y="2516188"/>
          <a:ext cx="2520877" cy="174783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20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783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Microbiome matrix</a:t>
                      </a:r>
                    </a:p>
                    <a:p>
                      <a:pPr algn="ctr"/>
                      <a:r>
                        <a:rPr lang="en-US" sz="3600" dirty="0"/>
                        <a:t>X</a:t>
                      </a:r>
                    </a:p>
                  </a:txBody>
                  <a:tcPr marL="91427" marR="91427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6503" y="2920416"/>
            <a:ext cx="583029" cy="1017165"/>
          </a:xfrm>
          <a:prstGeom prst="rect">
            <a:avLst/>
          </a:prstGeom>
        </p:spPr>
        <p:txBody>
          <a:bodyPr vert="vert270">
            <a:normAutofit/>
          </a:bodyPr>
          <a:lstStyle/>
          <a:p>
            <a:pPr>
              <a:defRPr/>
            </a:pPr>
            <a:r>
              <a:rPr lang="en-US" dirty="0"/>
              <a:t>Patients</a:t>
            </a:r>
          </a:p>
        </p:txBody>
      </p:sp>
      <p:sp>
        <p:nvSpPr>
          <p:cNvPr id="16398" name="TextBox 8"/>
          <p:cNvSpPr txBox="1">
            <a:spLocks noChangeArrowheads="1"/>
          </p:cNvSpPr>
          <p:nvPr/>
        </p:nvSpPr>
        <p:spPr bwMode="auto">
          <a:xfrm>
            <a:off x="6191250" y="1587180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dirty="0"/>
              <a:t>Metabolite Features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5424488" y="2587625"/>
            <a:ext cx="477837" cy="1668463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Left Brace 18"/>
          <p:cNvSpPr/>
          <p:nvPr/>
        </p:nvSpPr>
        <p:spPr>
          <a:xfrm rot="5400000">
            <a:off x="6960394" y="1308894"/>
            <a:ext cx="477838" cy="1670050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619584"/>
              </p:ext>
            </p:extLst>
          </p:nvPr>
        </p:nvGraphicFramePr>
        <p:xfrm>
          <a:off x="6045200" y="2509838"/>
          <a:ext cx="2460625" cy="174625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246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25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/>
                        <a:t>Metabolitematrix</a:t>
                      </a:r>
                      <a:endParaRPr lang="en-US" sz="3600" dirty="0"/>
                    </a:p>
                    <a:p>
                      <a:pPr algn="ctr"/>
                      <a:r>
                        <a:rPr lang="en-US" sz="3600" dirty="0"/>
                        <a:t>Y</a:t>
                      </a:r>
                    </a:p>
                  </a:txBody>
                  <a:tcPr marL="91435" marR="91435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841851" y="2913425"/>
            <a:ext cx="583029" cy="1017165"/>
          </a:xfrm>
          <a:prstGeom prst="rect">
            <a:avLst/>
          </a:prstGeom>
        </p:spPr>
        <p:txBody>
          <a:bodyPr vert="vert270">
            <a:normAutofit/>
          </a:bodyPr>
          <a:lstStyle/>
          <a:p>
            <a:pPr>
              <a:defRPr/>
            </a:pPr>
            <a:r>
              <a:rPr lang="en-US" dirty="0"/>
              <a:t>Patients</a:t>
            </a:r>
          </a:p>
        </p:txBody>
      </p:sp>
      <p:sp>
        <p:nvSpPr>
          <p:cNvPr id="16408" name="TextBox 21"/>
          <p:cNvSpPr txBox="1">
            <a:spLocks noChangeArrowheads="1"/>
          </p:cNvSpPr>
          <p:nvPr/>
        </p:nvSpPr>
        <p:spPr bwMode="auto">
          <a:xfrm>
            <a:off x="1547019" y="1555867"/>
            <a:ext cx="2073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dirty="0"/>
              <a:t>Microbiome Features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011305"/>
              </p:ext>
            </p:extLst>
          </p:nvPr>
        </p:nvGraphicFramePr>
        <p:xfrm>
          <a:off x="714375" y="4699000"/>
          <a:ext cx="3513138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6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 err="1"/>
                        <a:t>Nr</a:t>
                      </a:r>
                      <a:r>
                        <a:rPr lang="en-US" sz="1800" dirty="0"/>
                        <a:t> of Patients</a:t>
                      </a:r>
                    </a:p>
                  </a:txBody>
                  <a:tcPr marL="91412" marR="9141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Nr</a:t>
                      </a:r>
                      <a:r>
                        <a:rPr lang="en-US" sz="1800" dirty="0"/>
                        <a:t> of Features</a:t>
                      </a:r>
                    </a:p>
                  </a:txBody>
                  <a:tcPr marL="91412" marR="91412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28</a:t>
                      </a:r>
                    </a:p>
                  </a:txBody>
                  <a:tcPr marL="91412" marR="9141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1025</a:t>
                      </a:r>
                    </a:p>
                  </a:txBody>
                  <a:tcPr marL="91412" marR="91412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100559"/>
              </p:ext>
            </p:extLst>
          </p:nvPr>
        </p:nvGraphicFramePr>
        <p:xfrm>
          <a:off x="5229225" y="4660900"/>
          <a:ext cx="3513138" cy="7413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6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6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 err="1"/>
                        <a:t>Nr</a:t>
                      </a:r>
                      <a:r>
                        <a:rPr lang="en-US" sz="1800" dirty="0"/>
                        <a:t> of Patients</a:t>
                      </a:r>
                    </a:p>
                  </a:txBody>
                  <a:tcPr marL="91412" marR="9141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Nr</a:t>
                      </a:r>
                      <a:r>
                        <a:rPr lang="en-US" sz="1800" dirty="0"/>
                        <a:t> of Features</a:t>
                      </a:r>
                    </a:p>
                  </a:txBody>
                  <a:tcPr marL="91412" marR="91412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28</a:t>
                      </a:r>
                    </a:p>
                  </a:txBody>
                  <a:tcPr marL="91412" marR="9141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82</a:t>
                      </a:r>
                    </a:p>
                  </a:txBody>
                  <a:tcPr marL="91412" marR="91412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 sz="half" idx="2"/>
          </p:nvPr>
        </p:nvSpPr>
        <p:spPr bwMode="auto">
          <a:xfrm>
            <a:off x="596900" y="1130300"/>
            <a:ext cx="8548149" cy="51943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sz="2800" b="1" dirty="0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Dataset preprocessing</a:t>
            </a: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 bwMode="auto">
          <a:xfrm>
            <a:off x="596900" y="6472238"/>
            <a:ext cx="1722438" cy="282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fld id="{BCEC99BD-5931-4080-95FE-7A551DA1C634}" type="slidenum">
              <a:rPr lang="nl-NL" altLang="en-US" smtClean="0">
                <a:solidFill>
                  <a:srgbClr val="FFFFFF"/>
                </a:solidFill>
                <a:latin typeface="Arial" pitchFamily="34" charset="0"/>
              </a:rPr>
              <a:pPr eaLnBrk="1" hangingPunct="1"/>
              <a:t>8</a:t>
            </a:fld>
            <a:endParaRPr lang="nl-NL" altLang="en-US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5482298" y="2895979"/>
            <a:ext cx="477838" cy="1670050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Left Brace 5"/>
          <p:cNvSpPr/>
          <p:nvPr/>
        </p:nvSpPr>
        <p:spPr>
          <a:xfrm rot="5400000">
            <a:off x="7017411" y="1618041"/>
            <a:ext cx="477838" cy="1668463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334449"/>
              </p:ext>
            </p:extLst>
          </p:nvPr>
        </p:nvGraphicFramePr>
        <p:xfrm>
          <a:off x="6103011" y="2818192"/>
          <a:ext cx="2306637" cy="1747837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2306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7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Metabolite matrix</a:t>
                      </a:r>
                    </a:p>
                    <a:p>
                      <a:pPr algn="ctr"/>
                      <a:r>
                        <a:rPr lang="en-US" sz="3200" dirty="0"/>
                        <a:t>Y</a:t>
                      </a:r>
                    </a:p>
                  </a:txBody>
                  <a:tcPr marL="91427" marR="91427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99176" y="3222420"/>
            <a:ext cx="583029" cy="1017165"/>
          </a:xfrm>
          <a:prstGeom prst="rect">
            <a:avLst/>
          </a:prstGeom>
        </p:spPr>
        <p:txBody>
          <a:bodyPr vert="vert270">
            <a:normAutofit/>
          </a:bodyPr>
          <a:lstStyle/>
          <a:p>
            <a:pPr>
              <a:defRPr/>
            </a:pPr>
            <a:r>
              <a:rPr lang="en-US" dirty="0"/>
              <a:t>Patients</a:t>
            </a:r>
          </a:p>
        </p:txBody>
      </p:sp>
      <p:sp>
        <p:nvSpPr>
          <p:cNvPr id="16398" name="TextBox 8"/>
          <p:cNvSpPr txBox="1">
            <a:spLocks noChangeArrowheads="1"/>
          </p:cNvSpPr>
          <p:nvPr/>
        </p:nvSpPr>
        <p:spPr bwMode="auto">
          <a:xfrm>
            <a:off x="5721217" y="1668841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dirty="0"/>
              <a:t>Metabolite Features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1021631" y="2325279"/>
            <a:ext cx="238918" cy="1080651"/>
          </a:xfrm>
          <a:prstGeom prst="leftBr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Left Brace 18"/>
          <p:cNvSpPr/>
          <p:nvPr/>
        </p:nvSpPr>
        <p:spPr>
          <a:xfrm rot="5400000">
            <a:off x="2376918" y="1039078"/>
            <a:ext cx="238919" cy="2167353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622701"/>
              </p:ext>
            </p:extLst>
          </p:nvPr>
        </p:nvGraphicFramePr>
        <p:xfrm>
          <a:off x="1412702" y="2325279"/>
          <a:ext cx="2285073" cy="108065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5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065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Microbiome matrix X</a:t>
                      </a:r>
                    </a:p>
                  </a:txBody>
                  <a:tcPr marL="91435" marR="91435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31549" y="2357021"/>
            <a:ext cx="583029" cy="1017165"/>
          </a:xfrm>
          <a:prstGeom prst="rect">
            <a:avLst/>
          </a:prstGeom>
        </p:spPr>
        <p:txBody>
          <a:bodyPr vert="vert270">
            <a:normAutofit/>
          </a:bodyPr>
          <a:lstStyle/>
          <a:p>
            <a:pPr>
              <a:defRPr/>
            </a:pPr>
            <a:r>
              <a:rPr lang="en-US" dirty="0"/>
              <a:t>Patients</a:t>
            </a:r>
          </a:p>
        </p:txBody>
      </p:sp>
      <p:sp>
        <p:nvSpPr>
          <p:cNvPr id="16408" name="TextBox 21"/>
          <p:cNvSpPr txBox="1">
            <a:spLocks noChangeArrowheads="1"/>
          </p:cNvSpPr>
          <p:nvPr/>
        </p:nvSpPr>
        <p:spPr bwMode="auto">
          <a:xfrm>
            <a:off x="1421091" y="1638373"/>
            <a:ext cx="2073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dirty="0"/>
              <a:t>Microbiome Features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532070"/>
              </p:ext>
            </p:extLst>
          </p:nvPr>
        </p:nvGraphicFramePr>
        <p:xfrm>
          <a:off x="5387048" y="5001004"/>
          <a:ext cx="3513138" cy="7413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6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6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 err="1"/>
                        <a:t>Nr</a:t>
                      </a:r>
                      <a:r>
                        <a:rPr lang="en-US" sz="1800" dirty="0"/>
                        <a:t> of Patients</a:t>
                      </a:r>
                    </a:p>
                  </a:txBody>
                  <a:tcPr marL="91412" marR="9141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Nr</a:t>
                      </a:r>
                      <a:r>
                        <a:rPr lang="en-US" sz="1800" dirty="0"/>
                        <a:t> of Features</a:t>
                      </a:r>
                    </a:p>
                  </a:txBody>
                  <a:tcPr marL="91412" marR="91412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28</a:t>
                      </a:r>
                    </a:p>
                  </a:txBody>
                  <a:tcPr marL="91412" marR="9141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82</a:t>
                      </a:r>
                    </a:p>
                  </a:txBody>
                  <a:tcPr marL="91412" marR="91412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208506"/>
              </p:ext>
            </p:extLst>
          </p:nvPr>
        </p:nvGraphicFramePr>
        <p:xfrm>
          <a:off x="826603" y="3551687"/>
          <a:ext cx="3513138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6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 err="1"/>
                        <a:t>Nr</a:t>
                      </a:r>
                      <a:r>
                        <a:rPr lang="en-US" sz="1800" dirty="0"/>
                        <a:t> of Patients</a:t>
                      </a:r>
                    </a:p>
                  </a:txBody>
                  <a:tcPr marL="91412" marR="9141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Nr</a:t>
                      </a:r>
                      <a:r>
                        <a:rPr lang="en-US" sz="1800" dirty="0"/>
                        <a:t> of Features</a:t>
                      </a:r>
                    </a:p>
                  </a:txBody>
                  <a:tcPr marL="91412" marR="91412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28</a:t>
                      </a:r>
                    </a:p>
                  </a:txBody>
                  <a:tcPr marL="91412" marR="9141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1025</a:t>
                      </a:r>
                    </a:p>
                  </a:txBody>
                  <a:tcPr marL="91412" marR="91412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084145"/>
              </p:ext>
            </p:extLst>
          </p:nvPr>
        </p:nvGraphicFramePr>
        <p:xfrm>
          <a:off x="825015" y="5577223"/>
          <a:ext cx="3514726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err="1"/>
                        <a:t>Nr</a:t>
                      </a:r>
                      <a:r>
                        <a:rPr lang="en-US" sz="1800" dirty="0"/>
                        <a:t> of Patients</a:t>
                      </a:r>
                    </a:p>
                  </a:txBody>
                  <a:tcPr marL="91453" marR="91453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Nr</a:t>
                      </a:r>
                      <a:r>
                        <a:rPr lang="en-US" sz="1800" dirty="0"/>
                        <a:t> of Features</a:t>
                      </a:r>
                    </a:p>
                  </a:txBody>
                  <a:tcPr marL="91453" marR="91453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28</a:t>
                      </a:r>
                    </a:p>
                  </a:txBody>
                  <a:tcPr marL="91453" marR="91453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100</a:t>
                      </a:r>
                    </a:p>
                  </a:txBody>
                  <a:tcPr marL="91453" marR="91453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>
            <a:off x="1260549" y="4330464"/>
            <a:ext cx="2589381" cy="117004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 based on highest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2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 sz="half" idx="2"/>
          </p:nvPr>
        </p:nvSpPr>
        <p:spPr bwMode="auto">
          <a:xfrm>
            <a:off x="543042" y="786345"/>
            <a:ext cx="8250238" cy="51943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sz="2800" b="1" dirty="0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Dataset preprocessing</a:t>
            </a:r>
          </a:p>
          <a:p>
            <a:pPr marL="0" indent="0">
              <a:buNone/>
              <a:defRPr/>
            </a:pPr>
            <a:r>
              <a:rPr lang="en-US" altLang="en-US" sz="2800" b="1" dirty="0" err="1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Normalisation</a:t>
            </a:r>
            <a:r>
              <a:rPr lang="en-US" altLang="en-US" sz="2800" b="1" dirty="0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: </a:t>
            </a:r>
          </a:p>
          <a:p>
            <a:pPr marL="0" indent="0">
              <a:buNone/>
              <a:defRPr/>
            </a:pPr>
            <a:r>
              <a:rPr lang="en-US" altLang="en-US" sz="2800" dirty="0">
                <a:latin typeface="Arial" pitchFamily="34" charset="0"/>
                <a:ea typeface="ヒラギノ角ゴ Pro W3" pitchFamily="124" charset="-128"/>
                <a:cs typeface="Arial" pitchFamily="34" charset="0"/>
              </a:rPr>
              <a:t>Rescale all features to zero mean unit variance</a:t>
            </a: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  <a:p>
            <a:pPr>
              <a:defRPr/>
            </a:pPr>
            <a:endParaRPr lang="en-US" altLang="en-US" dirty="0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 bwMode="auto">
          <a:xfrm>
            <a:off x="596900" y="6472238"/>
            <a:ext cx="1722438" cy="282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itchFamily="34" charset="0"/>
              <a:ea typeface="ヒラギノ角ゴ Pro W3" pitchFamily="124" charset="-128"/>
              <a:cs typeface="Arial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fld id="{BCEC99BD-5931-4080-95FE-7A551DA1C634}" type="slidenum">
              <a:rPr lang="nl-NL" altLang="en-US" smtClean="0">
                <a:solidFill>
                  <a:srgbClr val="FFFFFF"/>
                </a:solidFill>
                <a:latin typeface="Arial" pitchFamily="34" charset="0"/>
              </a:rPr>
              <a:pPr eaLnBrk="1" hangingPunct="1"/>
              <a:t>9</a:t>
            </a:fld>
            <a:endParaRPr lang="nl-NL" altLang="en-US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809625" y="3206372"/>
            <a:ext cx="477838" cy="16700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Left Brace 5"/>
          <p:cNvSpPr/>
          <p:nvPr/>
        </p:nvSpPr>
        <p:spPr>
          <a:xfrm rot="5400000">
            <a:off x="2344738" y="1928434"/>
            <a:ext cx="477838" cy="1668463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300522"/>
              </p:ext>
            </p:extLst>
          </p:nvPr>
        </p:nvGraphicFramePr>
        <p:xfrm>
          <a:off x="1430338" y="3128585"/>
          <a:ext cx="2520877" cy="174783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20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783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Microbiome matrix</a:t>
                      </a:r>
                    </a:p>
                    <a:p>
                      <a:pPr algn="ctr"/>
                      <a:r>
                        <a:rPr lang="en-US" sz="3600" dirty="0"/>
                        <a:t>X</a:t>
                      </a:r>
                    </a:p>
                  </a:txBody>
                  <a:tcPr marL="91427" marR="91427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6503" y="3532813"/>
            <a:ext cx="583029" cy="1017165"/>
          </a:xfrm>
          <a:prstGeom prst="rect">
            <a:avLst/>
          </a:prstGeom>
        </p:spPr>
        <p:txBody>
          <a:bodyPr vert="vert270">
            <a:normAutofit/>
          </a:bodyPr>
          <a:lstStyle/>
          <a:p>
            <a:pPr>
              <a:defRPr/>
            </a:pPr>
            <a:r>
              <a:rPr lang="en-US" dirty="0"/>
              <a:t>Patients</a:t>
            </a:r>
          </a:p>
        </p:txBody>
      </p:sp>
      <p:sp>
        <p:nvSpPr>
          <p:cNvPr id="16398" name="TextBox 8"/>
          <p:cNvSpPr txBox="1">
            <a:spLocks noChangeArrowheads="1"/>
          </p:cNvSpPr>
          <p:nvPr/>
        </p:nvSpPr>
        <p:spPr bwMode="auto">
          <a:xfrm>
            <a:off x="6191250" y="2266689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dirty="0"/>
              <a:t>Metabolite Features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5424488" y="3267134"/>
            <a:ext cx="477837" cy="1668463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Left Brace 18"/>
          <p:cNvSpPr/>
          <p:nvPr/>
        </p:nvSpPr>
        <p:spPr>
          <a:xfrm rot="5400000">
            <a:off x="6960394" y="1988403"/>
            <a:ext cx="477838" cy="1670050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932712"/>
              </p:ext>
            </p:extLst>
          </p:nvPr>
        </p:nvGraphicFramePr>
        <p:xfrm>
          <a:off x="6045200" y="3189347"/>
          <a:ext cx="2460625" cy="174625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246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25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/>
                        <a:t>Metabolitematrix</a:t>
                      </a:r>
                      <a:endParaRPr lang="en-US" sz="3600" dirty="0"/>
                    </a:p>
                    <a:p>
                      <a:pPr algn="ctr"/>
                      <a:r>
                        <a:rPr lang="en-US" sz="3600" dirty="0"/>
                        <a:t>Y</a:t>
                      </a:r>
                    </a:p>
                  </a:txBody>
                  <a:tcPr marL="91435" marR="91435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841851" y="3592934"/>
            <a:ext cx="583029" cy="1017165"/>
          </a:xfrm>
          <a:prstGeom prst="rect">
            <a:avLst/>
          </a:prstGeom>
        </p:spPr>
        <p:txBody>
          <a:bodyPr vert="vert270">
            <a:normAutofit/>
          </a:bodyPr>
          <a:lstStyle/>
          <a:p>
            <a:pPr>
              <a:defRPr/>
            </a:pPr>
            <a:r>
              <a:rPr lang="en-US" dirty="0"/>
              <a:t>Patients</a:t>
            </a:r>
          </a:p>
        </p:txBody>
      </p:sp>
      <p:sp>
        <p:nvSpPr>
          <p:cNvPr id="16408" name="TextBox 21"/>
          <p:cNvSpPr txBox="1">
            <a:spLocks noChangeArrowheads="1"/>
          </p:cNvSpPr>
          <p:nvPr/>
        </p:nvSpPr>
        <p:spPr bwMode="auto">
          <a:xfrm>
            <a:off x="1547019" y="2168264"/>
            <a:ext cx="2073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altLang="en-US" dirty="0"/>
              <a:t>Microbiome Features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29921"/>
              </p:ext>
            </p:extLst>
          </p:nvPr>
        </p:nvGraphicFramePr>
        <p:xfrm>
          <a:off x="714375" y="5311397"/>
          <a:ext cx="3513138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6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 err="1"/>
                        <a:t>Nr</a:t>
                      </a:r>
                      <a:r>
                        <a:rPr lang="en-US" sz="1800" dirty="0"/>
                        <a:t> of Patients</a:t>
                      </a:r>
                    </a:p>
                  </a:txBody>
                  <a:tcPr marL="91412" marR="9141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Nr</a:t>
                      </a:r>
                      <a:r>
                        <a:rPr lang="en-US" sz="1800" dirty="0"/>
                        <a:t> of Features</a:t>
                      </a:r>
                    </a:p>
                  </a:txBody>
                  <a:tcPr marL="91412" marR="91412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28</a:t>
                      </a:r>
                    </a:p>
                  </a:txBody>
                  <a:tcPr marL="91412" marR="9141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100</a:t>
                      </a:r>
                    </a:p>
                  </a:txBody>
                  <a:tcPr marL="91412" marR="91412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840518"/>
              </p:ext>
            </p:extLst>
          </p:nvPr>
        </p:nvGraphicFramePr>
        <p:xfrm>
          <a:off x="5229225" y="5340409"/>
          <a:ext cx="3513138" cy="7413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6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6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 err="1"/>
                        <a:t>Nr</a:t>
                      </a:r>
                      <a:r>
                        <a:rPr lang="en-US" sz="1800" dirty="0"/>
                        <a:t> of Patients</a:t>
                      </a:r>
                    </a:p>
                  </a:txBody>
                  <a:tcPr marL="91412" marR="9141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Nr</a:t>
                      </a:r>
                      <a:r>
                        <a:rPr lang="en-US" sz="1800" dirty="0"/>
                        <a:t> of Features</a:t>
                      </a:r>
                    </a:p>
                  </a:txBody>
                  <a:tcPr marL="91412" marR="91412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28</a:t>
                      </a:r>
                    </a:p>
                  </a:txBody>
                  <a:tcPr marL="91412" marR="9141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82</a:t>
                      </a:r>
                    </a:p>
                  </a:txBody>
                  <a:tcPr marL="91412" marR="91412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4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Ue_Def_PPT_Template_PMS375">
  <a:themeElements>
    <a:clrScheme name="Aangepast 27">
      <a:dk1>
        <a:srgbClr val="003A80"/>
      </a:dk1>
      <a:lt1>
        <a:srgbClr val="FFFFFF"/>
      </a:lt1>
      <a:dk2>
        <a:srgbClr val="003A80"/>
      </a:dk2>
      <a:lt2>
        <a:srgbClr val="FFFFFF"/>
      </a:lt2>
      <a:accent1>
        <a:srgbClr val="89BA17"/>
      </a:accent1>
      <a:accent2>
        <a:srgbClr val="E3004F"/>
      </a:accent2>
      <a:accent3>
        <a:srgbClr val="E20026"/>
      </a:accent3>
      <a:accent4>
        <a:srgbClr val="933589"/>
      </a:accent4>
      <a:accent5>
        <a:srgbClr val="009EE0"/>
      </a:accent5>
      <a:accent6>
        <a:srgbClr val="F29400"/>
      </a:accent6>
      <a:hlink>
        <a:srgbClr val="89BA17"/>
      </a:hlink>
      <a:folHlink>
        <a:srgbClr val="89BA1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anchor="t">
        <a:norm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EBEBEB"/>
      </a:dk1>
      <a:lt1>
        <a:sysClr val="window" lastClr="2B2B2B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EBEBEB"/>
      </a:dk1>
      <a:lt1>
        <a:sysClr val="window" lastClr="2B2B2B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TUe_Def_PPT_Template_PMS375.pot</Template>
  <TotalTime>7919</TotalTime>
  <Words>1281</Words>
  <Application>Microsoft Office PowerPoint</Application>
  <PresentationFormat>On-screen Show (4:3)</PresentationFormat>
  <Paragraphs>769</Paragraphs>
  <Slides>43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Cambria Math</vt:lpstr>
      <vt:lpstr>ヒラギノ角ゴ Pro W3</vt:lpstr>
      <vt:lpstr>TUe_Def_PPT_Template_PMS375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Canonical Correlation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Expanding CCA algoritms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Michiel Stax</dc:creator>
  <cp:lastModifiedBy>Beishuizen, T.P.A.</cp:lastModifiedBy>
  <cp:revision>196</cp:revision>
  <dcterms:created xsi:type="dcterms:W3CDTF">2014-03-18T11:48:03Z</dcterms:created>
  <dcterms:modified xsi:type="dcterms:W3CDTF">2018-10-16T12:52:42Z</dcterms:modified>
</cp:coreProperties>
</file>