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24D2E"/>
    <a:srgbClr val="C00000"/>
    <a:srgbClr val="E1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3CAAF-9C1B-4A9C-B05E-863FD6BD37AC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FE514-42A8-4F93-84CF-77EC47DEC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85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FE514-42A8-4F93-84CF-77EC47DECF9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62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D2E9-1097-4EA3-A1CB-265C6D91802C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7AB8-9DBA-4742-B01F-782D5E1E1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7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D2E9-1097-4EA3-A1CB-265C6D91802C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7AB8-9DBA-4742-B01F-782D5E1E1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2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D2E9-1097-4EA3-A1CB-265C6D91802C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7AB8-9DBA-4742-B01F-782D5E1E1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48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D2E9-1097-4EA3-A1CB-265C6D91802C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7AB8-9DBA-4742-B01F-782D5E1E1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48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D2E9-1097-4EA3-A1CB-265C6D91802C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7AB8-9DBA-4742-B01F-782D5E1E1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26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D2E9-1097-4EA3-A1CB-265C6D91802C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7AB8-9DBA-4742-B01F-782D5E1E1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0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D2E9-1097-4EA3-A1CB-265C6D91802C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7AB8-9DBA-4742-B01F-782D5E1E1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41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D2E9-1097-4EA3-A1CB-265C6D91802C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7AB8-9DBA-4742-B01F-782D5E1E1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96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D2E9-1097-4EA3-A1CB-265C6D91802C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7AB8-9DBA-4742-B01F-782D5E1E1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52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D2E9-1097-4EA3-A1CB-265C6D91802C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7AB8-9DBA-4742-B01F-782D5E1E1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63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D2E9-1097-4EA3-A1CB-265C6D91802C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7AB8-9DBA-4742-B01F-782D5E1E1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45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DD2E9-1097-4EA3-A1CB-265C6D91802C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E7AB8-9DBA-4742-B01F-782D5E1E1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59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mBusuok/generator_pass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Busuok/generator_pass.git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b.ru/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www.wikipedi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24D2E">
                  <a:shade val="30000"/>
                  <a:satMod val="115000"/>
                </a:srgbClr>
              </a:gs>
              <a:gs pos="50000">
                <a:srgbClr val="F24D2E">
                  <a:shade val="67500"/>
                  <a:satMod val="115000"/>
                </a:srgbClr>
              </a:gs>
              <a:gs pos="100000">
                <a:srgbClr val="F24D2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7200" dirty="0" smtClean="0">
              <a:latin typeface="Bahnschrift SemiBold SemiConden" panose="020B0502040204020203" pitchFamily="34" charset="0"/>
            </a:endParaRPr>
          </a:p>
          <a:p>
            <a:endParaRPr lang="ru-RU" sz="7200" dirty="0">
              <a:latin typeface="Bahnschrift SemiBold SemiConden" panose="020B0502040204020203" pitchFamily="34" charset="0"/>
            </a:endParaRPr>
          </a:p>
          <a:p>
            <a:endParaRPr lang="ru-RU" sz="7200" dirty="0" smtClean="0">
              <a:latin typeface="Bahnschrift SemiBold SemiConden" panose="020B0502040204020203" pitchFamily="34" charset="0"/>
            </a:endParaRPr>
          </a:p>
          <a:p>
            <a:r>
              <a:rPr lang="en-US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GIT</a:t>
            </a:r>
          </a:p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Вспомогательный язык программистов</a:t>
            </a:r>
          </a:p>
          <a:p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 SemiConden" panose="020B0502040204020203" pitchFamily="34" charset="0"/>
            </a:endParaRPr>
          </a:p>
          <a:p>
            <a:endParaRPr lang="ru-RU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Bahnschrift SemiBold SemiConden" panose="020B0502040204020203" pitchFamily="34" charset="0"/>
            </a:endParaRPr>
          </a:p>
          <a:p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 SemiConden" panose="020B0502040204020203" pitchFamily="34" charset="0"/>
            </a:endParaRPr>
          </a:p>
          <a:p>
            <a:endParaRPr lang="ru-RU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Bahnschrift SemiBold SemiConden" panose="020B0502040204020203" pitchFamily="34" charset="0"/>
            </a:endParaRPr>
          </a:p>
          <a:p>
            <a:r>
              <a:rPr lang="ru-RU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Делал презентацию</a:t>
            </a: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: </a:t>
            </a:r>
            <a:r>
              <a:rPr lang="ru-RU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Бусуёк</a:t>
            </a:r>
            <a:r>
              <a:rPr lang="ru-RU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 Тимофей Анатольевич</a:t>
            </a:r>
          </a:p>
          <a:p>
            <a:r>
              <a:rPr lang="ru-RU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Преподователь</a:t>
            </a: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: </a:t>
            </a:r>
            <a:r>
              <a:rPr lang="ru-RU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Спирин Михаил Михайлович</a:t>
            </a:r>
            <a:endParaRPr lang="ru-RU" sz="11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 SemiConden" panose="020B0502040204020203" pitchFamily="34" charset="0"/>
            </a:endParaRPr>
          </a:p>
          <a:p>
            <a:endParaRPr lang="ru-RU" sz="2800" dirty="0" smtClean="0">
              <a:latin typeface="Bahnschrift SemiBold SemiConden" panose="020B0502040204020203" pitchFamily="34" charset="0"/>
            </a:endParaRPr>
          </a:p>
          <a:p>
            <a:endParaRPr lang="ru-RU" sz="2800" dirty="0">
              <a:latin typeface="Bahnschrift SemiBold SemiConden" panose="020B0502040204020203" pitchFamily="34" charset="0"/>
            </a:endParaRPr>
          </a:p>
          <a:p>
            <a:endParaRPr lang="ru-RU" sz="2800" dirty="0" smtClean="0">
              <a:latin typeface="Bahnschrift SemiBold SemiConden" panose="020B0502040204020203" pitchFamily="34" charset="0"/>
            </a:endParaRPr>
          </a:p>
          <a:p>
            <a:endParaRPr lang="ru-RU" sz="2800" dirty="0">
              <a:latin typeface="Bahnschrift SemiBold SemiConden" panose="020B0502040204020203" pitchFamily="34" charset="0"/>
            </a:endParaRPr>
          </a:p>
          <a:p>
            <a:endParaRPr lang="ru-RU" sz="2800" dirty="0">
              <a:latin typeface="Bahnschrift SemiBold SemiConden" panose="020B0502040204020203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331" y="-1720597"/>
            <a:ext cx="5705475" cy="10143067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2064048" y="-1064246"/>
            <a:ext cx="11231217" cy="1172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 rot="19214823">
            <a:off x="-3442291" y="-323260"/>
            <a:ext cx="7680044" cy="1609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-98562" y="6641962"/>
            <a:ext cx="10267122" cy="616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 rot="19214823">
            <a:off x="7449381" y="5871573"/>
            <a:ext cx="7680044" cy="1609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2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Спасибо за внимание!!</a:t>
            </a:r>
            <a:endParaRPr lang="ru-RU" sz="3600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24D2E">
                  <a:shade val="30000"/>
                  <a:satMod val="115000"/>
                </a:srgbClr>
              </a:gs>
              <a:gs pos="50000">
                <a:srgbClr val="F24D2E">
                  <a:shade val="67500"/>
                  <a:satMod val="115000"/>
                </a:srgbClr>
              </a:gs>
              <a:gs pos="100000">
                <a:srgbClr val="F24D2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7674" y="1279525"/>
            <a:ext cx="11115675" cy="1092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Ознакомиться с основами системы контроля версий GIT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.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Узнать его принципы и возможности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Для чего сам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GIT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создавался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9575" y="365125"/>
            <a:ext cx="7229475" cy="7794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4000" dirty="0" smtClean="0">
                <a:latin typeface="Bahnschrift SemiBold SemiConden" panose="020B0502040204020203" pitchFamily="34" charset="0"/>
              </a:rPr>
              <a:t>Цель проекта</a:t>
            </a:r>
            <a:r>
              <a:rPr lang="en-US" sz="4000" dirty="0" smtClean="0">
                <a:latin typeface="Bahnschrift SemiBold SemiConden" panose="020B0502040204020203" pitchFamily="34" charset="0"/>
              </a:rPr>
              <a:t>:</a:t>
            </a:r>
            <a:endParaRPr lang="ru-RU" sz="4000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47674" y="2476500"/>
            <a:ext cx="10715625" cy="952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4000" dirty="0" smtClean="0">
                <a:latin typeface="Bahnschrift SemiBold SemiConden" panose="020B0502040204020203" pitchFamily="34" charset="0"/>
              </a:rPr>
              <a:t>Актуальность проекта</a:t>
            </a:r>
            <a:r>
              <a:rPr lang="en-US" sz="4000" dirty="0" smtClean="0">
                <a:latin typeface="Bahnschrift SemiBold SemiConden" panose="020B0502040204020203" pitchFamily="34" charset="0"/>
              </a:rPr>
              <a:t>:</a:t>
            </a:r>
            <a:endParaRPr lang="ru-RU" sz="4000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5298" y="3319463"/>
            <a:ext cx="11115675" cy="13954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GIT является одним из наиболее популярных систем контроля версий, широко применяемых в индустрии разработки программного обеспечения.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Использование GIT обеспечивает более эффективную и безопасную работу с кодом, позволяет контролировать и отслеживать изменения, упрощает совместную разработку программного продукта.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95298" y="4910138"/>
            <a:ext cx="10858502" cy="1090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4000" dirty="0" smtClean="0">
                <a:latin typeface="Bahnschrift SemiBold SemiConden" panose="020B0502040204020203" pitchFamily="34" charset="0"/>
              </a:rPr>
              <a:t>Задачи проекта</a:t>
            </a:r>
            <a:r>
              <a:rPr lang="en-US" sz="4000" dirty="0" smtClean="0">
                <a:latin typeface="Bahnschrift SemiBold SemiConden" panose="020B0502040204020203" pitchFamily="34" charset="0"/>
              </a:rPr>
              <a:t>:</a:t>
            </a:r>
            <a:endParaRPr lang="ru-RU" sz="4000" dirty="0">
              <a:latin typeface="Bahnschrift SemiBold SemiConden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47673" y="5557838"/>
            <a:ext cx="11115675" cy="1047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Ознакомиться </a:t>
            </a:r>
            <a:r>
              <a:rPr lang="ru-RU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с основными командами и функциональными возможностями GIT</a:t>
            </a:r>
            <a:r>
              <a:rPr lang="ru-RU" dirty="0" smtClean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.</a:t>
            </a:r>
            <a:endParaRPr lang="ru-RU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  <a:p>
            <a:pPr lvl="0"/>
            <a:r>
              <a:rPr lang="ru-RU" dirty="0" smtClean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2.     Изучить </a:t>
            </a:r>
            <a:r>
              <a:rPr lang="ru-RU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преимущества использования системы контроля версий при работе с программным </a:t>
            </a:r>
            <a:r>
              <a:rPr lang="ru-RU" dirty="0" smtClean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кодом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.</a:t>
            </a:r>
            <a:endParaRPr lang="ru-RU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-7620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24D2E">
                  <a:shade val="30000"/>
                  <a:satMod val="115000"/>
                </a:srgbClr>
              </a:gs>
              <a:gs pos="50000">
                <a:srgbClr val="F24D2E">
                  <a:shade val="67500"/>
                  <a:satMod val="115000"/>
                </a:srgbClr>
              </a:gs>
              <a:gs pos="100000">
                <a:srgbClr val="F24D2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7200" dirty="0" smtClean="0">
              <a:latin typeface="Bahnschrift SemiBold SemiConden" panose="020B0502040204020203" pitchFamily="34" charset="0"/>
            </a:endParaRPr>
          </a:p>
          <a:p>
            <a:endParaRPr lang="ru-RU" sz="7200" dirty="0">
              <a:latin typeface="Bahnschrift SemiBold SemiConden" panose="020B0502040204020203" pitchFamily="34" charset="0"/>
            </a:endParaRPr>
          </a:p>
          <a:p>
            <a:endParaRPr lang="ru-RU" sz="7200" dirty="0" smtClean="0">
              <a:latin typeface="Bahnschrift SemiBold SemiConden" panose="020B0502040204020203" pitchFamily="34" charset="0"/>
            </a:endParaRPr>
          </a:p>
          <a:p>
            <a:endParaRPr lang="ru-RU" sz="2800" dirty="0">
              <a:latin typeface="Bahnschrift SemiBold SemiConden" panose="020B0502040204020203" pitchFamily="34" charset="0"/>
            </a:endParaRPr>
          </a:p>
          <a:p>
            <a:endParaRPr lang="ru-RU" sz="2800" dirty="0" smtClean="0">
              <a:latin typeface="Bahnschrift SemiBold SemiConden" panose="020B0502040204020203" pitchFamily="34" charset="0"/>
            </a:endParaRPr>
          </a:p>
          <a:p>
            <a:endParaRPr lang="ru-RU" sz="2800" dirty="0">
              <a:latin typeface="Bahnschrift SemiBold SemiConden" panose="020B0502040204020203" pitchFamily="34" charset="0"/>
            </a:endParaRPr>
          </a:p>
          <a:p>
            <a:endParaRPr lang="ru-RU" sz="2800" dirty="0">
              <a:latin typeface="Bahnschrift SemiBold SemiConden" panose="020B0502040204020203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650" y="-1347258"/>
            <a:ext cx="5652051" cy="1014306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 rot="2120563">
            <a:off x="4733180" y="-2032139"/>
            <a:ext cx="6379553" cy="12392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0000" tIns="720000" rIns="90000" rtlCol="0" anchor="ctr" anchorCtr="0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572250" y="1"/>
            <a:ext cx="3209925" cy="7448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Git</a:t>
            </a:r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 был создан </a:t>
            </a:r>
            <a:r>
              <a:rPr lang="ru-RU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Линусом</a:t>
            </a:r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ru-RU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Торвальдсом</a:t>
            </a:r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 в 2005 году. Он разработал </a:t>
            </a:r>
            <a:r>
              <a:rPr lang="ru-RU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Git</a:t>
            </a:r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 для управления разработкой ядра </a:t>
            </a:r>
            <a:r>
              <a:rPr lang="ru-RU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Linux</a:t>
            </a:r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 и преодоления ограничений других систем контроля версий, с которыми он сталкивался.</a:t>
            </a: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История </a:t>
            </a:r>
            <a:r>
              <a:rPr lang="ru-RU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Git</a:t>
            </a:r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 началась с того, что </a:t>
            </a:r>
            <a:r>
              <a:rPr lang="ru-RU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Линус</a:t>
            </a:r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ru-RU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Торвальдс</a:t>
            </a:r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 и его команда разработчиков ядра </a:t>
            </a:r>
            <a:r>
              <a:rPr lang="ru-RU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Linux</a:t>
            </a:r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 использовали внешний систему контроля версий под названием </a:t>
            </a:r>
            <a:r>
              <a:rPr lang="ru-RU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BitKeeper</a:t>
            </a:r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. Однако в 2005 году разработчики </a:t>
            </a:r>
            <a:r>
              <a:rPr lang="ru-RU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Linux</a:t>
            </a:r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 потеряли бесплатный доступ к </a:t>
            </a:r>
            <a:r>
              <a:rPr lang="ru-RU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BitKeeper</a:t>
            </a:r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, что привело к появлению необходимости создать новую систему контроля версий.</a:t>
            </a: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Таким образом, </a:t>
            </a:r>
            <a:r>
              <a:rPr lang="ru-RU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Линус</a:t>
            </a:r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ru-RU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Торвальдс</a:t>
            </a:r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 начал разрабатывать </a:t>
            </a:r>
            <a:r>
              <a:rPr lang="ru-RU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Git</a:t>
            </a:r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 как распределенную систему контроля версий, которая была бы быстрой, надежной и простой в использовании. Он создал </a:t>
            </a:r>
            <a:r>
              <a:rPr lang="ru-RU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Git</a:t>
            </a:r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 с учетом специфических потребностей разработки ядра </a:t>
            </a:r>
            <a:r>
              <a:rPr lang="ru-RU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Linux</a:t>
            </a:r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, таких как обработка больших объемов кода и распределенная разработка.</a:t>
            </a:r>
          </a:p>
          <a:p>
            <a:r>
              <a:rPr lang="ru-RU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Git</a:t>
            </a:r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 был выпущен в апреле 2005 года и быстро стал популярной системой контроля версий не только для разработки ядра </a:t>
            </a:r>
            <a:r>
              <a:rPr lang="ru-RU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Linux</a:t>
            </a:r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, но и для многих других проектов по всему миру. Его открытая и распределенная природа, а также его эффективность и мощные функции, сделали </a:t>
            </a:r>
            <a:r>
              <a:rPr lang="ru-RU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Git</a:t>
            </a:r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 одним из наиболее популярных инструментов разработки программного обеспечения.</a:t>
            </a: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С течением времени </a:t>
            </a:r>
            <a:r>
              <a:rPr lang="ru-RU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Git</a:t>
            </a:r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 продолжал развиваться и улучшаться благодаря активному сообществу разработчиков, которые вносили свои вклады в проект. Сегодня </a:t>
            </a:r>
            <a:r>
              <a:rPr lang="ru-RU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Git</a:t>
            </a:r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 широко используется в индустрии разработки программного обеспечения и считается одним из стандартов в области контроля версий</a:t>
            </a:r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ru-RU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8150" y="600075"/>
            <a:ext cx="5067300" cy="1009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История создания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GIT</a:t>
            </a:r>
            <a:endParaRPr lang="ru-RU" sz="36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18663158">
            <a:off x="5474342" y="-5603562"/>
            <a:ext cx="7392648" cy="15660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541204" y="1027906"/>
            <a:ext cx="5038302" cy="3844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Линус</a:t>
            </a:r>
            <a:r>
              <a:rPr lang="ru-RU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Торвальдс</a:t>
            </a:r>
            <a:r>
              <a:rPr lang="ru-RU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(</a:t>
            </a:r>
            <a:r>
              <a:rPr lang="ru-RU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Linus</a:t>
            </a:r>
            <a:r>
              <a:rPr lang="ru-RU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Torvalds</a:t>
            </a:r>
            <a:r>
              <a:rPr lang="ru-RU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) - это финский программист, наиболее известный как создатель ядра </a:t>
            </a:r>
            <a:r>
              <a:rPr lang="ru-RU" dirty="0" err="1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Linux</a:t>
            </a:r>
            <a:r>
              <a:rPr lang="ru-RU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и сам основатель </a:t>
            </a:r>
            <a:r>
              <a:rPr lang="en-US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GIT</a:t>
            </a:r>
            <a:r>
              <a:rPr lang="ru-RU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. </a:t>
            </a:r>
            <a:r>
              <a:rPr lang="ru-RU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Он родился 28 декабря 1969 года в Хельсинки, Финляндия. </a:t>
            </a:r>
            <a:r>
              <a:rPr lang="ru-RU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Линус</a:t>
            </a:r>
            <a:r>
              <a:rPr lang="ru-RU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начал разработку ядра </a:t>
            </a:r>
            <a:r>
              <a:rPr lang="ru-RU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Linux</a:t>
            </a:r>
            <a:r>
              <a:rPr lang="ru-RU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в 1991 году, когда был студентом Университета Хельсинки. Он создал </a:t>
            </a:r>
            <a:r>
              <a:rPr lang="ru-RU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Linux</a:t>
            </a:r>
            <a:r>
              <a:rPr lang="ru-RU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с целью разработки открытой и свободной операционной системы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88194" y="3371646"/>
            <a:ext cx="3177519" cy="342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50496" y="1334709"/>
            <a:ext cx="8953500" cy="62865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040416" y="-21431"/>
            <a:ext cx="6488323" cy="1049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Bahnschrift SemiBold SemiConden" panose="020B0502040204020203" pitchFamily="34" charset="0"/>
              </a:rPr>
              <a:t>Биография Прародителя</a:t>
            </a:r>
            <a:endParaRPr lang="ru-RU" sz="28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11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04825" y="365125"/>
            <a:ext cx="7696200" cy="806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Пример работы </a:t>
            </a:r>
            <a:r>
              <a:rPr lang="en-US" sz="3200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GIT</a:t>
            </a:r>
            <a:endParaRPr lang="ru-RU" sz="32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66850" y="2171700"/>
            <a:ext cx="661035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028825"/>
            <a:ext cx="110871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1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1329218">
            <a:off x="4819262" y="-2045116"/>
            <a:ext cx="8021633" cy="14262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800382" y="2055813"/>
            <a:ext cx="4422913" cy="4701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latin typeface="Bahnschrift SemiBold SemiConden" panose="020B0502040204020203" pitchFamily="34" charset="0"/>
              </a:rPr>
              <a:t>Чаще всего</a:t>
            </a:r>
            <a:r>
              <a:rPr lang="en-US" dirty="0" smtClean="0">
                <a:latin typeface="Bahnschrift SemiBold SemiConden" panose="020B0502040204020203" pitchFamily="34" charset="0"/>
              </a:rPr>
              <a:t> GIT </a:t>
            </a:r>
            <a:r>
              <a:rPr lang="ru-RU" dirty="0" smtClean="0">
                <a:latin typeface="Bahnschrift SemiBold SemiConden" panose="020B0502040204020203" pitchFamily="34" charset="0"/>
              </a:rPr>
              <a:t>используют с так называемым </a:t>
            </a:r>
            <a:r>
              <a:rPr lang="en-US" dirty="0" smtClean="0">
                <a:latin typeface="Bahnschrift SemiBold SemiConden" panose="020B0502040204020203" pitchFamily="34" charset="0"/>
              </a:rPr>
              <a:t>GitHub. </a:t>
            </a:r>
            <a:r>
              <a:rPr lang="ru-RU" dirty="0" smtClean="0">
                <a:latin typeface="Bahnschrift SemiBold SemiConden" panose="020B0502040204020203" pitchFamily="34" charset="0"/>
              </a:rPr>
              <a:t>Это можно сказать как социальная сеть куда скидываются различные коды</a:t>
            </a:r>
            <a:r>
              <a:rPr lang="en-US" dirty="0" smtClean="0">
                <a:latin typeface="Bahnschrift SemiBold SemiConden" panose="020B0502040204020203" pitchFamily="34" charset="0"/>
              </a:rPr>
              <a:t>,</a:t>
            </a:r>
            <a:r>
              <a:rPr lang="ru-RU" dirty="0" smtClean="0">
                <a:latin typeface="Bahnschrift SemiBold SemiConden" panose="020B0502040204020203" pitchFamily="34" charset="0"/>
              </a:rPr>
              <a:t>статьи</a:t>
            </a:r>
            <a:r>
              <a:rPr lang="en-US" dirty="0" smtClean="0">
                <a:latin typeface="Bahnschrift SemiBold SemiConden" panose="020B0502040204020203" pitchFamily="34" charset="0"/>
              </a:rPr>
              <a:t>, </a:t>
            </a:r>
            <a:r>
              <a:rPr lang="ru-RU" dirty="0" smtClean="0">
                <a:latin typeface="Bahnschrift SemiBold SemiConden" panose="020B0502040204020203" pitchFamily="34" charset="0"/>
              </a:rPr>
              <a:t>решения и т</a:t>
            </a:r>
            <a:r>
              <a:rPr lang="en-US" dirty="0" smtClean="0">
                <a:latin typeface="Bahnschrift SemiBold SemiConden" panose="020B0502040204020203" pitchFamily="34" charset="0"/>
              </a:rPr>
              <a:t>.</a:t>
            </a:r>
            <a:r>
              <a:rPr lang="ru-RU" dirty="0" smtClean="0">
                <a:latin typeface="Bahnschrift SemiBold SemiConden" panose="020B0502040204020203" pitchFamily="34" charset="0"/>
              </a:rPr>
              <a:t>д</a:t>
            </a:r>
            <a:r>
              <a:rPr lang="en-US" dirty="0" smtClean="0">
                <a:latin typeface="Bahnschrift SemiBold SemiConden" panose="020B0502040204020203" pitchFamily="34" charset="0"/>
              </a:rPr>
              <a:t>.</a:t>
            </a:r>
          </a:p>
          <a:p>
            <a:r>
              <a:rPr lang="ru-RU" dirty="0" smtClean="0">
                <a:latin typeface="Bahnschrift SemiBold SemiConden" panose="020B0502040204020203" pitchFamily="34" charset="0"/>
              </a:rPr>
              <a:t>Сам </a:t>
            </a:r>
            <a:r>
              <a:rPr lang="ru-RU" dirty="0" err="1" smtClean="0">
                <a:latin typeface="Bahnschrift SemiBold SemiConden" panose="020B0502040204020203" pitchFamily="34" charset="0"/>
              </a:rPr>
              <a:t>GitHub</a:t>
            </a:r>
            <a:r>
              <a:rPr lang="ru-RU" dirty="0" smtClean="0">
                <a:latin typeface="Bahnschrift SemiBold SemiConden" panose="020B0502040204020203" pitchFamily="34" charset="0"/>
              </a:rPr>
              <a:t> </a:t>
            </a:r>
            <a:r>
              <a:rPr lang="ru-RU" dirty="0">
                <a:latin typeface="Bahnschrift SemiBold SemiConden" panose="020B0502040204020203" pitchFamily="34" charset="0"/>
              </a:rPr>
              <a:t>был создан в 2008 году. Основателями </a:t>
            </a:r>
            <a:r>
              <a:rPr lang="ru-RU" dirty="0" err="1">
                <a:latin typeface="Bahnschrift SemiBold SemiConden" panose="020B0502040204020203" pitchFamily="34" charset="0"/>
              </a:rPr>
              <a:t>GitHub</a:t>
            </a:r>
            <a:r>
              <a:rPr lang="ru-RU" dirty="0">
                <a:latin typeface="Bahnschrift SemiBold SemiConden" panose="020B0502040204020203" pitchFamily="34" charset="0"/>
              </a:rPr>
              <a:t> являются Том Престон-Вернер и Крис Ван Дам. Они разработали </a:t>
            </a:r>
            <a:r>
              <a:rPr lang="ru-RU" dirty="0" err="1">
                <a:latin typeface="Bahnschrift SemiBold SemiConden" panose="020B0502040204020203" pitchFamily="34" charset="0"/>
              </a:rPr>
              <a:t>GitHub</a:t>
            </a:r>
            <a:r>
              <a:rPr lang="ru-RU" dirty="0">
                <a:latin typeface="Bahnschrift SemiBold SemiConden" panose="020B0502040204020203" pitchFamily="34" charset="0"/>
              </a:rPr>
              <a:t> с целью создания удобной и мощной платформы для хостинга и совместной работы над проектами на основе системы контроля версий </a:t>
            </a:r>
            <a:r>
              <a:rPr lang="ru-RU" dirty="0" err="1" smtClean="0">
                <a:latin typeface="Bahnschrift SemiBold SemiConden" panose="020B0502040204020203" pitchFamily="34" charset="0"/>
              </a:rPr>
              <a:t>Git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endParaRPr lang="en-US" dirty="0">
              <a:latin typeface="Bahnschrift SemiBold SemiConden" panose="020B0502040204020203" pitchFamily="34" charset="0"/>
            </a:endParaRPr>
          </a:p>
          <a:p>
            <a:endParaRPr lang="en-US" dirty="0" smtClean="0">
              <a:latin typeface="Bahnschrift SemiBold SemiConden" panose="020B0502040204020203" pitchFamily="34" charset="0"/>
            </a:endParaRPr>
          </a:p>
          <a:p>
            <a:endParaRPr lang="en-US" dirty="0">
              <a:latin typeface="Bahnschrift SemiBold SemiConden" panose="020B0502040204020203" pitchFamily="34" charset="0"/>
            </a:endParaRPr>
          </a:p>
          <a:p>
            <a:endParaRPr lang="en-US" sz="1000" dirty="0" smtClean="0">
              <a:latin typeface="Bahnschrift SemiBold SemiConden" panose="020B0502040204020203" pitchFamily="34" charset="0"/>
            </a:endParaRPr>
          </a:p>
          <a:p>
            <a:r>
              <a:rPr lang="en-US" sz="1000" dirty="0" smtClean="0">
                <a:latin typeface="Bahnschrift SemiBold SemiConden" panose="020B0502040204020203" pitchFamily="34" charset="0"/>
              </a:rPr>
              <a:t>*</a:t>
            </a:r>
            <a:r>
              <a:rPr lang="ru-RU" sz="1000" dirty="0" smtClean="0">
                <a:latin typeface="Bahnschrift SemiBold SemiConden" panose="020B0502040204020203" pitchFamily="34" charset="0"/>
              </a:rPr>
              <a:t>Хостинг </a:t>
            </a:r>
            <a:r>
              <a:rPr lang="ru-RU" sz="1000" dirty="0">
                <a:latin typeface="Bahnschrift SemiBold SemiConden" panose="020B0502040204020203" pitchFamily="34" charset="0"/>
              </a:rPr>
              <a:t>- это услуга предоставления места для размещения веб-сайтов и других онлайн-ресурсов на сервере, который постоянно подключен к Интернету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63704"/>
            <a:ext cx="4657382" cy="465738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694005" y="668476"/>
            <a:ext cx="5078895" cy="10545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Bahnschrift SemiBold SemiConden" panose="020B0502040204020203" pitchFamily="34" charset="0"/>
              </a:rPr>
              <a:t>С чем работает </a:t>
            </a:r>
            <a:r>
              <a:rPr lang="en-US" sz="3200" dirty="0" smtClean="0">
                <a:latin typeface="Bahnschrift SemiBold SemiConden" panose="020B0502040204020203" pitchFamily="34" charset="0"/>
              </a:rPr>
              <a:t>GIT</a:t>
            </a:r>
            <a:endParaRPr lang="ru-RU" sz="32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1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 rot="18994185">
            <a:off x="-2694382" y="-232464"/>
            <a:ext cx="9650769" cy="3924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09600" y="1209675"/>
            <a:ext cx="3314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Bahnschrift Condensed" panose="020B0502040204020203" pitchFamily="34" charset="0"/>
              </a:rPr>
              <a:t>Как «залить» </a:t>
            </a:r>
            <a:r>
              <a:rPr lang="ru-RU" sz="2800" dirty="0" smtClean="0">
                <a:latin typeface="Bahnschrift Condensed" panose="020B0502040204020203" pitchFamily="34" charset="0"/>
              </a:rPr>
              <a:t>информацию на </a:t>
            </a:r>
            <a:r>
              <a:rPr lang="ru-RU" sz="2800" dirty="0" smtClean="0">
                <a:latin typeface="Bahnschrift Condensed" panose="020B0502040204020203" pitchFamily="34" charset="0"/>
              </a:rPr>
              <a:t>удалённый </a:t>
            </a:r>
            <a:r>
              <a:rPr lang="ru-RU" sz="2800" dirty="0" err="1" smtClean="0">
                <a:latin typeface="Bahnschrift Condensed" panose="020B0502040204020203" pitchFamily="34" charset="0"/>
              </a:rPr>
              <a:t>репозиторий</a:t>
            </a:r>
            <a:r>
              <a:rPr lang="ru-RU" sz="2800" dirty="0" smtClean="0">
                <a:latin typeface="Bahnschrift Condensed" panose="020B0502040204020203" pitchFamily="34" charset="0"/>
              </a:rPr>
              <a:t> </a:t>
            </a:r>
            <a:r>
              <a:rPr lang="en-US" sz="2800" dirty="0" smtClean="0">
                <a:latin typeface="Bahnschrift Condensed" panose="020B0502040204020203" pitchFamily="34" charset="0"/>
              </a:rPr>
              <a:t>GitHub</a:t>
            </a:r>
            <a:endParaRPr lang="ru-RU" sz="2800" dirty="0">
              <a:latin typeface="Bahnschrift Condensed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72075" y="1736430"/>
            <a:ext cx="4114800" cy="4548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172075" y="1810969"/>
            <a:ext cx="411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Bahnschrift Condensed" panose="020B0502040204020203" pitchFamily="34" charset="0"/>
              </a:rPr>
              <a:t>git</a:t>
            </a:r>
            <a:r>
              <a:rPr lang="ru-RU" b="1" dirty="0">
                <a:latin typeface="Bahnschrift Condensed" panose="020B0502040204020203" pitchFamily="34" charset="0"/>
              </a:rPr>
              <a:t> </a:t>
            </a:r>
            <a:r>
              <a:rPr lang="ru-RU" b="1" dirty="0" err="1">
                <a:latin typeface="Bahnschrift Condensed" panose="020B0502040204020203" pitchFamily="34" charset="0"/>
              </a:rPr>
              <a:t>init</a:t>
            </a:r>
            <a:r>
              <a:rPr lang="ru-RU" dirty="0">
                <a:latin typeface="Bahnschrift Condensed" panose="020B0502040204020203" pitchFamily="34" charset="0"/>
              </a:rPr>
              <a:t>: Эта команда создает новый </a:t>
            </a:r>
            <a:r>
              <a:rPr lang="ru-RU" dirty="0" err="1">
                <a:latin typeface="Bahnschrift Condensed" panose="020B0502040204020203" pitchFamily="34" charset="0"/>
              </a:rPr>
              <a:t>репозиторий</a:t>
            </a:r>
            <a:r>
              <a:rPr lang="ru-RU" dirty="0">
                <a:latin typeface="Bahnschrift Condensed" panose="020B0502040204020203" pitchFamily="34" charset="0"/>
              </a:rPr>
              <a:t> </a:t>
            </a:r>
            <a:r>
              <a:rPr lang="ru-RU" dirty="0" err="1">
                <a:latin typeface="Bahnschrift Condensed" panose="020B0502040204020203" pitchFamily="34" charset="0"/>
              </a:rPr>
              <a:t>Git</a:t>
            </a:r>
            <a:r>
              <a:rPr lang="ru-RU" dirty="0">
                <a:latin typeface="Bahnschrift Condensed" panose="020B0502040204020203" pitchFamily="34" charset="0"/>
              </a:rPr>
              <a:t> в локальной папке проекта.</a:t>
            </a:r>
          </a:p>
          <a:p>
            <a:r>
              <a:rPr lang="ru-RU" b="1" dirty="0" err="1">
                <a:latin typeface="Bahnschrift Condensed" panose="020B0502040204020203" pitchFamily="34" charset="0"/>
              </a:rPr>
              <a:t>git</a:t>
            </a:r>
            <a:r>
              <a:rPr lang="ru-RU" b="1" dirty="0">
                <a:latin typeface="Bahnschrift Condensed" panose="020B0502040204020203" pitchFamily="34" charset="0"/>
              </a:rPr>
              <a:t> </a:t>
            </a:r>
            <a:r>
              <a:rPr lang="ru-RU" b="1" dirty="0" err="1" smtClean="0">
                <a:latin typeface="Bahnschrift Condensed" panose="020B0502040204020203" pitchFamily="34" charset="0"/>
              </a:rPr>
              <a:t>add</a:t>
            </a:r>
            <a:r>
              <a:rPr lang="ru-RU" dirty="0" smtClean="0">
                <a:latin typeface="Bahnschrift Condensed" panose="020B0502040204020203" pitchFamily="34" charset="0"/>
              </a:rPr>
              <a:t>: </a:t>
            </a:r>
            <a:r>
              <a:rPr lang="ru-RU" dirty="0">
                <a:latin typeface="Bahnschrift Condensed" panose="020B0502040204020203" pitchFamily="34" charset="0"/>
              </a:rPr>
              <a:t>Эта команда добавляет все файлы из текущей директории в индекс </a:t>
            </a:r>
            <a:r>
              <a:rPr lang="ru-RU" dirty="0" err="1">
                <a:latin typeface="Bahnschrift Condensed" panose="020B0502040204020203" pitchFamily="34" charset="0"/>
              </a:rPr>
              <a:t>Git</a:t>
            </a:r>
            <a:r>
              <a:rPr lang="ru-RU" dirty="0">
                <a:latin typeface="Bahnschrift Condensed" panose="020B0502040204020203" pitchFamily="34" charset="0"/>
              </a:rPr>
              <a:t>, чтобы они были готовы к </a:t>
            </a:r>
            <a:r>
              <a:rPr lang="ru-RU" dirty="0" err="1">
                <a:latin typeface="Bahnschrift Condensed" panose="020B0502040204020203" pitchFamily="34" charset="0"/>
              </a:rPr>
              <a:t>коммиту</a:t>
            </a:r>
            <a:r>
              <a:rPr lang="ru-RU" dirty="0">
                <a:latin typeface="Bahnschrift Condensed" panose="020B0502040204020203" pitchFamily="34" charset="0"/>
              </a:rPr>
              <a:t>.</a:t>
            </a:r>
          </a:p>
          <a:p>
            <a:r>
              <a:rPr lang="ru-RU" b="1" dirty="0" err="1">
                <a:latin typeface="Bahnschrift Condensed" panose="020B0502040204020203" pitchFamily="34" charset="0"/>
              </a:rPr>
              <a:t>git</a:t>
            </a:r>
            <a:r>
              <a:rPr lang="ru-RU" b="1" dirty="0">
                <a:latin typeface="Bahnschrift Condensed" panose="020B0502040204020203" pitchFamily="34" charset="0"/>
              </a:rPr>
              <a:t> </a:t>
            </a:r>
            <a:r>
              <a:rPr lang="ru-RU" b="1" dirty="0" err="1">
                <a:latin typeface="Bahnschrift Condensed" panose="020B0502040204020203" pitchFamily="34" charset="0"/>
              </a:rPr>
              <a:t>commit</a:t>
            </a:r>
            <a:r>
              <a:rPr lang="ru-RU" b="1" dirty="0">
                <a:latin typeface="Bahnschrift Condensed" panose="020B0502040204020203" pitchFamily="34" charset="0"/>
              </a:rPr>
              <a:t> -m "</a:t>
            </a:r>
            <a:r>
              <a:rPr lang="ru-RU" b="1" dirty="0" err="1">
                <a:latin typeface="Bahnschrift Condensed" panose="020B0502040204020203" pitchFamily="34" charset="0"/>
              </a:rPr>
              <a:t>Commit</a:t>
            </a:r>
            <a:r>
              <a:rPr lang="ru-RU" b="1" dirty="0">
                <a:latin typeface="Bahnschrift Condensed" panose="020B0502040204020203" pitchFamily="34" charset="0"/>
              </a:rPr>
              <a:t> </a:t>
            </a:r>
            <a:r>
              <a:rPr lang="ru-RU" b="1" dirty="0" err="1">
                <a:latin typeface="Bahnschrift Condensed" panose="020B0502040204020203" pitchFamily="34" charset="0"/>
              </a:rPr>
              <a:t>message</a:t>
            </a:r>
            <a:r>
              <a:rPr lang="ru-RU" b="1" dirty="0">
                <a:latin typeface="Bahnschrift Condensed" panose="020B0502040204020203" pitchFamily="34" charset="0"/>
              </a:rPr>
              <a:t>":</a:t>
            </a:r>
            <a:r>
              <a:rPr lang="ru-RU" dirty="0">
                <a:latin typeface="Bahnschrift Condensed" panose="020B0502040204020203" pitchFamily="34" charset="0"/>
              </a:rPr>
              <a:t> Эта команда создает </a:t>
            </a:r>
            <a:r>
              <a:rPr lang="ru-RU" dirty="0" err="1">
                <a:latin typeface="Bahnschrift Condensed" panose="020B0502040204020203" pitchFamily="34" charset="0"/>
              </a:rPr>
              <a:t>коммит</a:t>
            </a:r>
            <a:r>
              <a:rPr lang="ru-RU" dirty="0">
                <a:latin typeface="Bahnschrift Condensed" panose="020B0502040204020203" pitchFamily="34" charset="0"/>
              </a:rPr>
              <a:t> с сообщением о внесенных изменениях.</a:t>
            </a:r>
          </a:p>
          <a:p>
            <a:r>
              <a:rPr lang="ru-RU" b="1" dirty="0" err="1">
                <a:latin typeface="Bahnschrift Condensed" panose="020B0502040204020203" pitchFamily="34" charset="0"/>
              </a:rPr>
              <a:t>git</a:t>
            </a:r>
            <a:r>
              <a:rPr lang="ru-RU" b="1" dirty="0">
                <a:latin typeface="Bahnschrift Condensed" panose="020B0502040204020203" pitchFamily="34" charset="0"/>
              </a:rPr>
              <a:t> </a:t>
            </a:r>
            <a:r>
              <a:rPr lang="ru-RU" b="1" dirty="0" err="1">
                <a:latin typeface="Bahnschrift Condensed" panose="020B0502040204020203" pitchFamily="34" charset="0"/>
              </a:rPr>
              <a:t>remote</a:t>
            </a:r>
            <a:r>
              <a:rPr lang="ru-RU" b="1" dirty="0">
                <a:latin typeface="Bahnschrift Condensed" panose="020B0502040204020203" pitchFamily="34" charset="0"/>
              </a:rPr>
              <a:t> </a:t>
            </a:r>
            <a:r>
              <a:rPr lang="ru-RU" b="1" dirty="0" err="1">
                <a:latin typeface="Bahnschrift Condensed" panose="020B0502040204020203" pitchFamily="34" charset="0"/>
              </a:rPr>
              <a:t>add</a:t>
            </a:r>
            <a:r>
              <a:rPr lang="ru-RU" b="1" dirty="0">
                <a:latin typeface="Bahnschrift Condensed" panose="020B0502040204020203" pitchFamily="34" charset="0"/>
              </a:rPr>
              <a:t> </a:t>
            </a:r>
            <a:r>
              <a:rPr lang="ru-RU" b="1" dirty="0" err="1">
                <a:latin typeface="Bahnschrift Condensed" panose="020B0502040204020203" pitchFamily="34" charset="0"/>
              </a:rPr>
              <a:t>origin</a:t>
            </a:r>
            <a:r>
              <a:rPr lang="ru-RU" b="1" dirty="0">
                <a:latin typeface="Bahnschrift Condensed" panose="020B0502040204020203" pitchFamily="34" charset="0"/>
              </a:rPr>
              <a:t> &lt;URL&gt;: </a:t>
            </a:r>
            <a:r>
              <a:rPr lang="ru-RU" dirty="0">
                <a:latin typeface="Bahnschrift Condensed" panose="020B0502040204020203" pitchFamily="34" charset="0"/>
              </a:rPr>
              <a:t>Эта команда связывает локальный </a:t>
            </a:r>
            <a:r>
              <a:rPr lang="ru-RU" dirty="0" err="1">
                <a:latin typeface="Bahnschrift Condensed" panose="020B0502040204020203" pitchFamily="34" charset="0"/>
              </a:rPr>
              <a:t>репозиторий</a:t>
            </a:r>
            <a:r>
              <a:rPr lang="ru-RU" dirty="0">
                <a:latin typeface="Bahnschrift Condensed" panose="020B0502040204020203" pitchFamily="34" charset="0"/>
              </a:rPr>
              <a:t> с удаленным </a:t>
            </a:r>
            <a:r>
              <a:rPr lang="ru-RU" dirty="0" err="1">
                <a:latin typeface="Bahnschrift Condensed" panose="020B0502040204020203" pitchFamily="34" charset="0"/>
              </a:rPr>
              <a:t>репозиторием</a:t>
            </a:r>
            <a:r>
              <a:rPr lang="ru-RU" dirty="0">
                <a:latin typeface="Bahnschrift Condensed" panose="020B0502040204020203" pitchFamily="34" charset="0"/>
              </a:rPr>
              <a:t> на </a:t>
            </a:r>
            <a:r>
              <a:rPr lang="ru-RU" dirty="0" err="1">
                <a:latin typeface="Bahnschrift Condensed" panose="020B0502040204020203" pitchFamily="34" charset="0"/>
              </a:rPr>
              <a:t>GitHub</a:t>
            </a:r>
            <a:r>
              <a:rPr lang="ru-RU" dirty="0">
                <a:latin typeface="Bahnschrift Condensed" panose="020B0502040204020203" pitchFamily="34" charset="0"/>
              </a:rPr>
              <a:t>.</a:t>
            </a:r>
          </a:p>
          <a:p>
            <a:r>
              <a:rPr lang="ru-RU" b="1" dirty="0" err="1">
                <a:latin typeface="Bahnschrift Condensed" panose="020B0502040204020203" pitchFamily="34" charset="0"/>
              </a:rPr>
              <a:t>git</a:t>
            </a:r>
            <a:r>
              <a:rPr lang="ru-RU" b="1" dirty="0">
                <a:latin typeface="Bahnschrift Condensed" panose="020B0502040204020203" pitchFamily="34" charset="0"/>
              </a:rPr>
              <a:t> </a:t>
            </a:r>
            <a:r>
              <a:rPr lang="ru-RU" b="1" dirty="0" err="1">
                <a:latin typeface="Bahnschrift Condensed" panose="020B0502040204020203" pitchFamily="34" charset="0"/>
              </a:rPr>
              <a:t>push</a:t>
            </a:r>
            <a:r>
              <a:rPr lang="ru-RU" b="1" dirty="0">
                <a:latin typeface="Bahnschrift Condensed" panose="020B0502040204020203" pitchFamily="34" charset="0"/>
              </a:rPr>
              <a:t> -u </a:t>
            </a:r>
            <a:r>
              <a:rPr lang="ru-RU" b="1" dirty="0" err="1">
                <a:latin typeface="Bahnschrift Condensed" panose="020B0502040204020203" pitchFamily="34" charset="0"/>
              </a:rPr>
              <a:t>origin</a:t>
            </a:r>
            <a:r>
              <a:rPr lang="ru-RU" b="1" dirty="0">
                <a:latin typeface="Bahnschrift Condensed" panose="020B0502040204020203" pitchFamily="34" charset="0"/>
              </a:rPr>
              <a:t> &lt;</a:t>
            </a:r>
            <a:r>
              <a:rPr lang="ru-RU" b="1" dirty="0" err="1">
                <a:latin typeface="Bahnschrift Condensed" panose="020B0502040204020203" pitchFamily="34" charset="0"/>
              </a:rPr>
              <a:t>branch</a:t>
            </a:r>
            <a:r>
              <a:rPr lang="ru-RU" b="1" dirty="0">
                <a:latin typeface="Bahnschrift Condensed" panose="020B0502040204020203" pitchFamily="34" charset="0"/>
              </a:rPr>
              <a:t>&gt;: </a:t>
            </a:r>
            <a:r>
              <a:rPr lang="ru-RU" dirty="0">
                <a:latin typeface="Bahnschrift Condensed" panose="020B0502040204020203" pitchFamily="34" charset="0"/>
              </a:rPr>
              <a:t>Эта команда отправляет </a:t>
            </a:r>
            <a:r>
              <a:rPr lang="ru-RU" dirty="0" err="1">
                <a:latin typeface="Bahnschrift Condensed" panose="020B0502040204020203" pitchFamily="34" charset="0"/>
              </a:rPr>
              <a:t>коммиты</a:t>
            </a:r>
            <a:r>
              <a:rPr lang="ru-RU" dirty="0">
                <a:latin typeface="Bahnschrift Condensed" panose="020B0502040204020203" pitchFamily="34" charset="0"/>
              </a:rPr>
              <a:t> в удаленный </a:t>
            </a:r>
            <a:r>
              <a:rPr lang="ru-RU" dirty="0" err="1">
                <a:latin typeface="Bahnschrift Condensed" panose="020B0502040204020203" pitchFamily="34" charset="0"/>
              </a:rPr>
              <a:t>репозиторий</a:t>
            </a:r>
            <a:r>
              <a:rPr lang="ru-RU" dirty="0">
                <a:latin typeface="Bahnschrift Condensed" panose="020B0502040204020203" pitchFamily="34" charset="0"/>
              </a:rPr>
              <a:t> на </a:t>
            </a:r>
            <a:r>
              <a:rPr lang="ru-RU" dirty="0" err="1">
                <a:latin typeface="Bahnschrift Condensed" panose="020B0502040204020203" pitchFamily="34" charset="0"/>
              </a:rPr>
              <a:t>GitHub</a:t>
            </a:r>
            <a:r>
              <a:rPr lang="ru-RU" dirty="0">
                <a:latin typeface="Bahnschrift Condensed" panose="020B0502040204020203" pitchFamily="34" charset="0"/>
              </a:rPr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781175" y="5338423"/>
            <a:ext cx="3133725" cy="1326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>
                <a:latin typeface="Bahnschrift Condensed" panose="020B0502040204020203" pitchFamily="34" charset="0"/>
              </a:rPr>
              <a:t>*</a:t>
            </a:r>
          </a:p>
          <a:p>
            <a:r>
              <a:rPr lang="en-US" sz="1400" dirty="0" smtClean="0">
                <a:latin typeface="Bahnschrift Condensed" panose="020B0502040204020203" pitchFamily="34" charset="0"/>
              </a:rPr>
              <a:t>URL – </a:t>
            </a:r>
            <a:r>
              <a:rPr lang="ru-RU" sz="1400" dirty="0" smtClean="0">
                <a:latin typeface="Bahnschrift Condensed" panose="020B0502040204020203" pitchFamily="34" charset="0"/>
              </a:rPr>
              <a:t>сама ссылка на удалённый </a:t>
            </a:r>
            <a:r>
              <a:rPr lang="ru-RU" sz="1400" dirty="0" err="1" smtClean="0">
                <a:latin typeface="Bahnschrift Condensed" panose="020B0502040204020203" pitchFamily="34" charset="0"/>
              </a:rPr>
              <a:t>репозиторий</a:t>
            </a:r>
            <a:endParaRPr lang="ru-RU" sz="1400" dirty="0" smtClean="0">
              <a:latin typeface="Bahnschrift Condensed" panose="020B0502040204020203" pitchFamily="34" charset="0"/>
            </a:endParaRPr>
          </a:p>
          <a:p>
            <a:r>
              <a:rPr lang="en-US" sz="1400" dirty="0" smtClean="0">
                <a:latin typeface="Bahnschrift Condensed" panose="020B0502040204020203" pitchFamily="34" charset="0"/>
              </a:rPr>
              <a:t>Commit Messages – </a:t>
            </a:r>
            <a:r>
              <a:rPr lang="ru-RU" sz="1400" dirty="0" smtClean="0">
                <a:latin typeface="Bahnschrift Condensed" panose="020B0502040204020203" pitchFamily="34" charset="0"/>
              </a:rPr>
              <a:t>сообщение про сам </a:t>
            </a:r>
            <a:r>
              <a:rPr lang="ru-RU" sz="1400" dirty="0" err="1" smtClean="0">
                <a:latin typeface="Bahnschrift Condensed" panose="020B0502040204020203" pitchFamily="34" charset="0"/>
              </a:rPr>
              <a:t>комит</a:t>
            </a:r>
            <a:endParaRPr lang="ru-RU" sz="1400" dirty="0" smtClean="0">
              <a:latin typeface="Bahnschrift Condensed" panose="020B0502040204020203" pitchFamily="34" charset="0"/>
            </a:endParaRPr>
          </a:p>
          <a:p>
            <a:r>
              <a:rPr lang="ru-RU" sz="1400" dirty="0" err="1" smtClean="0">
                <a:latin typeface="Bahnschrift Condensed" panose="020B0502040204020203" pitchFamily="34" charset="0"/>
              </a:rPr>
              <a:t>Комит</a:t>
            </a:r>
            <a:r>
              <a:rPr lang="ru-RU" sz="1400" dirty="0" smtClean="0">
                <a:latin typeface="Bahnschrift Condensed" panose="020B0502040204020203" pitchFamily="34" charset="0"/>
              </a:rPr>
              <a:t> – образно сохранение</a:t>
            </a:r>
            <a:endParaRPr lang="ru-RU" sz="1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1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95375" y="531019"/>
            <a:ext cx="9705975" cy="1000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latin typeface="Bahnschrift SemiBold SemiConden" panose="020B0502040204020203" pitchFamily="34" charset="0"/>
              </a:rPr>
              <a:t>Мой продукт</a:t>
            </a:r>
            <a:endParaRPr lang="ru-RU" sz="4400" dirty="0">
              <a:latin typeface="Bahnschrift SemiBold SemiConden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38324" y="2562225"/>
            <a:ext cx="8048625" cy="1257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 SemiBold SemiConden" panose="020B0502040204020203" pitchFamily="34" charset="0"/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latin typeface="Bahnschrift SemiBold SemiConden" panose="020B0502040204020203" pitchFamily="34" charset="0"/>
                <a:hlinkClick r:id="rId2"/>
              </a:rPr>
              <a:t>github.com/TimBusuok/generator_pass.git</a:t>
            </a:r>
            <a:endParaRPr lang="ru-RU" dirty="0" smtClean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60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95375" y="531019"/>
            <a:ext cx="9705975" cy="1000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latin typeface="Bahnschrift SemiBold SemiConden" panose="020B0502040204020203" pitchFamily="34" charset="0"/>
              </a:rPr>
              <a:t>Источники</a:t>
            </a:r>
            <a:endParaRPr lang="ru-RU" sz="4400" dirty="0">
              <a:latin typeface="Bahnschrift SemiBold SemiConden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71687" y="1962150"/>
            <a:ext cx="8048625" cy="1819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Bahnschrift SemiBold SemiConden" panose="020B0502040204020203" pitchFamily="34" charset="0"/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latin typeface="Bahnschrift SemiBold SemiConden" panose="020B0502040204020203" pitchFamily="34" charset="0"/>
                <a:hlinkClick r:id="rId2"/>
              </a:rPr>
              <a:t>gitforwindows.org</a:t>
            </a:r>
            <a:r>
              <a:rPr lang="en-US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–</a:t>
            </a:r>
            <a:r>
              <a:rPr lang="ru-RU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официальный сайт </a:t>
            </a:r>
            <a:r>
              <a:rPr lang="en-US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GIT</a:t>
            </a:r>
          </a:p>
          <a:p>
            <a:r>
              <a:rPr lang="en-US" dirty="0">
                <a:solidFill>
                  <a:schemeClr val="tx1"/>
                </a:solidFill>
                <a:latin typeface="Bahnschrift SemiBold SemiConden" panose="020B0502040204020203" pitchFamily="34" charset="0"/>
                <a:hlinkClick r:id="rId3"/>
              </a:rPr>
              <a:t>https://</a:t>
            </a:r>
            <a:r>
              <a:rPr lang="en-US" dirty="0" smtClean="0">
                <a:solidFill>
                  <a:schemeClr val="tx1"/>
                </a:solidFill>
                <a:latin typeface="Bahnschrift SemiBold SemiConden" panose="020B0502040204020203" pitchFamily="34" charset="0"/>
                <a:hlinkClick r:id="rId3"/>
              </a:rPr>
              <a:t>github.com/TimBusuok/generator_pass.git</a:t>
            </a:r>
            <a:r>
              <a:rPr lang="ru-RU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- </a:t>
            </a:r>
            <a:r>
              <a:rPr lang="ru-RU" dirty="0" err="1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репозиторий</a:t>
            </a:r>
            <a:endParaRPr lang="ru-RU" dirty="0" smtClean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ahnschrift SemiBold SemiConden" panose="020B0502040204020203" pitchFamily="34" charset="0"/>
                <a:hlinkClick r:id="rId4"/>
              </a:rPr>
              <a:t>https://</a:t>
            </a:r>
            <a:r>
              <a:rPr lang="en-US" dirty="0" smtClean="0">
                <a:solidFill>
                  <a:schemeClr val="tx1"/>
                </a:solidFill>
                <a:latin typeface="Bahnschrift SemiBold SemiConden" panose="020B0502040204020203" pitchFamily="34" charset="0"/>
                <a:hlinkClick r:id="rId4"/>
              </a:rPr>
              <a:t>www.wikipedia.org</a:t>
            </a:r>
            <a:r>
              <a:rPr lang="ru-RU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– Википедия</a:t>
            </a:r>
          </a:p>
          <a:p>
            <a:r>
              <a:rPr lang="en-US" dirty="0">
                <a:solidFill>
                  <a:schemeClr val="tx1"/>
                </a:solidFill>
                <a:latin typeface="Bahnschrift SemiBold SemiConden" panose="020B0502040204020203" pitchFamily="34" charset="0"/>
                <a:hlinkClick r:id="rId5"/>
              </a:rPr>
              <a:t>https://</a:t>
            </a:r>
            <a:r>
              <a:rPr lang="en-US" dirty="0" smtClean="0">
                <a:solidFill>
                  <a:schemeClr val="tx1"/>
                </a:solidFill>
                <a:latin typeface="Bahnschrift SemiBold SemiConden" panose="020B0502040204020203" pitchFamily="34" charset="0"/>
                <a:hlinkClick r:id="rId5"/>
              </a:rPr>
              <a:t>github.com</a:t>
            </a:r>
            <a:r>
              <a:rPr lang="ru-RU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– </a:t>
            </a:r>
            <a:r>
              <a:rPr lang="en-US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GIT HUB</a:t>
            </a:r>
          </a:p>
          <a:p>
            <a:r>
              <a:rPr lang="en-US" dirty="0">
                <a:solidFill>
                  <a:schemeClr val="tx1"/>
                </a:solidFill>
                <a:latin typeface="Bahnschrift SemiBold SemiConden" panose="020B0502040204020203" pitchFamily="34" charset="0"/>
                <a:hlinkClick r:id="rId6"/>
              </a:rPr>
              <a:t>https://</a:t>
            </a:r>
            <a:r>
              <a:rPr lang="en-US" dirty="0" smtClean="0">
                <a:solidFill>
                  <a:schemeClr val="tx1"/>
                </a:solidFill>
                <a:latin typeface="Bahnschrift SemiBold SemiConden" panose="020B0502040204020203" pitchFamily="34" charset="0"/>
                <a:hlinkClick r:id="rId6"/>
              </a:rPr>
              <a:t>gb.ru</a:t>
            </a:r>
            <a:r>
              <a:rPr lang="en-US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– </a:t>
            </a:r>
            <a:r>
              <a:rPr lang="en-US" dirty="0" err="1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GeekBrains</a:t>
            </a:r>
            <a:endParaRPr lang="en-US" dirty="0" smtClean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  <a:p>
            <a:endParaRPr lang="ru-RU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16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644</Words>
  <Application>Microsoft Office PowerPoint</Application>
  <PresentationFormat>Широкоэкранный</PresentationFormat>
  <Paragraphs>68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Bahnschrift Condensed</vt:lpstr>
      <vt:lpstr>Bahnschrift SemiBold Condensed</vt:lpstr>
      <vt:lpstr>Bahnschrift SemiBold SemiConden</vt:lpstr>
      <vt:lpstr>Calibri</vt:lpstr>
      <vt:lpstr>Calibri Light</vt:lpstr>
      <vt:lpstr>Тема Office</vt:lpstr>
      <vt:lpstr> 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GIT вспомогательный язык программистов  </dc:title>
  <dc:creator>Тимофей</dc:creator>
  <cp:lastModifiedBy>Тимофей</cp:lastModifiedBy>
  <cp:revision>26</cp:revision>
  <dcterms:created xsi:type="dcterms:W3CDTF">2023-09-03T15:31:21Z</dcterms:created>
  <dcterms:modified xsi:type="dcterms:W3CDTF">2023-11-02T21:20:15Z</dcterms:modified>
</cp:coreProperties>
</file>