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317" r:id="rId4"/>
    <p:sldId id="277" r:id="rId5"/>
    <p:sldId id="278" r:id="rId6"/>
    <p:sldId id="279" r:id="rId7"/>
    <p:sldId id="280" r:id="rId8"/>
    <p:sldId id="318" r:id="rId9"/>
    <p:sldId id="293" r:id="rId10"/>
    <p:sldId id="319" r:id="rId11"/>
    <p:sldId id="294" r:id="rId12"/>
    <p:sldId id="295" r:id="rId13"/>
    <p:sldId id="320" r:id="rId14"/>
    <p:sldId id="296" r:id="rId15"/>
    <p:sldId id="297" r:id="rId16"/>
    <p:sldId id="321" r:id="rId17"/>
    <p:sldId id="298" r:id="rId18"/>
    <p:sldId id="299" r:id="rId19"/>
    <p:sldId id="322" r:id="rId20"/>
    <p:sldId id="300" r:id="rId21"/>
    <p:sldId id="301" r:id="rId22"/>
    <p:sldId id="323" r:id="rId23"/>
    <p:sldId id="310" r:id="rId24"/>
    <p:sldId id="311" r:id="rId25"/>
    <p:sldId id="324" r:id="rId26"/>
    <p:sldId id="302" r:id="rId27"/>
    <p:sldId id="314" r:id="rId28"/>
    <p:sldId id="325" r:id="rId29"/>
    <p:sldId id="312" r:id="rId30"/>
    <p:sldId id="275" r:id="rId31"/>
    <p:sldId id="291" r:id="rId32"/>
  </p:sldIdLst>
  <p:sldSz cx="10693400" cy="7562850"/>
  <p:notesSz cx="6858000" cy="9144000"/>
  <p:custDataLst>
    <p:tags r:id="rId3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96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3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8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5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5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5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83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1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1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3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7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riesig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time -&gt; ca. 2000 mal array der </a:t>
            </a:r>
            <a:r>
              <a:rPr lang="en-US" dirty="0" err="1"/>
              <a:t>Länge</a:t>
            </a:r>
            <a:r>
              <a:rPr lang="en-US" dirty="0"/>
              <a:t> 200 </a:t>
            </a:r>
            <a:r>
              <a:rPr lang="en-US" dirty="0" err="1"/>
              <a:t>sortieren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Improvements</a:t>
            </a:r>
            <a:r>
              <a:rPr lang="de-DE" dirty="0">
                <a:solidFill>
                  <a:schemeClr val="tx1"/>
                </a:solidFill>
              </a:rPr>
              <a:t> on AFB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Advancing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EF7C16-EF44-3A2A-8C1C-762EE574F7C0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Default behavior: If a big bird joins another, he chooses one randomly</a:t>
            </a:r>
          </a:p>
          <a:p>
            <a:pPr lvl="1"/>
            <a:r>
              <a:rPr lang="en-US" kern="0" dirty="0"/>
              <a:t>Contradicts the idea that birds tend to join others, if they found a good food source</a:t>
            </a:r>
          </a:p>
          <a:p>
            <a:pPr lvl="2"/>
            <a:r>
              <a:rPr lang="en-US" kern="0" dirty="0"/>
              <a:t>Good food source translates to a good solution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That is why we decide to allow a big bird to only join the top-b percent</a:t>
            </a:r>
          </a:p>
          <a:p>
            <a:pPr lvl="2"/>
            <a:r>
              <a:rPr lang="en-US" kern="0" dirty="0"/>
              <a:t>Pick one of the top-b birds randomly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Means ordering the birds by their tour length after each iteration/phase</a:t>
            </a:r>
          </a:p>
          <a:p>
            <a:pPr lvl="2"/>
            <a:r>
              <a:rPr lang="en-US" kern="0" dirty="0"/>
              <a:t>Increases runtime due to sorting complexity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2F16B-CB13-8306-8B2E-C4AA40103284}"/>
              </a:ext>
            </a:extLst>
          </p:cNvPr>
          <p:cNvSpPr/>
          <p:nvPr/>
        </p:nvSpPr>
        <p:spPr bwMode="auto">
          <a:xfrm>
            <a:off x="9307250" y="234536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71482-37DA-A7D3-A828-58BA5DFD5BAF}"/>
              </a:ext>
            </a:extLst>
          </p:cNvPr>
          <p:cNvSpPr/>
          <p:nvPr/>
        </p:nvSpPr>
        <p:spPr bwMode="auto">
          <a:xfrm>
            <a:off x="9307250" y="270127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999601-AEE9-6864-B98B-3E66E79832E6}"/>
              </a:ext>
            </a:extLst>
          </p:cNvPr>
          <p:cNvSpPr/>
          <p:nvPr/>
        </p:nvSpPr>
        <p:spPr bwMode="auto">
          <a:xfrm>
            <a:off x="9307250" y="306132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2F6A6-EE49-752E-F4F0-634844645DFD}"/>
              </a:ext>
            </a:extLst>
          </p:cNvPr>
          <p:cNvSpPr/>
          <p:nvPr/>
        </p:nvSpPr>
        <p:spPr bwMode="auto">
          <a:xfrm>
            <a:off x="9307250" y="3417238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91DD0D91-1C60-AFC8-9731-61F0158B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2352819"/>
            <a:ext cx="360050" cy="360050"/>
          </a:xfrm>
          <a:prstGeom prst="rect">
            <a:avLst/>
          </a:prstGeom>
        </p:spPr>
      </p:pic>
      <p:pic>
        <p:nvPicPr>
          <p:cNvPr id="59" name="Graphic 58" descr="Sparrow outline">
            <a:extLst>
              <a:ext uri="{FF2B5EF4-FFF2-40B4-BE49-F238E27FC236}">
                <a16:creationId xmlns:a16="http://schemas.microsoft.com/office/drawing/2014/main" id="{E6197DCB-1950-D850-2CF1-C72AD129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0480" y="2708892"/>
            <a:ext cx="360050" cy="36005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5006E377-06FA-4770-F442-0D3EAC671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5660" y="3055441"/>
            <a:ext cx="360050" cy="3600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A5A1C2-E82B-BBEC-A510-4F90476753EA}"/>
              </a:ext>
            </a:extLst>
          </p:cNvPr>
          <p:cNvSpPr/>
          <p:nvPr/>
        </p:nvSpPr>
        <p:spPr bwMode="auto">
          <a:xfrm>
            <a:off x="9307250" y="3763937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8A972-F36E-4A6B-B22C-CD08D707CC12}"/>
              </a:ext>
            </a:extLst>
          </p:cNvPr>
          <p:cNvSpPr/>
          <p:nvPr/>
        </p:nvSpPr>
        <p:spPr bwMode="auto">
          <a:xfrm>
            <a:off x="9307250" y="411985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8" name="Rectangle 9407">
            <a:extLst>
              <a:ext uri="{FF2B5EF4-FFF2-40B4-BE49-F238E27FC236}">
                <a16:creationId xmlns:a16="http://schemas.microsoft.com/office/drawing/2014/main" id="{7E0265B1-CAAC-36A6-C236-B412271EB50D}"/>
              </a:ext>
            </a:extLst>
          </p:cNvPr>
          <p:cNvSpPr/>
          <p:nvPr/>
        </p:nvSpPr>
        <p:spPr bwMode="auto">
          <a:xfrm>
            <a:off x="9307250" y="447990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9" name="Rectangle 9408">
            <a:extLst>
              <a:ext uri="{FF2B5EF4-FFF2-40B4-BE49-F238E27FC236}">
                <a16:creationId xmlns:a16="http://schemas.microsoft.com/office/drawing/2014/main" id="{D577EFCA-2A79-E764-8F4F-B41794EC23C0}"/>
              </a:ext>
            </a:extLst>
          </p:cNvPr>
          <p:cNvSpPr/>
          <p:nvPr/>
        </p:nvSpPr>
        <p:spPr bwMode="auto">
          <a:xfrm>
            <a:off x="9307250" y="4835813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414" name="Graphic 9413" descr="Sparrow outline">
            <a:extLst>
              <a:ext uri="{FF2B5EF4-FFF2-40B4-BE49-F238E27FC236}">
                <a16:creationId xmlns:a16="http://schemas.microsoft.com/office/drawing/2014/main" id="{FB23F896-B39A-C0D6-D820-106ADD1B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63" y="3582007"/>
            <a:ext cx="360050" cy="360050"/>
          </a:xfrm>
          <a:prstGeom prst="rect">
            <a:avLst/>
          </a:prstGeom>
        </p:spPr>
      </p:pic>
      <p:pic>
        <p:nvPicPr>
          <p:cNvPr id="61" name="Graphic 60" descr="Sparrow outline">
            <a:extLst>
              <a:ext uri="{FF2B5EF4-FFF2-40B4-BE49-F238E27FC236}">
                <a16:creationId xmlns:a16="http://schemas.microsoft.com/office/drawing/2014/main" id="{A5105242-4BE1-348A-FBF4-3FE22B69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3423446"/>
            <a:ext cx="360050" cy="360050"/>
          </a:xfrm>
          <a:prstGeom prst="rect">
            <a:avLst/>
          </a:prstGeom>
        </p:spPr>
      </p:pic>
      <p:pic>
        <p:nvPicPr>
          <p:cNvPr id="9410" name="Graphic 9409" descr="Sparrow outline">
            <a:extLst>
              <a:ext uri="{FF2B5EF4-FFF2-40B4-BE49-F238E27FC236}">
                <a16:creationId xmlns:a16="http://schemas.microsoft.com/office/drawing/2014/main" id="{07F36A07-59EC-3CD7-E461-D405D15EA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3771394"/>
            <a:ext cx="360050" cy="360050"/>
          </a:xfrm>
          <a:prstGeom prst="rect">
            <a:avLst/>
          </a:prstGeom>
        </p:spPr>
      </p:pic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36CE6969-C1D3-9D2C-66CE-2510FB0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480" y="4127467"/>
            <a:ext cx="360050" cy="36005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09C5A419-0E35-23F3-8A6F-A0480B88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474016"/>
            <a:ext cx="360050" cy="360050"/>
          </a:xfrm>
          <a:prstGeom prst="rect">
            <a:avLst/>
          </a:prstGeom>
        </p:spPr>
      </p:pic>
      <p:pic>
        <p:nvPicPr>
          <p:cNvPr id="9413" name="Graphic 9412" descr="Sparrow outline">
            <a:extLst>
              <a:ext uri="{FF2B5EF4-FFF2-40B4-BE49-F238E27FC236}">
                <a16:creationId xmlns:a16="http://schemas.microsoft.com/office/drawing/2014/main" id="{AA9E1E54-BD6C-63A4-0B10-F587DDAAD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842021"/>
            <a:ext cx="360050" cy="360050"/>
          </a:xfrm>
          <a:prstGeom prst="rect">
            <a:avLst/>
          </a:prstGeom>
        </p:spPr>
      </p:pic>
      <p:cxnSp>
        <p:nvCxnSpPr>
          <p:cNvPr id="9417" name="Straight Arrow Connector 9416">
            <a:extLst>
              <a:ext uri="{FF2B5EF4-FFF2-40B4-BE49-F238E27FC236}">
                <a16:creationId xmlns:a16="http://schemas.microsoft.com/office/drawing/2014/main" id="{A9504B1D-B2BD-03CC-25A9-C888A06CE7A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8794013" y="2525387"/>
            <a:ext cx="513237" cy="12366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0" name="Straight Arrow Connector 9419">
            <a:extLst>
              <a:ext uri="{FF2B5EF4-FFF2-40B4-BE49-F238E27FC236}">
                <a16:creationId xmlns:a16="http://schemas.microsoft.com/office/drawing/2014/main" id="{32DDB0E7-9B07-041F-B1E8-A34B5F40F3BD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 flipV="1">
            <a:off x="8795628" y="2881300"/>
            <a:ext cx="511622" cy="88247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3" name="Straight Arrow Connector 9422">
            <a:extLst>
              <a:ext uri="{FF2B5EF4-FFF2-40B4-BE49-F238E27FC236}">
                <a16:creationId xmlns:a16="http://schemas.microsoft.com/office/drawing/2014/main" id="{88C65A9E-A226-1C2F-049B-9ADE47649E70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8795628" y="3241350"/>
            <a:ext cx="511622" cy="51513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45B430-0A1A-2A2C-A619-16DFD048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0" y="2269215"/>
            <a:ext cx="4397324" cy="351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1A8D1-75A7-4715-03BB-035F29087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0" y="2259300"/>
            <a:ext cx="4333440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27704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506149E-1231-C2E3-36B3-7ABCDA5298FF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When performing the walk-operation, so the local search, a bird uses 2-opt to search for a potential better solution</a:t>
            </a:r>
          </a:p>
          <a:p>
            <a:pPr lvl="1"/>
            <a:r>
              <a:rPr lang="en-US" kern="0" dirty="0"/>
              <a:t>Naturally, we also tested 3-opt as a more powerful alternative</a:t>
            </a:r>
          </a:p>
          <a:p>
            <a:pPr lvl="1"/>
            <a:endParaRPr lang="en-US" kern="0" dirty="0"/>
          </a:p>
        </p:txBody>
      </p:sp>
      <p:pic>
        <p:nvPicPr>
          <p:cNvPr id="3" name="Picture 2" descr="A diagram of different types of types of type&#10;&#10;Description automatically generated">
            <a:extLst>
              <a:ext uri="{FF2B5EF4-FFF2-40B4-BE49-F238E27FC236}">
                <a16:creationId xmlns:a16="http://schemas.microsoft.com/office/drawing/2014/main" id="{3D99BB00-C26A-48FB-BC01-3FFE366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8" y="3493385"/>
            <a:ext cx="6392603" cy="280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2BE458-0F3D-56EA-2C8F-BA278EA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398" y="6315074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</a:t>
            </a:r>
            <a:r>
              <a:rPr lang="en-US" sz="900" kern="0" dirty="0" err="1"/>
              <a:t>Jingyan</a:t>
            </a:r>
            <a:r>
              <a:rPr lang="en-US" sz="900" kern="0" dirty="0"/>
              <a:t> Sui, </a:t>
            </a:r>
            <a:r>
              <a:rPr lang="en-US" sz="900" kern="0" dirty="0" err="1"/>
              <a:t>Shizhe</a:t>
            </a:r>
            <a:r>
              <a:rPr lang="en-US" sz="900" kern="0" dirty="0"/>
              <a:t> Ding, </a:t>
            </a:r>
            <a:r>
              <a:rPr lang="en-US" sz="900" kern="0" dirty="0" err="1"/>
              <a:t>Ruizhi</a:t>
            </a:r>
            <a:r>
              <a:rPr lang="en-US" sz="900" kern="0" dirty="0"/>
              <a:t> Liu, Liming Xu, </a:t>
            </a:r>
            <a:r>
              <a:rPr lang="en-US" sz="900" kern="0" dirty="0" err="1"/>
              <a:t>Dongbo</a:t>
            </a:r>
            <a:r>
              <a:rPr lang="en-US" sz="900" kern="0" dirty="0"/>
              <a:t> Bu. Learning 3-opt heuristics for traveling salesman problem via deep reinforcement learning. Proceedings of The 13th Asian Conference on Machine Learning, PMLR 157:1301-1316, 2021.</a:t>
            </a:r>
          </a:p>
        </p:txBody>
      </p:sp>
    </p:spTree>
    <p:extLst>
      <p:ext uri="{BB962C8B-B14F-4D97-AF65-F5344CB8AC3E}">
        <p14:creationId xmlns:p14="http://schemas.microsoft.com/office/powerpoint/2010/main" val="13381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F7C233-1CD1-90E6-047F-840A9A21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0" y="2443725"/>
            <a:ext cx="4520613" cy="351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91B9F-C410-B1D9-528D-FB5BB58C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443725"/>
            <a:ext cx="4520613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63740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0747378-DC54-E15A-CEBB-A687842E6490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Seen before: 3-opt (+ sorting for top-b join) yield very high computation effort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How can one make the algorithm faster while keeping the performance close to before?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Answer: Allow only big/small birds to perform 3-opt, the other 2-opt</a:t>
            </a:r>
          </a:p>
          <a:p>
            <a:pPr lvl="2"/>
            <a:r>
              <a:rPr lang="en-US" kern="0" dirty="0"/>
              <a:t>Both were tested, but big birds make more sense regarding their “superiority”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5481C2-4DA6-9F6D-0A6F-78E07180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" y="2125195"/>
            <a:ext cx="4397324" cy="351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16415-41D8-D942-51AF-CF19A8A3D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125195"/>
            <a:ext cx="4397324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0691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19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92D682-B720-7FF6-04FE-2E8A73D78A84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81358152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2EA3CD6-FDA1-0E37-4D65-9567CBBC16D4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GB" b="0" i="0" dirty="0">
                    <a:effectLst/>
                  </a:rPr>
                  <a:t>Instead of starting with random tours, use a simple heuristic for initialization</a:t>
                </a:r>
              </a:p>
              <a:p>
                <a:pPr lvl="1"/>
                <a:r>
                  <a:rPr lang="en-GB" b="0" i="0" dirty="0">
                    <a:effectLst/>
                  </a:rPr>
                  <a:t>Nearest </a:t>
                </a:r>
                <a:r>
                  <a:rPr lang="en-GB" b="0" i="0" dirty="0" err="1">
                    <a:effectLst/>
                  </a:rPr>
                  <a:t>neighbor</a:t>
                </a:r>
                <a:r>
                  <a:rPr lang="en-GB" b="0" i="0" dirty="0">
                    <a:effectLst/>
                  </a:rPr>
                  <a:t> 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Runtime: </a:t>
                </a:r>
                <a14:m>
                  <m:oMath xmlns:m="http://schemas.openxmlformats.org/officeDocument/2006/math"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endParaRPr lang="en-GB" dirty="0"/>
              </a:p>
              <a:p>
                <a:pPr lvl="1"/>
                <a:r>
                  <a:rPr lang="en-GB" b="0" i="0" dirty="0">
                    <a:effectLst/>
                  </a:rPr>
                  <a:t>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Start with a random vertex, mark it as visited</a:t>
                </a:r>
                <a:endParaRPr lang="en-GB" dirty="0"/>
              </a:p>
              <a:p>
                <a:pPr lvl="2"/>
                <a:r>
                  <a:rPr lang="en-GB" b="0" i="0" dirty="0">
                    <a:effectLst/>
                  </a:rPr>
                  <a:t>Add the nearest neighbour of the current vertex, mark it as visited and make it the new current vertex</a:t>
                </a:r>
              </a:p>
              <a:p>
                <a:pPr lvl="2"/>
                <a:r>
                  <a:rPr lang="en-GB" b="0" i="0" dirty="0">
                    <a:effectLst/>
                  </a:rPr>
                  <a:t>If all vertices are visited the tour is complete</a:t>
                </a:r>
              </a:p>
              <a:p>
                <a:pPr lvl="2"/>
                <a:endParaRPr lang="en-US" kern="0" dirty="0"/>
              </a:p>
            </p:txBody>
          </p:sp>
        </mc:Choice>
        <mc:Fallback xmlns="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blipFill>
                <a:blip r:embed="rId3"/>
                <a:stretch>
                  <a:fillRect l="-1506" t="-14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BB5B1D-06D6-4E53-2CAC-7A11F9356E15}"/>
              </a:ext>
            </a:extLst>
          </p:cNvPr>
          <p:cNvSpPr/>
          <p:nvPr/>
        </p:nvSpPr>
        <p:spPr bwMode="auto">
          <a:xfrm>
            <a:off x="450020" y="2039937"/>
            <a:ext cx="8424862" cy="39737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BE1FB-1A43-8262-E70D-2860C72E54C6}"/>
              </a:ext>
            </a:extLst>
          </p:cNvPr>
          <p:cNvSpPr/>
          <p:nvPr/>
        </p:nvSpPr>
        <p:spPr bwMode="auto">
          <a:xfrm>
            <a:off x="370880" y="734904"/>
            <a:ext cx="5695919" cy="45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7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26C378-FB88-73BD-72A5-35968442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0" y="2301980"/>
            <a:ext cx="4520613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ED3FC-D303-DE47-1BBA-9DCE911A2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630" y="2301980"/>
            <a:ext cx="4454938" cy="3513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E68A0D-F8B0-D714-9618-2490026AB2A0}"/>
              </a:ext>
            </a:extLst>
          </p:cNvPr>
          <p:cNvSpPr/>
          <p:nvPr/>
        </p:nvSpPr>
        <p:spPr bwMode="auto">
          <a:xfrm>
            <a:off x="473822" y="627840"/>
            <a:ext cx="5664988" cy="5292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4651B-6612-FCC2-48C2-0036FBD849D4}"/>
              </a:ext>
            </a:extLst>
          </p:cNvPr>
          <p:cNvSpPr/>
          <p:nvPr/>
        </p:nvSpPr>
        <p:spPr bwMode="auto">
          <a:xfrm>
            <a:off x="2106250" y="2301979"/>
            <a:ext cx="936130" cy="183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362F1-228F-607D-870D-765EDAB8A5C5}"/>
              </a:ext>
            </a:extLst>
          </p:cNvPr>
          <p:cNvSpPr/>
          <p:nvPr/>
        </p:nvSpPr>
        <p:spPr bwMode="auto">
          <a:xfrm>
            <a:off x="6524000" y="2323472"/>
            <a:ext cx="996913" cy="161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8760E-E0EE-3475-CF44-6F52679ED76F}"/>
              </a:ext>
            </a:extLst>
          </p:cNvPr>
          <p:cNvSpPr/>
          <p:nvPr/>
        </p:nvSpPr>
        <p:spPr bwMode="auto">
          <a:xfrm>
            <a:off x="7734997" y="5527706"/>
            <a:ext cx="1068054" cy="161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BAA65-330D-1EB2-A652-91ED5D2DBCA1}"/>
              </a:ext>
            </a:extLst>
          </p:cNvPr>
          <p:cNvSpPr/>
          <p:nvPr/>
        </p:nvSpPr>
        <p:spPr bwMode="auto">
          <a:xfrm>
            <a:off x="3196536" y="5564732"/>
            <a:ext cx="1068054" cy="161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42920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04A80F3-F67E-7E41-593A-7F777CFEB3A4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6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Algorithm shows very fast convergence behavior</a:t>
            </a:r>
          </a:p>
          <a:p>
            <a:pPr lvl="2"/>
            <a:r>
              <a:rPr lang="en-US" kern="0" dirty="0"/>
              <a:t>Especially for problems with a rather low number of cities</a:t>
            </a:r>
          </a:p>
          <a:p>
            <a:pPr lvl="1"/>
            <a:r>
              <a:rPr lang="en-US" kern="0" dirty="0"/>
              <a:t>How many iterations are needed to achieve a good result for a given problem is difficult to estimate</a:t>
            </a:r>
          </a:p>
          <a:p>
            <a:pPr lvl="1"/>
            <a:r>
              <a:rPr lang="en-US" kern="0" dirty="0"/>
              <a:t>Therefore, a predefined number of iterations yields unnecessary long computation times that do not improve the results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One solution is to stop the algorithm, if the current solution(s) do not improve</a:t>
            </a:r>
          </a:p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6213F3B-69F4-3BFF-A216-6ABCE5AFA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224" y="2275723"/>
            <a:ext cx="4454938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B24E5-BFCA-B176-E05D-FB01C3335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316" y="2275723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7892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25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C8B3A4-7E70-999A-1F71-BBF09D92B2ED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28D9FA-CC4E-EE93-EB84-4C4CCE21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0" y="2485875"/>
            <a:ext cx="4305600" cy="3512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24EAA-1615-F233-CF62-BB596F76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938" y="2485845"/>
            <a:ext cx="4647600" cy="35129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AA6AC8-7C4C-EE1C-3C3D-DC9B8AF30AC0}"/>
              </a:ext>
            </a:extLst>
          </p:cNvPr>
          <p:cNvSpPr/>
          <p:nvPr/>
        </p:nvSpPr>
        <p:spPr bwMode="auto">
          <a:xfrm>
            <a:off x="8108378" y="2816233"/>
            <a:ext cx="1041140" cy="144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16D5E-B11D-4C97-917B-9473B37CC6DF}"/>
              </a:ext>
            </a:extLst>
          </p:cNvPr>
          <p:cNvSpPr/>
          <p:nvPr/>
        </p:nvSpPr>
        <p:spPr bwMode="auto">
          <a:xfrm>
            <a:off x="3291410" y="3421375"/>
            <a:ext cx="1008140" cy="144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8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E865C-8623-F631-0C42-2BFB8E1E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0" y="2473700"/>
            <a:ext cx="4399773" cy="35136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5424E1-5BFA-C8C5-882C-F7867FE0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743" y="2479815"/>
            <a:ext cx="4648524" cy="351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A8F094-03E9-4265-D256-1CDAFC1534A3}"/>
              </a:ext>
            </a:extLst>
          </p:cNvPr>
          <p:cNvSpPr/>
          <p:nvPr/>
        </p:nvSpPr>
        <p:spPr bwMode="auto">
          <a:xfrm>
            <a:off x="3330420" y="3421375"/>
            <a:ext cx="1008140" cy="144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5695CD-2747-5EF9-3F31-B4F292AF61AB}"/>
              </a:ext>
            </a:extLst>
          </p:cNvPr>
          <p:cNvSpPr/>
          <p:nvPr/>
        </p:nvSpPr>
        <p:spPr bwMode="auto">
          <a:xfrm>
            <a:off x="8034376" y="2810203"/>
            <a:ext cx="1008140" cy="144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1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14961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627513-4D00-06D3-5260-0B1B01EC3A57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Metabirds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How do you choose hyperparameters like move probabilities or small bird ratio?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Apply an optimization algorithm to find optimal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What optimization algorithm? Artificial Feeding Birds!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 </a:t>
            </a:r>
            <a:r>
              <a:rPr lang="en-GB" dirty="0" err="1"/>
              <a:t>M</a:t>
            </a:r>
            <a:r>
              <a:rPr lang="en-GB" b="0" i="0" dirty="0" err="1">
                <a:effectLst/>
              </a:rPr>
              <a:t>etabird’s</a:t>
            </a:r>
            <a:r>
              <a:rPr lang="en-GB" b="0" i="0" dirty="0">
                <a:effectLst/>
              </a:rPr>
              <a:t> position is a value for all probabilities, ratios, etc.</a:t>
            </a:r>
          </a:p>
          <a:p>
            <a:pPr lvl="2"/>
            <a:r>
              <a:rPr lang="en-GB" b="0" i="0" dirty="0">
                <a:effectLst/>
              </a:rPr>
              <a:t>Flying generates a random position in the hyperparameter space</a:t>
            </a:r>
          </a:p>
          <a:p>
            <a:pPr lvl="2"/>
            <a:r>
              <a:rPr lang="en-GB" b="0" i="0" dirty="0">
                <a:effectLst/>
              </a:rPr>
              <a:t>Walking adds or subtracts a random delta from each parameter</a:t>
            </a:r>
          </a:p>
          <a:p>
            <a:pPr lvl="2"/>
            <a:r>
              <a:rPr lang="en-GB" b="0" i="0" dirty="0">
                <a:effectLst/>
              </a:rPr>
              <a:t>Calculating the fitness of a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A TSP solver is instantiated with the hyperparameters of the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Multiple runs solving a TSP are averaged to assess the performance with the current parameters.</a:t>
            </a:r>
          </a:p>
          <a:p>
            <a:pPr lvl="1"/>
            <a:endParaRPr 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BF5EE-9A5D-6038-D5AC-40F4C975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20" y="237808"/>
            <a:ext cx="213836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A1B9ADA-16A6-1475-60B5-C224F84A7B60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3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30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31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488BAE-C3F2-85E1-7FEB-C176845ED6D4}"/>
              </a:ext>
            </a:extLst>
          </p:cNvPr>
          <p:cNvSpPr/>
          <p:nvPr/>
        </p:nvSpPr>
        <p:spPr bwMode="auto">
          <a:xfrm>
            <a:off x="1962230" y="4069465"/>
            <a:ext cx="2880400" cy="360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Methodology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To benchmark our improvements, we select five feasible solutions from TSPLIB</a:t>
            </a:r>
          </a:p>
          <a:p>
            <a:pPr lvl="2"/>
            <a:r>
              <a:rPr lang="en-US" kern="0" dirty="0"/>
              <a:t>Each problem has a different order of magnitude to account for the variety of different configurations possible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Each problem is run 10x, to account for the randomness (50 test in total)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We record the mean percentage error, and the mean time in seconds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r>
              <a:rPr lang="en-US" kern="0" dirty="0"/>
              <a:t>Problems: eil101, pa561, pr1002, u2156, pr2392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423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1298</Words>
  <Application>Microsoft Macintosh PowerPoint</Application>
  <PresentationFormat>Custom</PresentationFormat>
  <Paragraphs>418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LMRoman10-Regular-Identity-H</vt:lpstr>
      <vt:lpstr>Standarddesign</vt:lpstr>
      <vt:lpstr>Improvements on AFB</vt:lpstr>
      <vt:lpstr>Inhaltsverzeichnis</vt:lpstr>
      <vt:lpstr>Inhaltsverzeichnis</vt:lpstr>
      <vt:lpstr>Recap</vt:lpstr>
      <vt:lpstr>Recap</vt:lpstr>
      <vt:lpstr>Recap</vt:lpstr>
      <vt:lpstr>Recap</vt:lpstr>
      <vt:lpstr>Inhaltsverzeichnis</vt:lpstr>
      <vt:lpstr>Methodology</vt:lpstr>
      <vt:lpstr>Inhaltsverzeichnis</vt:lpstr>
      <vt:lpstr>Top-b Join</vt:lpstr>
      <vt:lpstr>Top-b Join</vt:lpstr>
      <vt:lpstr>Inhaltsverzeichnis</vt:lpstr>
      <vt:lpstr>3-Opt</vt:lpstr>
      <vt:lpstr>3-Opt</vt:lpstr>
      <vt:lpstr>Inhaltsverzeichnis</vt:lpstr>
      <vt:lpstr>Delegating Responsibility</vt:lpstr>
      <vt:lpstr>Delegating Responsibility</vt:lpstr>
      <vt:lpstr>Inhaltsverzeichnis</vt:lpstr>
      <vt:lpstr>Nearest-Neighbor Initialization</vt:lpstr>
      <vt:lpstr>Nearest-Neighbor Initialization</vt:lpstr>
      <vt:lpstr>Inhaltsverzeichnis</vt:lpstr>
      <vt:lpstr>Early Stopping</vt:lpstr>
      <vt:lpstr>Early Stopping</vt:lpstr>
      <vt:lpstr>Inhaltsverzeichnis</vt:lpstr>
      <vt:lpstr>Optimization Behavior</vt:lpstr>
      <vt:lpstr>Optimization Behavior</vt:lpstr>
      <vt:lpstr>Inhaltsverzeichnis</vt:lpstr>
      <vt:lpstr>Metabirds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145</cp:revision>
  <dcterms:created xsi:type="dcterms:W3CDTF">2012-10-15T09:49:53Z</dcterms:created>
  <dcterms:modified xsi:type="dcterms:W3CDTF">2023-12-19T10:46:08Z</dcterms:modified>
</cp:coreProperties>
</file>