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88" r:id="rId4"/>
    <p:sldId id="285" r:id="rId5"/>
    <p:sldId id="278" r:id="rId6"/>
    <p:sldId id="289" r:id="rId7"/>
    <p:sldId id="277" r:id="rId8"/>
    <p:sldId id="279" r:id="rId9"/>
    <p:sldId id="280" r:id="rId10"/>
    <p:sldId id="290" r:id="rId11"/>
    <p:sldId id="283" r:id="rId12"/>
    <p:sldId id="284" r:id="rId13"/>
    <p:sldId id="292" r:id="rId14"/>
    <p:sldId id="275" r:id="rId15"/>
    <p:sldId id="291" r:id="rId16"/>
    <p:sldId id="281" r:id="rId17"/>
    <p:sldId id="282" r:id="rId18"/>
  </p:sldIdLst>
  <p:sldSz cx="10693400" cy="7562850"/>
  <p:notesSz cx="6858000" cy="9144000"/>
  <p:custDataLst>
    <p:tags r:id="rId2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6315" autoAdjust="0"/>
  </p:normalViewPr>
  <p:slideViewPr>
    <p:cSldViewPr showGuides="1">
      <p:cViewPr varScale="1">
        <p:scale>
          <a:sx n="140" d="100"/>
          <a:sy n="140" d="100"/>
        </p:scale>
        <p:origin x="1352" y="192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19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4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3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8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59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Feeding</a:t>
            </a:r>
            <a:r>
              <a:rPr lang="de-DE" dirty="0">
                <a:solidFill>
                  <a:schemeClr val="tx1"/>
                </a:solidFill>
              </a:rPr>
              <a:t> Birds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 and SOP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83050668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1"/>
                <a:r>
                  <a:rPr lang="en-US" dirty="0"/>
                  <a:t>The algorithm runs in iterations</a:t>
                </a:r>
              </a:p>
              <a:p>
                <a:pPr lvl="1"/>
                <a:r>
                  <a:rPr lang="en-US" dirty="0"/>
                  <a:t>How many it runs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each iteration all birds perform one of the 4 moves</a:t>
                </a:r>
              </a:p>
              <a:p>
                <a:pPr lvl="1"/>
                <a:r>
                  <a:rPr lang="en-US" dirty="0"/>
                  <a:t>The number of birds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All birds move once</a:t>
                </a:r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cost of any tour is calculated</a:t>
                </a:r>
              </a:p>
              <a:p>
                <a:pPr lvl="2"/>
                <a:r>
                  <a:rPr lang="en-US" dirty="0"/>
                  <a:t>Return (3) and Join (4) are not counted as an iteration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grpSp>
        <p:nvGrpSpPr>
          <p:cNvPr id="9287" name="Group 9286">
            <a:extLst>
              <a:ext uri="{FF2B5EF4-FFF2-40B4-BE49-F238E27FC236}">
                <a16:creationId xmlns:a16="http://schemas.microsoft.com/office/drawing/2014/main" id="{68703C49-3CD5-E877-F2FF-37556CB0A275}"/>
              </a:ext>
            </a:extLst>
          </p:cNvPr>
          <p:cNvGrpSpPr/>
          <p:nvPr/>
        </p:nvGrpSpPr>
        <p:grpSpPr>
          <a:xfrm>
            <a:off x="5960900" y="1837155"/>
            <a:ext cx="4732500" cy="2667943"/>
            <a:chOff x="4143740" y="4420017"/>
            <a:chExt cx="4732500" cy="2667943"/>
          </a:xfrm>
        </p:grpSpPr>
        <p:pic>
          <p:nvPicPr>
            <p:cNvPr id="9269" name="Graphic 9268" descr="Sparrow outline">
              <a:extLst>
                <a:ext uri="{FF2B5EF4-FFF2-40B4-BE49-F238E27FC236}">
                  <a16:creationId xmlns:a16="http://schemas.microsoft.com/office/drawing/2014/main" id="{0A75A556-E3FC-4768-4568-F5BF6C72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0820" y="5091618"/>
              <a:ext cx="914400" cy="914400"/>
            </a:xfrm>
            <a:prstGeom prst="rect">
              <a:avLst/>
            </a:prstGeom>
          </p:spPr>
        </p:pic>
        <p:pic>
          <p:nvPicPr>
            <p:cNvPr id="9270" name="Graphic 9269" descr="Sparrow outline">
              <a:extLst>
                <a:ext uri="{FF2B5EF4-FFF2-40B4-BE49-F238E27FC236}">
                  <a16:creationId xmlns:a16="http://schemas.microsoft.com/office/drawing/2014/main" id="{FB163734-8C26-F25A-340B-D35AF38E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640" y="5445631"/>
              <a:ext cx="914400" cy="914400"/>
            </a:xfrm>
            <a:prstGeom prst="rect">
              <a:avLst/>
            </a:prstGeom>
          </p:spPr>
        </p:pic>
        <p:pic>
          <p:nvPicPr>
            <p:cNvPr id="9271" name="Graphic 9270" descr="Sparrow outline">
              <a:extLst>
                <a:ext uri="{FF2B5EF4-FFF2-40B4-BE49-F238E27FC236}">
                  <a16:creationId xmlns:a16="http://schemas.microsoft.com/office/drawing/2014/main" id="{EB60BDEA-655B-88BD-EEDC-C67C243D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3740" y="5930900"/>
              <a:ext cx="914400" cy="914400"/>
            </a:xfrm>
            <a:prstGeom prst="rect">
              <a:avLst/>
            </a:prstGeom>
          </p:spPr>
        </p:pic>
        <p:pic>
          <p:nvPicPr>
            <p:cNvPr id="9272" name="Graphic 9271" descr="Sparrow outline">
              <a:extLst>
                <a:ext uri="{FF2B5EF4-FFF2-40B4-BE49-F238E27FC236}">
                  <a16:creationId xmlns:a16="http://schemas.microsoft.com/office/drawing/2014/main" id="{95EDC496-37E8-4AE5-87E0-F97A831C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6710" y="4652343"/>
              <a:ext cx="914400" cy="914400"/>
            </a:xfrm>
            <a:prstGeom prst="rect">
              <a:avLst/>
            </a:prstGeom>
          </p:spPr>
        </p:pic>
        <p:pic>
          <p:nvPicPr>
            <p:cNvPr id="9273" name="Graphic 9272" descr="Sparrow outline">
              <a:extLst>
                <a:ext uri="{FF2B5EF4-FFF2-40B4-BE49-F238E27FC236}">
                  <a16:creationId xmlns:a16="http://schemas.microsoft.com/office/drawing/2014/main" id="{E2C99980-137D-7A03-C3B2-0B2B616A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140" y="6173560"/>
              <a:ext cx="914400" cy="914400"/>
            </a:xfrm>
            <a:prstGeom prst="rect">
              <a:avLst/>
            </a:prstGeom>
          </p:spPr>
        </p:pic>
        <p:cxnSp>
          <p:nvCxnSpPr>
            <p:cNvPr id="9276" name="Straight Arrow Connector 9275">
              <a:extLst>
                <a:ext uri="{FF2B5EF4-FFF2-40B4-BE49-F238E27FC236}">
                  <a16:creationId xmlns:a16="http://schemas.microsoft.com/office/drawing/2014/main" id="{28D96C31-F740-04A3-1A04-40216C2C10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1110" y="5902831"/>
              <a:ext cx="119986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82" name="Graphic 9281" descr="Decision chart outline">
              <a:extLst>
                <a:ext uri="{FF2B5EF4-FFF2-40B4-BE49-F238E27FC236}">
                  <a16:creationId xmlns:a16="http://schemas.microsoft.com/office/drawing/2014/main" id="{BAE60BAF-9CAE-CD40-69BF-6645E5C8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6380" y="5302901"/>
              <a:ext cx="1199860" cy="1199860"/>
            </a:xfrm>
            <a:prstGeom prst="rect">
              <a:avLst/>
            </a:prstGeom>
          </p:spPr>
        </p:pic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134DED4A-A1BF-01D5-071E-E0EDBB5E298B}"/>
                </a:ext>
              </a:extLst>
            </p:cNvPr>
            <p:cNvGrpSpPr/>
            <p:nvPr/>
          </p:nvGrpSpPr>
          <p:grpSpPr>
            <a:xfrm>
              <a:off x="6189684" y="4420017"/>
              <a:ext cx="2004801" cy="823332"/>
              <a:chOff x="6275599" y="4358268"/>
              <a:chExt cx="2004801" cy="823332"/>
            </a:xfrm>
          </p:grpSpPr>
          <p:sp>
            <p:nvSpPr>
              <p:cNvPr id="9284" name="Freeform 9283">
                <a:extLst>
                  <a:ext uri="{FF2B5EF4-FFF2-40B4-BE49-F238E27FC236}">
                    <a16:creationId xmlns:a16="http://schemas.microsoft.com/office/drawing/2014/main" id="{53D51A00-139E-D042-CF12-FDD2631C5C11}"/>
                  </a:ext>
                </a:extLst>
              </p:cNvPr>
              <p:cNvSpPr/>
              <p:nvPr/>
            </p:nvSpPr>
            <p:spPr bwMode="auto">
              <a:xfrm>
                <a:off x="6337300" y="4358268"/>
                <a:ext cx="1943100" cy="823332"/>
              </a:xfrm>
              <a:custGeom>
                <a:avLst/>
                <a:gdLst>
                  <a:gd name="connsiteX0" fmla="*/ 1943100 w 1943100"/>
                  <a:gd name="connsiteY0" fmla="*/ 823332 h 823332"/>
                  <a:gd name="connsiteX1" fmla="*/ 1168400 w 1943100"/>
                  <a:gd name="connsiteY1" fmla="*/ 10532 h 823332"/>
                  <a:gd name="connsiteX2" fmla="*/ 0 w 1943100"/>
                  <a:gd name="connsiteY2" fmla="*/ 366132 h 82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00" h="823332">
                    <a:moveTo>
                      <a:pt x="1943100" y="823332"/>
                    </a:moveTo>
                    <a:cubicBezTo>
                      <a:pt x="1717675" y="455032"/>
                      <a:pt x="1492250" y="86732"/>
                      <a:pt x="1168400" y="10532"/>
                    </a:cubicBezTo>
                    <a:cubicBezTo>
                      <a:pt x="844550" y="-65668"/>
                      <a:pt x="207433" y="294165"/>
                      <a:pt x="0" y="36613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85" name="Triangle 9284">
                <a:extLst>
                  <a:ext uri="{FF2B5EF4-FFF2-40B4-BE49-F238E27FC236}">
                    <a16:creationId xmlns:a16="http://schemas.microsoft.com/office/drawing/2014/main" id="{C38A2094-6276-864B-4184-1D5A95EE982F}"/>
                  </a:ext>
                </a:extLst>
              </p:cNvPr>
              <p:cNvSpPr/>
              <p:nvPr/>
            </p:nvSpPr>
            <p:spPr bwMode="auto">
              <a:xfrm rot="14715739">
                <a:off x="6280140" y="4700863"/>
                <a:ext cx="72010" cy="8109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8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12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There are ”big” and “small” birds</a:t>
            </a:r>
          </a:p>
          <a:p>
            <a:pPr lvl="2"/>
            <a:r>
              <a:rPr lang="en-US" dirty="0"/>
              <a:t>Ratio set beforehand</a:t>
            </a:r>
          </a:p>
          <a:p>
            <a:pPr lvl="1"/>
            <a:r>
              <a:rPr lang="en-US" dirty="0"/>
              <a:t>Only a big bird can join a small bird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action an agent (bird) performs depends on the probability of the move</a:t>
            </a:r>
          </a:p>
          <a:p>
            <a:pPr lvl="2"/>
            <a:r>
              <a:rPr lang="en-US" dirty="0"/>
              <a:t>The probability for a move is a hyperparameter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bird walks, if 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He currently resides at his best solution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If he flew beforehand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If the action ‘walk’ was randomly selected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pic>
        <p:nvPicPr>
          <p:cNvPr id="18" name="Graphic 17" descr="Sparrow outline">
            <a:extLst>
              <a:ext uri="{FF2B5EF4-FFF2-40B4-BE49-F238E27FC236}">
                <a16:creationId xmlns:a16="http://schemas.microsoft.com/office/drawing/2014/main" id="{91713638-A419-3B3E-B614-5151C898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840" y="1837155"/>
            <a:ext cx="914400" cy="914400"/>
          </a:xfrm>
          <a:prstGeom prst="rect">
            <a:avLst/>
          </a:prstGeom>
        </p:spPr>
      </p:pic>
      <p:pic>
        <p:nvPicPr>
          <p:cNvPr id="19" name="Graphic 18" descr="Sparrow outline">
            <a:extLst>
              <a:ext uri="{FF2B5EF4-FFF2-40B4-BE49-F238E27FC236}">
                <a16:creationId xmlns:a16="http://schemas.microsoft.com/office/drawing/2014/main" id="{34DEA687-EBDE-1EA7-1574-47884948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2700" y="1837155"/>
            <a:ext cx="914400" cy="914400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F6FFF14A-248B-E2CA-2A2D-F9A01369B6E7}"/>
              </a:ext>
            </a:extLst>
          </p:cNvPr>
          <p:cNvSpPr/>
          <p:nvPr/>
        </p:nvSpPr>
        <p:spPr bwMode="auto">
          <a:xfrm>
            <a:off x="6930920" y="1501410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95CA069-35C4-ED55-EB2A-8BEAF3EA157A}"/>
              </a:ext>
            </a:extLst>
          </p:cNvPr>
          <p:cNvSpPr/>
          <p:nvPr/>
        </p:nvSpPr>
        <p:spPr bwMode="auto">
          <a:xfrm rot="9226972">
            <a:off x="8177615" y="1962401"/>
            <a:ext cx="72010" cy="81092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F3CBA3A-0B97-CA1D-FCBD-710DA8FF836B}"/>
              </a:ext>
            </a:extLst>
          </p:cNvPr>
          <p:cNvSpPr/>
          <p:nvPr/>
        </p:nvSpPr>
        <p:spPr bwMode="auto">
          <a:xfrm rot="10491155">
            <a:off x="6912392" y="2700457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DD92E36A-1AAF-3895-95DF-0580B2B9C225}"/>
              </a:ext>
            </a:extLst>
          </p:cNvPr>
          <p:cNvSpPr/>
          <p:nvPr/>
        </p:nvSpPr>
        <p:spPr bwMode="auto">
          <a:xfrm rot="19718127">
            <a:off x="6855091" y="2687671"/>
            <a:ext cx="72010" cy="8109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B374D55-4F3F-C995-9626-1DA1D6001092}"/>
              </a:ext>
            </a:extLst>
          </p:cNvPr>
          <p:cNvSpPr/>
          <p:nvPr/>
        </p:nvSpPr>
        <p:spPr bwMode="auto">
          <a:xfrm>
            <a:off x="56606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6" name="Oval 9215">
            <a:extLst>
              <a:ext uri="{FF2B5EF4-FFF2-40B4-BE49-F238E27FC236}">
                <a16:creationId xmlns:a16="http://schemas.microsoft.com/office/drawing/2014/main" id="{D7DDD57E-3549-AFB3-612C-F12EC7CE0B50}"/>
              </a:ext>
            </a:extLst>
          </p:cNvPr>
          <p:cNvSpPr/>
          <p:nvPr/>
        </p:nvSpPr>
        <p:spPr bwMode="auto">
          <a:xfrm>
            <a:off x="5893475" y="5756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7" name="Oval 9216">
            <a:extLst>
              <a:ext uri="{FF2B5EF4-FFF2-40B4-BE49-F238E27FC236}">
                <a16:creationId xmlns:a16="http://schemas.microsoft.com/office/drawing/2014/main" id="{1E899B2F-E600-3E0C-07AA-AF673028E6FF}"/>
              </a:ext>
            </a:extLst>
          </p:cNvPr>
          <p:cNvSpPr/>
          <p:nvPr/>
        </p:nvSpPr>
        <p:spPr bwMode="auto">
          <a:xfrm>
            <a:off x="61814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0" name="Oval 9219">
            <a:extLst>
              <a:ext uri="{FF2B5EF4-FFF2-40B4-BE49-F238E27FC236}">
                <a16:creationId xmlns:a16="http://schemas.microsoft.com/office/drawing/2014/main" id="{7F8F19BE-BC36-EB6B-C47E-DF72BDAB4ED8}"/>
              </a:ext>
            </a:extLst>
          </p:cNvPr>
          <p:cNvSpPr/>
          <p:nvPr/>
        </p:nvSpPr>
        <p:spPr bwMode="auto">
          <a:xfrm>
            <a:off x="5313170" y="59759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1" name="Oval 9220">
            <a:extLst>
              <a:ext uri="{FF2B5EF4-FFF2-40B4-BE49-F238E27FC236}">
                <a16:creationId xmlns:a16="http://schemas.microsoft.com/office/drawing/2014/main" id="{D977C618-65D2-C76C-405A-A6EB552A8D59}"/>
              </a:ext>
            </a:extLst>
          </p:cNvPr>
          <p:cNvSpPr/>
          <p:nvPr/>
        </p:nvSpPr>
        <p:spPr bwMode="auto">
          <a:xfrm>
            <a:off x="6422675" y="5684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2" name="Oval 9221">
            <a:extLst>
              <a:ext uri="{FF2B5EF4-FFF2-40B4-BE49-F238E27FC236}">
                <a16:creationId xmlns:a16="http://schemas.microsoft.com/office/drawing/2014/main" id="{7BFB6E4C-D6C3-916A-3000-4B41DB348843}"/>
              </a:ext>
            </a:extLst>
          </p:cNvPr>
          <p:cNvSpPr/>
          <p:nvPr/>
        </p:nvSpPr>
        <p:spPr bwMode="auto">
          <a:xfrm>
            <a:off x="6037475" y="621920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34206A36-AFCD-4E1C-2593-F9050F0F7EA8}"/>
              </a:ext>
            </a:extLst>
          </p:cNvPr>
          <p:cNvCxnSpPr>
            <a:cxnSpLocks/>
            <a:stCxn id="9220" idx="7"/>
            <a:endCxn id="63" idx="3"/>
          </p:cNvCxnSpPr>
          <p:nvPr/>
        </p:nvCxnSpPr>
        <p:spPr bwMode="auto">
          <a:xfrm flipV="1">
            <a:off x="5436082" y="5519791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2405E2B7-D202-8331-579A-7DD3463EDCE9}"/>
              </a:ext>
            </a:extLst>
          </p:cNvPr>
          <p:cNvCxnSpPr>
            <a:cxnSpLocks/>
            <a:stCxn id="63" idx="6"/>
            <a:endCxn id="9216" idx="1"/>
          </p:cNvCxnSpPr>
          <p:nvPr/>
        </p:nvCxnSpPr>
        <p:spPr bwMode="auto">
          <a:xfrm>
            <a:off x="5804675" y="5468879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53475E0-4C28-A3C9-AE0D-03C59549561C}"/>
              </a:ext>
            </a:extLst>
          </p:cNvPr>
          <p:cNvCxnSpPr>
            <a:cxnSpLocks/>
            <a:stCxn id="9216" idx="6"/>
            <a:endCxn id="9221" idx="3"/>
          </p:cNvCxnSpPr>
          <p:nvPr/>
        </p:nvCxnSpPr>
        <p:spPr bwMode="auto">
          <a:xfrm flipV="1">
            <a:off x="6037475" y="580702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6" name="Straight Connector 9225">
            <a:extLst>
              <a:ext uri="{FF2B5EF4-FFF2-40B4-BE49-F238E27FC236}">
                <a16:creationId xmlns:a16="http://schemas.microsoft.com/office/drawing/2014/main" id="{8DF4B89A-46AA-B3DB-2AE9-5B7D3E951255}"/>
              </a:ext>
            </a:extLst>
          </p:cNvPr>
          <p:cNvCxnSpPr>
            <a:cxnSpLocks/>
            <a:stCxn id="9217" idx="5"/>
            <a:endCxn id="9221" idx="0"/>
          </p:cNvCxnSpPr>
          <p:nvPr/>
        </p:nvCxnSpPr>
        <p:spPr bwMode="auto">
          <a:xfrm>
            <a:off x="6304387" y="5519791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9C47AC9B-2220-A882-6B05-CB57E1703626}"/>
              </a:ext>
            </a:extLst>
          </p:cNvPr>
          <p:cNvCxnSpPr>
            <a:cxnSpLocks/>
            <a:stCxn id="9217" idx="4"/>
            <a:endCxn id="9222" idx="0"/>
          </p:cNvCxnSpPr>
          <p:nvPr/>
        </p:nvCxnSpPr>
        <p:spPr bwMode="auto">
          <a:xfrm flipH="1">
            <a:off x="6109475" y="5540879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8" name="Straight Connector 9227">
            <a:extLst>
              <a:ext uri="{FF2B5EF4-FFF2-40B4-BE49-F238E27FC236}">
                <a16:creationId xmlns:a16="http://schemas.microsoft.com/office/drawing/2014/main" id="{3FB3EEC9-0EFD-E832-AD89-1DEDB0166640}"/>
              </a:ext>
            </a:extLst>
          </p:cNvPr>
          <p:cNvCxnSpPr>
            <a:cxnSpLocks/>
            <a:stCxn id="9222" idx="2"/>
            <a:endCxn id="9220" idx="5"/>
          </p:cNvCxnSpPr>
          <p:nvPr/>
        </p:nvCxnSpPr>
        <p:spPr bwMode="auto">
          <a:xfrm flipH="1" flipV="1">
            <a:off x="5436082" y="6098910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9" name="Straight Arrow Connector 9228">
            <a:extLst>
              <a:ext uri="{FF2B5EF4-FFF2-40B4-BE49-F238E27FC236}">
                <a16:creationId xmlns:a16="http://schemas.microsoft.com/office/drawing/2014/main" id="{319129DD-D4D6-A5B0-871E-01655D30F5C0}"/>
              </a:ext>
            </a:extLst>
          </p:cNvPr>
          <p:cNvCxnSpPr/>
          <p:nvPr/>
        </p:nvCxnSpPr>
        <p:spPr bwMode="auto">
          <a:xfrm>
            <a:off x="6829575" y="5828117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Oval 9229">
            <a:extLst>
              <a:ext uri="{FF2B5EF4-FFF2-40B4-BE49-F238E27FC236}">
                <a16:creationId xmlns:a16="http://schemas.microsoft.com/office/drawing/2014/main" id="{B9CB0DAC-0437-70AE-6577-FF244289445B}"/>
              </a:ext>
            </a:extLst>
          </p:cNvPr>
          <p:cNvSpPr/>
          <p:nvPr/>
        </p:nvSpPr>
        <p:spPr bwMode="auto">
          <a:xfrm>
            <a:off x="81132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18558E-7F10-3193-8FB4-54A3EC92B73A}"/>
              </a:ext>
            </a:extLst>
          </p:cNvPr>
          <p:cNvSpPr/>
          <p:nvPr/>
        </p:nvSpPr>
        <p:spPr bwMode="auto">
          <a:xfrm>
            <a:off x="8346010" y="5804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2" name="Oval 9231">
            <a:extLst>
              <a:ext uri="{FF2B5EF4-FFF2-40B4-BE49-F238E27FC236}">
                <a16:creationId xmlns:a16="http://schemas.microsoft.com/office/drawing/2014/main" id="{22F504CF-BB92-F6F8-D835-61DA44CD7DBE}"/>
              </a:ext>
            </a:extLst>
          </p:cNvPr>
          <p:cNvSpPr/>
          <p:nvPr/>
        </p:nvSpPr>
        <p:spPr bwMode="auto">
          <a:xfrm>
            <a:off x="86340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7E4CBFA5-1B97-401B-ADC7-A03EBA51EA75}"/>
              </a:ext>
            </a:extLst>
          </p:cNvPr>
          <p:cNvSpPr/>
          <p:nvPr/>
        </p:nvSpPr>
        <p:spPr bwMode="auto">
          <a:xfrm>
            <a:off x="7765705" y="60244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4" name="Oval 9233">
            <a:extLst>
              <a:ext uri="{FF2B5EF4-FFF2-40B4-BE49-F238E27FC236}">
                <a16:creationId xmlns:a16="http://schemas.microsoft.com/office/drawing/2014/main" id="{C7966638-D44B-B16B-847F-D432451279E7}"/>
              </a:ext>
            </a:extLst>
          </p:cNvPr>
          <p:cNvSpPr/>
          <p:nvPr/>
        </p:nvSpPr>
        <p:spPr bwMode="auto">
          <a:xfrm>
            <a:off x="8875210" y="5732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5" name="Oval 9234">
            <a:extLst>
              <a:ext uri="{FF2B5EF4-FFF2-40B4-BE49-F238E27FC236}">
                <a16:creationId xmlns:a16="http://schemas.microsoft.com/office/drawing/2014/main" id="{6E2E6B77-66CC-A09B-D737-09CCC3B1DC47}"/>
              </a:ext>
            </a:extLst>
          </p:cNvPr>
          <p:cNvSpPr/>
          <p:nvPr/>
        </p:nvSpPr>
        <p:spPr bwMode="auto">
          <a:xfrm>
            <a:off x="8490010" y="626764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158AD255-E98F-F79B-26BB-91BB22B6B9C1}"/>
              </a:ext>
            </a:extLst>
          </p:cNvPr>
          <p:cNvCxnSpPr>
            <a:cxnSpLocks/>
            <a:stCxn id="9233" idx="7"/>
            <a:endCxn id="9230" idx="3"/>
          </p:cNvCxnSpPr>
          <p:nvPr/>
        </p:nvCxnSpPr>
        <p:spPr bwMode="auto">
          <a:xfrm flipV="1">
            <a:off x="7888617" y="556823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BCF29D5F-CC14-56F5-93E9-10FCD3118686}"/>
              </a:ext>
            </a:extLst>
          </p:cNvPr>
          <p:cNvCxnSpPr>
            <a:cxnSpLocks/>
            <a:stCxn id="9230" idx="6"/>
            <a:endCxn id="9231" idx="1"/>
          </p:cNvCxnSpPr>
          <p:nvPr/>
        </p:nvCxnSpPr>
        <p:spPr bwMode="auto">
          <a:xfrm>
            <a:off x="8257210" y="5517320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8" name="Straight Connector 9237">
            <a:extLst>
              <a:ext uri="{FF2B5EF4-FFF2-40B4-BE49-F238E27FC236}">
                <a16:creationId xmlns:a16="http://schemas.microsoft.com/office/drawing/2014/main" id="{7D794740-4E58-1148-34A2-0E41960739B5}"/>
              </a:ext>
            </a:extLst>
          </p:cNvPr>
          <p:cNvCxnSpPr>
            <a:cxnSpLocks/>
            <a:stCxn id="9231" idx="6"/>
            <a:endCxn id="9232" idx="3"/>
          </p:cNvCxnSpPr>
          <p:nvPr/>
        </p:nvCxnSpPr>
        <p:spPr bwMode="auto">
          <a:xfrm flipV="1">
            <a:off x="8490010" y="5568232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F3D7AC5A-E473-9313-7A03-E5D99FD3729D}"/>
              </a:ext>
            </a:extLst>
          </p:cNvPr>
          <p:cNvCxnSpPr>
            <a:cxnSpLocks/>
            <a:stCxn id="9232" idx="5"/>
            <a:endCxn id="9234" idx="0"/>
          </p:cNvCxnSpPr>
          <p:nvPr/>
        </p:nvCxnSpPr>
        <p:spPr bwMode="auto">
          <a:xfrm>
            <a:off x="8756922" y="556823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99560DF7-D0C4-EBC9-13EF-2F82DA569F70}"/>
              </a:ext>
            </a:extLst>
          </p:cNvPr>
          <p:cNvCxnSpPr>
            <a:cxnSpLocks/>
            <a:stCxn id="9235" idx="2"/>
            <a:endCxn id="9233" idx="5"/>
          </p:cNvCxnSpPr>
          <p:nvPr/>
        </p:nvCxnSpPr>
        <p:spPr bwMode="auto">
          <a:xfrm flipH="1" flipV="1">
            <a:off x="7888617" y="6147351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3" name="Straight Connector 9252">
            <a:extLst>
              <a:ext uri="{FF2B5EF4-FFF2-40B4-BE49-F238E27FC236}">
                <a16:creationId xmlns:a16="http://schemas.microsoft.com/office/drawing/2014/main" id="{0661D104-5D7C-A197-824C-C6E154F8C84B}"/>
              </a:ext>
            </a:extLst>
          </p:cNvPr>
          <p:cNvCxnSpPr>
            <a:cxnSpLocks/>
            <a:stCxn id="9234" idx="4"/>
            <a:endCxn id="9235" idx="7"/>
          </p:cNvCxnSpPr>
          <p:nvPr/>
        </p:nvCxnSpPr>
        <p:spPr bwMode="auto">
          <a:xfrm flipH="1">
            <a:off x="8612922" y="5876558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b="0" i="1" dirty="0"/>
              <a:t>Initial </a:t>
            </a:r>
            <a:r>
              <a:rPr lang="de-DE" b="0" i="1" dirty="0" err="1"/>
              <a:t>Results</a:t>
            </a:r>
            <a:endParaRPr lang="de-DE" b="0" i="1" dirty="0"/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84EA83D7-9B58-8C39-F747-39EEF47C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97" y="2138363"/>
            <a:ext cx="5798444" cy="4522787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8D306-1252-AD25-FA35-80DBDD19A9CA}"/>
              </a:ext>
            </a:extLst>
          </p:cNvPr>
          <p:cNvSpPr/>
          <p:nvPr/>
        </p:nvSpPr>
        <p:spPr bwMode="auto">
          <a:xfrm>
            <a:off x="7074940" y="6373785"/>
            <a:ext cx="720100" cy="3600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14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6815C-6E5A-95A6-3531-18129178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50" y="3205345"/>
            <a:ext cx="4389699" cy="19410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B04D0F-B1D1-A705-B343-3CF6E97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350" y="514955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15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8754024F-ADC0-88F6-962F-6998F6D75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214384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9C566CDC-1CA8-1F5B-8CCD-5E5B3DF58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95"/>
          <a:stretch/>
        </p:blipFill>
        <p:spPr>
          <a:xfrm>
            <a:off x="4810125" y="2979506"/>
            <a:ext cx="4137025" cy="28405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4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pic>
        <p:nvPicPr>
          <p:cNvPr id="2" name="Picture 1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139A6DD-9347-1AB9-3AE7-A15B7558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7"/>
          <a:stretch/>
        </p:blipFill>
        <p:spPr>
          <a:xfrm>
            <a:off x="5058660" y="1957230"/>
            <a:ext cx="4132515" cy="48816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3" name="Content Placeholder 44">
            <a:extLst>
              <a:ext uri="{FF2B5EF4-FFF2-40B4-BE49-F238E27FC236}">
                <a16:creationId xmlns:a16="http://schemas.microsoft.com/office/drawing/2014/main" id="{460DEBB6-A840-60C6-70A5-81E31DB0B2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688225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0068430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6426498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Swarm intelligence</a:t>
            </a:r>
          </a:p>
          <a:p>
            <a:pPr lvl="2"/>
            <a:r>
              <a:rPr lang="en-US" dirty="0"/>
              <a:t>Allows a search of the solution space with simple strategies</a:t>
            </a:r>
          </a:p>
          <a:p>
            <a:pPr lvl="2"/>
            <a:r>
              <a:rPr lang="en-US" dirty="0"/>
              <a:t>Can yield complex behavior for multiple agents (e.g. ants)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Inspiration for Artificial Feeding Birds: Pigeons searching for food</a:t>
            </a:r>
          </a:p>
          <a:p>
            <a:pPr lvl="2"/>
            <a:r>
              <a:rPr lang="en-US" dirty="0"/>
              <a:t>Behaviors common in nature are more generally effective than rare ones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Each pigeon (agent) can have the following behavior:</a:t>
            </a:r>
          </a:p>
          <a:p>
            <a:pPr lvl="2"/>
            <a:r>
              <a:rPr lang="en-US" dirty="0"/>
              <a:t>Walk a small distance</a:t>
            </a:r>
          </a:p>
          <a:p>
            <a:pPr lvl="2"/>
            <a:r>
              <a:rPr lang="en-US" dirty="0"/>
              <a:t>Fly to an arbitrary position</a:t>
            </a:r>
          </a:p>
          <a:p>
            <a:pPr lvl="2"/>
            <a:r>
              <a:rPr lang="en-US" dirty="0"/>
              <a:t>Return to a food source</a:t>
            </a:r>
          </a:p>
          <a:p>
            <a:pPr lvl="2"/>
            <a:r>
              <a:rPr lang="en-US" dirty="0"/>
              <a:t>Join another bird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C921810-92B0-6019-6633-79D66495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7701300" y="2269215"/>
            <a:ext cx="720100" cy="720100"/>
          </a:xfrm>
          <a:prstGeom prst="rect">
            <a:avLst/>
          </a:prstGeom>
        </p:spPr>
      </p:pic>
      <p:pic>
        <p:nvPicPr>
          <p:cNvPr id="10" name="Graphic 9" descr="Ant outline">
            <a:extLst>
              <a:ext uri="{FF2B5EF4-FFF2-40B4-BE49-F238E27FC236}">
                <a16:creationId xmlns:a16="http://schemas.microsoft.com/office/drawing/2014/main" id="{8F38CC41-C499-37C2-685B-33471A5A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264470" y="1714166"/>
            <a:ext cx="720100" cy="720100"/>
          </a:xfrm>
          <a:prstGeom prst="rect">
            <a:avLst/>
          </a:prstGeom>
        </p:spPr>
      </p:pic>
      <p:pic>
        <p:nvPicPr>
          <p:cNvPr id="11" name="Graphic 10" descr="Ant outline">
            <a:extLst>
              <a:ext uri="{FF2B5EF4-FFF2-40B4-BE49-F238E27FC236}">
                <a16:creationId xmlns:a16="http://schemas.microsoft.com/office/drawing/2014/main" id="{55CB401A-6957-E2DF-7EED-F4C7500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184694" y="2779872"/>
            <a:ext cx="720100" cy="720100"/>
          </a:xfrm>
          <a:prstGeom prst="rect">
            <a:avLst/>
          </a:prstGeom>
        </p:spPr>
      </p:pic>
      <p:pic>
        <p:nvPicPr>
          <p:cNvPr id="12" name="Graphic 11" descr="Ant outline">
            <a:extLst>
              <a:ext uri="{FF2B5EF4-FFF2-40B4-BE49-F238E27FC236}">
                <a16:creationId xmlns:a16="http://schemas.microsoft.com/office/drawing/2014/main" id="{FECD00BD-F0C5-4682-1547-739EC33A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370">
            <a:off x="8646631" y="2364492"/>
            <a:ext cx="720100" cy="720100"/>
          </a:xfrm>
          <a:prstGeom prst="rect">
            <a:avLst/>
          </a:prstGeom>
        </p:spPr>
      </p:pic>
      <p:pic>
        <p:nvPicPr>
          <p:cNvPr id="13" name="Graphic 12" descr="Sparrow outline">
            <a:extLst>
              <a:ext uri="{FF2B5EF4-FFF2-40B4-BE49-F238E27FC236}">
                <a16:creationId xmlns:a16="http://schemas.microsoft.com/office/drawing/2014/main" id="{0DABB06C-F262-783A-46C6-DC8361432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pic>
        <p:nvPicPr>
          <p:cNvPr id="14" name="Graphic 13" descr="Sparrow outline">
            <a:extLst>
              <a:ext uri="{FF2B5EF4-FFF2-40B4-BE49-F238E27FC236}">
                <a16:creationId xmlns:a16="http://schemas.microsoft.com/office/drawing/2014/main" id="{6164AD85-66B9-A6E1-50F8-24F9E7727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5937" y="4389097"/>
            <a:ext cx="914400" cy="914400"/>
          </a:xfrm>
          <a:prstGeom prst="rect">
            <a:avLst/>
          </a:prstGeom>
        </p:spPr>
      </p:pic>
      <p:pic>
        <p:nvPicPr>
          <p:cNvPr id="15" name="Graphic 14" descr="Sparrow outline">
            <a:extLst>
              <a:ext uri="{FF2B5EF4-FFF2-40B4-BE49-F238E27FC236}">
                <a16:creationId xmlns:a16="http://schemas.microsoft.com/office/drawing/2014/main" id="{1A5BE8FE-2368-E802-00CE-9E073590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948" y="5756478"/>
            <a:ext cx="914400" cy="914400"/>
          </a:xfrm>
          <a:prstGeom prst="rect">
            <a:avLst/>
          </a:prstGeom>
        </p:spPr>
      </p:pic>
      <p:pic>
        <p:nvPicPr>
          <p:cNvPr id="16" name="Graphic 15" descr="Sparrow outline">
            <a:extLst>
              <a:ext uri="{FF2B5EF4-FFF2-40B4-BE49-F238E27FC236}">
                <a16:creationId xmlns:a16="http://schemas.microsoft.com/office/drawing/2014/main" id="{FA50BE45-B7C6-AB67-C181-05DF04707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148" y="4721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Motivation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56665127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7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574</Words>
  <Application>Microsoft Macintosh PowerPoint</Application>
  <PresentationFormat>Custom</PresentationFormat>
  <Paragraphs>156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LMRoman10-Regular-Identity-H</vt:lpstr>
      <vt:lpstr>Standarddesign</vt:lpstr>
      <vt:lpstr>Artificial Feeding Birds</vt:lpstr>
      <vt:lpstr>Inhaltsverzeichnis</vt:lpstr>
      <vt:lpstr>Inhaltsverzeichnis</vt:lpstr>
      <vt:lpstr>Motivation</vt:lpstr>
      <vt:lpstr>Motivation</vt:lpstr>
      <vt:lpstr>Inhaltsverzeichnis</vt:lpstr>
      <vt:lpstr>From Birds to TSP</vt:lpstr>
      <vt:lpstr>From Birds to TSP</vt:lpstr>
      <vt:lpstr>From Birds to TSP</vt:lpstr>
      <vt:lpstr>Inhaltsverzeichnis</vt:lpstr>
      <vt:lpstr>Algorithm Preconditions</vt:lpstr>
      <vt:lpstr>Algorithm Preconditions</vt:lpstr>
      <vt:lpstr>Algorithm Initial Results</vt:lpstr>
      <vt:lpstr>Vielen Dank für Ihre Aufmerksamkeit!</vt:lpstr>
      <vt:lpstr>Literature</vt:lpstr>
      <vt:lpstr>Algorithm</vt:lpstr>
      <vt:lpstr>Algorithm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88</cp:revision>
  <dcterms:created xsi:type="dcterms:W3CDTF">2012-10-15T09:49:53Z</dcterms:created>
  <dcterms:modified xsi:type="dcterms:W3CDTF">2023-10-23T10:54:50Z</dcterms:modified>
</cp:coreProperties>
</file>