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88" r:id="rId4"/>
    <p:sldId id="276" r:id="rId5"/>
    <p:sldId id="285" r:id="rId6"/>
    <p:sldId id="278" r:id="rId7"/>
    <p:sldId id="289" r:id="rId8"/>
    <p:sldId id="277" r:id="rId9"/>
    <p:sldId id="279" r:id="rId10"/>
    <p:sldId id="280" r:id="rId11"/>
    <p:sldId id="290" r:id="rId12"/>
    <p:sldId id="283" r:id="rId13"/>
    <p:sldId id="284" r:id="rId14"/>
    <p:sldId id="275" r:id="rId15"/>
    <p:sldId id="291" r:id="rId16"/>
    <p:sldId id="281" r:id="rId17"/>
    <p:sldId id="282" r:id="rId18"/>
  </p:sldIdLst>
  <p:sldSz cx="10693400" cy="7562850"/>
  <p:notesSz cx="6858000" cy="9144000"/>
  <p:custDataLst>
    <p:tags r:id="rId20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4423">
          <p15:clr>
            <a:srgbClr val="A4A3A4"/>
          </p15:clr>
        </p15:guide>
        <p15:guide id="3" orient="horz" pos="3380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432">
          <p15:clr>
            <a:srgbClr val="A4A3A4"/>
          </p15:clr>
        </p15:guide>
        <p15:guide id="6" orient="horz" pos="4196">
          <p15:clr>
            <a:srgbClr val="A4A3A4"/>
          </p15:clr>
        </p15:guide>
        <p15:guide id="7" pos="3368">
          <p15:clr>
            <a:srgbClr val="A4A3A4"/>
          </p15:clr>
        </p15:guide>
        <p15:guide id="8" pos="1236">
          <p15:clr>
            <a:srgbClr val="A4A3A4"/>
          </p15:clr>
        </p15:guide>
        <p15:guide id="9" pos="329">
          <p15:clr>
            <a:srgbClr val="A4A3A4"/>
          </p15:clr>
        </p15:guide>
        <p15:guide id="10" pos="4865">
          <p15:clr>
            <a:srgbClr val="A4A3A4"/>
          </p15:clr>
        </p15:guide>
        <p15:guide id="11" pos="6407">
          <p15:clr>
            <a:srgbClr val="A4A3A4"/>
          </p15:clr>
        </p15:guide>
        <p15:guide id="12" pos="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C05"/>
    <a:srgbClr val="96BE00"/>
    <a:srgbClr val="46B48C"/>
    <a:srgbClr val="D23C96"/>
    <a:srgbClr val="1EBEEB"/>
    <a:srgbClr val="FFD200"/>
    <a:srgbClr val="FFA500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96327" autoAdjust="0"/>
  </p:normalViewPr>
  <p:slideViewPr>
    <p:cSldViewPr showGuides="1">
      <p:cViewPr varScale="1">
        <p:scale>
          <a:sx n="112" d="100"/>
          <a:sy n="112" d="100"/>
        </p:scale>
        <p:origin x="1768" y="184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3368"/>
        <p:guide pos="1236"/>
        <p:guide pos="329"/>
        <p:guide pos="4865"/>
        <p:guide pos="6407"/>
        <p:guide pos="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help the poor guy?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288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19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49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39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191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80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35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current best solution of a bird = Food source</a:t>
            </a:r>
          </a:p>
          <a:p>
            <a:r>
              <a:rPr lang="en-US" dirty="0"/>
              <a:t>=&gt; Return to a food source = Return to current best solution!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88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733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980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68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" y="684995"/>
            <a:ext cx="1374362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4718050"/>
            <a:ext cx="6985000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2288" y="5294313"/>
            <a:ext cx="6985000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9700" y="671513"/>
            <a:ext cx="2411413" cy="598963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2288" y="671513"/>
            <a:ext cx="7085012" cy="59896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22288" y="2138363"/>
            <a:ext cx="8424862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70" y="5365645"/>
            <a:ext cx="72010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71513"/>
            <a:ext cx="96488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7165975"/>
            <a:ext cx="12239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59EA8C07-EA1E-4A55-873B-B297E2C8BA10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12763" y="7165975"/>
            <a:ext cx="77136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</a:t>
            </a:r>
            <a:r>
              <a:rPr lang="de-DE" sz="1000" dirty="0"/>
              <a:t>   </a:t>
            </a:r>
            <a:r>
              <a:rPr lang="de-DE" sz="1000" i="1" dirty="0"/>
              <a:t>Pit Hüne; Tim </a:t>
            </a:r>
            <a:r>
              <a:rPr lang="de-DE" sz="1000" i="1" dirty="0" err="1"/>
              <a:t>Cares</a:t>
            </a:r>
            <a:r>
              <a:rPr lang="de-DE" sz="1000" i="1" dirty="0"/>
              <a:t>   </a:t>
            </a:r>
            <a:r>
              <a:rPr lang="de-DE" sz="1000" dirty="0" err="1"/>
              <a:t>Artificial</a:t>
            </a:r>
            <a:r>
              <a:rPr lang="de-DE" sz="1000" dirty="0"/>
              <a:t> </a:t>
            </a:r>
            <a:r>
              <a:rPr lang="de-DE" sz="1000" dirty="0" err="1"/>
              <a:t>Feeding</a:t>
            </a:r>
            <a:r>
              <a:rPr lang="de-DE" sz="1000" dirty="0"/>
              <a:t> Birds   24.10.2023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522288" y="7021513"/>
            <a:ext cx="9648825" cy="0"/>
          </a:xfrm>
          <a:prstGeom prst="line">
            <a:avLst/>
          </a:prstGeom>
          <a:noFill/>
          <a:ln w="50800">
            <a:solidFill>
              <a:srgbClr val="DC3C0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fontAlgn="base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Artificial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Feeding</a:t>
            </a:r>
            <a:r>
              <a:rPr lang="de-DE" dirty="0">
                <a:solidFill>
                  <a:schemeClr val="tx1"/>
                </a:solidFill>
              </a:rPr>
              <a:t> Birds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Metaheuristic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TSP and SOP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22288" y="6878638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Pit Hüne; Tim </a:t>
            </a:r>
            <a:r>
              <a:rPr lang="de-DE" sz="1000" dirty="0" err="1"/>
              <a:t>Cares</a:t>
            </a:r>
            <a:r>
              <a:rPr lang="de-DE" sz="1000" dirty="0"/>
              <a:t>, 24.10.2023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From</a:t>
            </a:r>
            <a:r>
              <a:rPr lang="de-DE" dirty="0"/>
              <a:t> Birds </a:t>
            </a:r>
            <a:r>
              <a:rPr lang="de-DE" dirty="0" err="1"/>
              <a:t>to</a:t>
            </a:r>
            <a:r>
              <a:rPr lang="de-DE" dirty="0"/>
              <a:t> TSP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C872F6-93F6-658D-AD8E-11FA78975C08}"/>
              </a:ext>
            </a:extLst>
          </p:cNvPr>
          <p:cNvSpPr/>
          <p:nvPr/>
        </p:nvSpPr>
        <p:spPr bwMode="auto">
          <a:xfrm>
            <a:off x="522288" y="2125195"/>
            <a:ext cx="8640942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8" name="Oval 9347">
            <a:extLst>
              <a:ext uri="{FF2B5EF4-FFF2-40B4-BE49-F238E27FC236}">
                <a16:creationId xmlns:a16="http://schemas.microsoft.com/office/drawing/2014/main" id="{9B6CB108-1ED8-317B-9DAA-D000C157CA70}"/>
              </a:ext>
            </a:extLst>
          </p:cNvPr>
          <p:cNvSpPr/>
          <p:nvPr/>
        </p:nvSpPr>
        <p:spPr bwMode="auto">
          <a:xfrm>
            <a:off x="24537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9" name="Oval 9348">
            <a:extLst>
              <a:ext uri="{FF2B5EF4-FFF2-40B4-BE49-F238E27FC236}">
                <a16:creationId xmlns:a16="http://schemas.microsoft.com/office/drawing/2014/main" id="{3F507E6D-FDC0-C487-0592-06246EBD8677}"/>
              </a:ext>
            </a:extLst>
          </p:cNvPr>
          <p:cNvSpPr/>
          <p:nvPr/>
        </p:nvSpPr>
        <p:spPr bwMode="auto">
          <a:xfrm>
            <a:off x="268655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0" name="Oval 9349">
            <a:extLst>
              <a:ext uri="{FF2B5EF4-FFF2-40B4-BE49-F238E27FC236}">
                <a16:creationId xmlns:a16="http://schemas.microsoft.com/office/drawing/2014/main" id="{559B17F1-B4A6-095C-B70D-AD26B8C9D74E}"/>
              </a:ext>
            </a:extLst>
          </p:cNvPr>
          <p:cNvSpPr/>
          <p:nvPr/>
        </p:nvSpPr>
        <p:spPr bwMode="auto">
          <a:xfrm>
            <a:off x="29745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1" name="Oval 9350">
            <a:extLst>
              <a:ext uri="{FF2B5EF4-FFF2-40B4-BE49-F238E27FC236}">
                <a16:creationId xmlns:a16="http://schemas.microsoft.com/office/drawing/2014/main" id="{5F9404C5-C111-7CBA-DF24-6D00D93A5804}"/>
              </a:ext>
            </a:extLst>
          </p:cNvPr>
          <p:cNvSpPr/>
          <p:nvPr/>
        </p:nvSpPr>
        <p:spPr bwMode="auto">
          <a:xfrm>
            <a:off x="210625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2" name="Oval 9351">
            <a:extLst>
              <a:ext uri="{FF2B5EF4-FFF2-40B4-BE49-F238E27FC236}">
                <a16:creationId xmlns:a16="http://schemas.microsoft.com/office/drawing/2014/main" id="{B8945943-CD36-6172-5EFE-C8DF2ADB3560}"/>
              </a:ext>
            </a:extLst>
          </p:cNvPr>
          <p:cNvSpPr/>
          <p:nvPr/>
        </p:nvSpPr>
        <p:spPr bwMode="auto">
          <a:xfrm>
            <a:off x="321575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3" name="Oval 9352">
            <a:extLst>
              <a:ext uri="{FF2B5EF4-FFF2-40B4-BE49-F238E27FC236}">
                <a16:creationId xmlns:a16="http://schemas.microsoft.com/office/drawing/2014/main" id="{F115AC35-AC41-37A8-3E90-2B67C1E68BC2}"/>
              </a:ext>
            </a:extLst>
          </p:cNvPr>
          <p:cNvSpPr/>
          <p:nvPr/>
        </p:nvSpPr>
        <p:spPr bwMode="auto">
          <a:xfrm>
            <a:off x="283055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54" name="Straight Connector 9353">
            <a:extLst>
              <a:ext uri="{FF2B5EF4-FFF2-40B4-BE49-F238E27FC236}">
                <a16:creationId xmlns:a16="http://schemas.microsoft.com/office/drawing/2014/main" id="{E06AA2DA-E596-87D0-01AE-7622A2AA5FC3}"/>
              </a:ext>
            </a:extLst>
          </p:cNvPr>
          <p:cNvCxnSpPr>
            <a:cxnSpLocks/>
            <a:stCxn id="9351" idx="7"/>
            <a:endCxn id="9348" idx="3"/>
          </p:cNvCxnSpPr>
          <p:nvPr/>
        </p:nvCxnSpPr>
        <p:spPr bwMode="auto">
          <a:xfrm flipV="1">
            <a:off x="222916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5" name="Straight Connector 9354">
            <a:extLst>
              <a:ext uri="{FF2B5EF4-FFF2-40B4-BE49-F238E27FC236}">
                <a16:creationId xmlns:a16="http://schemas.microsoft.com/office/drawing/2014/main" id="{53349B7E-336E-B4AE-E2C1-BD6DAB44AD50}"/>
              </a:ext>
            </a:extLst>
          </p:cNvPr>
          <p:cNvCxnSpPr>
            <a:cxnSpLocks/>
            <a:stCxn id="9348" idx="6"/>
            <a:endCxn id="9349" idx="1"/>
          </p:cNvCxnSpPr>
          <p:nvPr/>
        </p:nvCxnSpPr>
        <p:spPr bwMode="auto">
          <a:xfrm>
            <a:off x="259775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6" name="Straight Connector 9355">
            <a:extLst>
              <a:ext uri="{FF2B5EF4-FFF2-40B4-BE49-F238E27FC236}">
                <a16:creationId xmlns:a16="http://schemas.microsoft.com/office/drawing/2014/main" id="{061CF228-A888-3D5B-3E22-2C9D4352DED5}"/>
              </a:ext>
            </a:extLst>
          </p:cNvPr>
          <p:cNvCxnSpPr>
            <a:cxnSpLocks/>
            <a:stCxn id="9349" idx="6"/>
            <a:endCxn id="9352" idx="3"/>
          </p:cNvCxnSpPr>
          <p:nvPr/>
        </p:nvCxnSpPr>
        <p:spPr bwMode="auto">
          <a:xfrm flipV="1">
            <a:off x="283055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7" name="Straight Connector 9356">
            <a:extLst>
              <a:ext uri="{FF2B5EF4-FFF2-40B4-BE49-F238E27FC236}">
                <a16:creationId xmlns:a16="http://schemas.microsoft.com/office/drawing/2014/main" id="{187DAFE3-6122-FCD1-F1D8-DABED59588C1}"/>
              </a:ext>
            </a:extLst>
          </p:cNvPr>
          <p:cNvCxnSpPr>
            <a:cxnSpLocks/>
            <a:stCxn id="9350" idx="5"/>
            <a:endCxn id="9352" idx="0"/>
          </p:cNvCxnSpPr>
          <p:nvPr/>
        </p:nvCxnSpPr>
        <p:spPr bwMode="auto">
          <a:xfrm>
            <a:off x="309746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8" name="Straight Connector 9357">
            <a:extLst>
              <a:ext uri="{FF2B5EF4-FFF2-40B4-BE49-F238E27FC236}">
                <a16:creationId xmlns:a16="http://schemas.microsoft.com/office/drawing/2014/main" id="{02003B69-3854-E4B9-1A94-5A09B2CE6A4D}"/>
              </a:ext>
            </a:extLst>
          </p:cNvPr>
          <p:cNvCxnSpPr>
            <a:cxnSpLocks/>
            <a:stCxn id="9350" idx="4"/>
            <a:endCxn id="9353" idx="0"/>
          </p:cNvCxnSpPr>
          <p:nvPr/>
        </p:nvCxnSpPr>
        <p:spPr bwMode="auto">
          <a:xfrm flipH="1">
            <a:off x="290255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9" name="Straight Connector 9358">
            <a:extLst>
              <a:ext uri="{FF2B5EF4-FFF2-40B4-BE49-F238E27FC236}">
                <a16:creationId xmlns:a16="http://schemas.microsoft.com/office/drawing/2014/main" id="{531A23AF-31AA-5FA4-F8E9-57E093DABAD1}"/>
              </a:ext>
            </a:extLst>
          </p:cNvPr>
          <p:cNvCxnSpPr>
            <a:cxnSpLocks/>
            <a:stCxn id="9353" idx="2"/>
            <a:endCxn id="9351" idx="5"/>
          </p:cNvCxnSpPr>
          <p:nvPr/>
        </p:nvCxnSpPr>
        <p:spPr bwMode="auto">
          <a:xfrm flipH="1" flipV="1">
            <a:off x="222916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60" name="Oval 9359">
            <a:extLst>
              <a:ext uri="{FF2B5EF4-FFF2-40B4-BE49-F238E27FC236}">
                <a16:creationId xmlns:a16="http://schemas.microsoft.com/office/drawing/2014/main" id="{734F784C-C9DB-F1D4-BFE3-D4B045163A11}"/>
              </a:ext>
            </a:extLst>
          </p:cNvPr>
          <p:cNvSpPr/>
          <p:nvPr/>
        </p:nvSpPr>
        <p:spPr bwMode="auto">
          <a:xfrm>
            <a:off x="49273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1" name="Oval 9360">
            <a:extLst>
              <a:ext uri="{FF2B5EF4-FFF2-40B4-BE49-F238E27FC236}">
                <a16:creationId xmlns:a16="http://schemas.microsoft.com/office/drawing/2014/main" id="{5018E087-E628-A919-7A15-86F23C98C9A3}"/>
              </a:ext>
            </a:extLst>
          </p:cNvPr>
          <p:cNvSpPr/>
          <p:nvPr/>
        </p:nvSpPr>
        <p:spPr bwMode="auto">
          <a:xfrm>
            <a:off x="5160198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2" name="Oval 9361">
            <a:extLst>
              <a:ext uri="{FF2B5EF4-FFF2-40B4-BE49-F238E27FC236}">
                <a16:creationId xmlns:a16="http://schemas.microsoft.com/office/drawing/2014/main" id="{F2E6CCE6-C1B4-7521-6DB4-A8624CD25129}"/>
              </a:ext>
            </a:extLst>
          </p:cNvPr>
          <p:cNvSpPr/>
          <p:nvPr/>
        </p:nvSpPr>
        <p:spPr bwMode="auto">
          <a:xfrm>
            <a:off x="54481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3" name="Oval 9362">
            <a:extLst>
              <a:ext uri="{FF2B5EF4-FFF2-40B4-BE49-F238E27FC236}">
                <a16:creationId xmlns:a16="http://schemas.microsoft.com/office/drawing/2014/main" id="{6AB6DBEE-A15E-9A37-0035-8784727D7F5E}"/>
              </a:ext>
            </a:extLst>
          </p:cNvPr>
          <p:cNvSpPr/>
          <p:nvPr/>
        </p:nvSpPr>
        <p:spPr bwMode="auto">
          <a:xfrm>
            <a:off x="4579893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4" name="Oval 9363">
            <a:extLst>
              <a:ext uri="{FF2B5EF4-FFF2-40B4-BE49-F238E27FC236}">
                <a16:creationId xmlns:a16="http://schemas.microsoft.com/office/drawing/2014/main" id="{B1B7B2C1-D7EB-A9E7-7E1F-D123864C66E2}"/>
              </a:ext>
            </a:extLst>
          </p:cNvPr>
          <p:cNvSpPr/>
          <p:nvPr/>
        </p:nvSpPr>
        <p:spPr bwMode="auto">
          <a:xfrm>
            <a:off x="5689398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5" name="Oval 9364">
            <a:extLst>
              <a:ext uri="{FF2B5EF4-FFF2-40B4-BE49-F238E27FC236}">
                <a16:creationId xmlns:a16="http://schemas.microsoft.com/office/drawing/2014/main" id="{C74B8FEE-9E9B-FB79-B83D-1152C180F895}"/>
              </a:ext>
            </a:extLst>
          </p:cNvPr>
          <p:cNvSpPr/>
          <p:nvPr/>
        </p:nvSpPr>
        <p:spPr bwMode="auto">
          <a:xfrm>
            <a:off x="5304198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66" name="Straight Connector 9365">
            <a:extLst>
              <a:ext uri="{FF2B5EF4-FFF2-40B4-BE49-F238E27FC236}">
                <a16:creationId xmlns:a16="http://schemas.microsoft.com/office/drawing/2014/main" id="{D9EA89CC-689E-ED93-84A2-F141872B7DC0}"/>
              </a:ext>
            </a:extLst>
          </p:cNvPr>
          <p:cNvCxnSpPr>
            <a:cxnSpLocks/>
            <a:stCxn id="9363" idx="7"/>
            <a:endCxn id="9362" idx="3"/>
          </p:cNvCxnSpPr>
          <p:nvPr/>
        </p:nvCxnSpPr>
        <p:spPr bwMode="auto">
          <a:xfrm flipV="1">
            <a:off x="4702805" y="2453413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7" name="Straight Connector 9366">
            <a:extLst>
              <a:ext uri="{FF2B5EF4-FFF2-40B4-BE49-F238E27FC236}">
                <a16:creationId xmlns:a16="http://schemas.microsoft.com/office/drawing/2014/main" id="{19FFCF6F-6842-1A81-DB98-FFD95385A873}"/>
              </a:ext>
            </a:extLst>
          </p:cNvPr>
          <p:cNvCxnSpPr>
            <a:cxnSpLocks/>
            <a:stCxn id="9362" idx="3"/>
            <a:endCxn id="9360" idx="6"/>
          </p:cNvCxnSpPr>
          <p:nvPr/>
        </p:nvCxnSpPr>
        <p:spPr bwMode="auto">
          <a:xfrm flipH="1" flipV="1">
            <a:off x="5071398" y="2402501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8" name="Straight Connector 9367">
            <a:extLst>
              <a:ext uri="{FF2B5EF4-FFF2-40B4-BE49-F238E27FC236}">
                <a16:creationId xmlns:a16="http://schemas.microsoft.com/office/drawing/2014/main" id="{55DCD0A3-986D-328C-F5DC-762880EEC522}"/>
              </a:ext>
            </a:extLst>
          </p:cNvPr>
          <p:cNvCxnSpPr>
            <a:cxnSpLocks/>
            <a:endCxn id="9360" idx="4"/>
          </p:cNvCxnSpPr>
          <p:nvPr/>
        </p:nvCxnSpPr>
        <p:spPr bwMode="auto">
          <a:xfrm flipH="1" flipV="1">
            <a:off x="4999398" y="2474501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9" name="Straight Connector 9368">
            <a:extLst>
              <a:ext uri="{FF2B5EF4-FFF2-40B4-BE49-F238E27FC236}">
                <a16:creationId xmlns:a16="http://schemas.microsoft.com/office/drawing/2014/main" id="{87D1FCDE-A4C6-EF43-2B1B-C578851E63F1}"/>
              </a:ext>
            </a:extLst>
          </p:cNvPr>
          <p:cNvCxnSpPr>
            <a:cxnSpLocks/>
            <a:stCxn id="9365" idx="7"/>
            <a:endCxn id="9364" idx="3"/>
          </p:cNvCxnSpPr>
          <p:nvPr/>
        </p:nvCxnSpPr>
        <p:spPr bwMode="auto">
          <a:xfrm flipV="1">
            <a:off x="5427110" y="2740651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0" name="Straight Connector 9369">
            <a:extLst>
              <a:ext uri="{FF2B5EF4-FFF2-40B4-BE49-F238E27FC236}">
                <a16:creationId xmlns:a16="http://schemas.microsoft.com/office/drawing/2014/main" id="{83221106-DAB3-D7C0-2515-3B41A2CF8DCD}"/>
              </a:ext>
            </a:extLst>
          </p:cNvPr>
          <p:cNvCxnSpPr>
            <a:cxnSpLocks/>
            <a:stCxn id="9361" idx="6"/>
            <a:endCxn id="9364" idx="3"/>
          </p:cNvCxnSpPr>
          <p:nvPr/>
        </p:nvCxnSpPr>
        <p:spPr bwMode="auto">
          <a:xfrm flipV="1">
            <a:off x="5304198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1" name="Straight Connector 9370">
            <a:extLst>
              <a:ext uri="{FF2B5EF4-FFF2-40B4-BE49-F238E27FC236}">
                <a16:creationId xmlns:a16="http://schemas.microsoft.com/office/drawing/2014/main" id="{9128B2EE-D94B-B7F2-3757-1236BB13BF3B}"/>
              </a:ext>
            </a:extLst>
          </p:cNvPr>
          <p:cNvCxnSpPr>
            <a:cxnSpLocks/>
            <a:stCxn id="9363" idx="7"/>
            <a:endCxn id="9361" idx="2"/>
          </p:cNvCxnSpPr>
          <p:nvPr/>
        </p:nvCxnSpPr>
        <p:spPr bwMode="auto">
          <a:xfrm flipV="1">
            <a:off x="4702805" y="2761739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2" name="Straight Arrow Connector 9371">
            <a:extLst>
              <a:ext uri="{FF2B5EF4-FFF2-40B4-BE49-F238E27FC236}">
                <a16:creationId xmlns:a16="http://schemas.microsoft.com/office/drawing/2014/main" id="{48FA9CBE-6B9B-BC1A-7898-EDE90E558B34}"/>
              </a:ext>
            </a:extLst>
          </p:cNvPr>
          <p:cNvCxnSpPr/>
          <p:nvPr/>
        </p:nvCxnSpPr>
        <p:spPr bwMode="auto">
          <a:xfrm>
            <a:off x="3622655" y="2761739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8" name="Oval 9397">
            <a:extLst>
              <a:ext uri="{FF2B5EF4-FFF2-40B4-BE49-F238E27FC236}">
                <a16:creationId xmlns:a16="http://schemas.microsoft.com/office/drawing/2014/main" id="{2DA8B22C-028A-8E7B-588F-F8D91A263D9E}"/>
              </a:ext>
            </a:extLst>
          </p:cNvPr>
          <p:cNvSpPr/>
          <p:nvPr/>
        </p:nvSpPr>
        <p:spPr bwMode="auto">
          <a:xfrm>
            <a:off x="74224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99" name="Oval 9398">
            <a:extLst>
              <a:ext uri="{FF2B5EF4-FFF2-40B4-BE49-F238E27FC236}">
                <a16:creationId xmlns:a16="http://schemas.microsoft.com/office/drawing/2014/main" id="{E0B5D561-56AB-5983-CBE0-9061C2791C73}"/>
              </a:ext>
            </a:extLst>
          </p:cNvPr>
          <p:cNvSpPr/>
          <p:nvPr/>
        </p:nvSpPr>
        <p:spPr bwMode="auto">
          <a:xfrm>
            <a:off x="765524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0" name="Oval 9399">
            <a:extLst>
              <a:ext uri="{FF2B5EF4-FFF2-40B4-BE49-F238E27FC236}">
                <a16:creationId xmlns:a16="http://schemas.microsoft.com/office/drawing/2014/main" id="{A14542C7-A2B4-089A-A353-790C897B63C5}"/>
              </a:ext>
            </a:extLst>
          </p:cNvPr>
          <p:cNvSpPr/>
          <p:nvPr/>
        </p:nvSpPr>
        <p:spPr bwMode="auto">
          <a:xfrm>
            <a:off x="79432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1" name="Oval 9400">
            <a:extLst>
              <a:ext uri="{FF2B5EF4-FFF2-40B4-BE49-F238E27FC236}">
                <a16:creationId xmlns:a16="http://schemas.microsoft.com/office/drawing/2014/main" id="{70C23A54-3D2B-791A-C5B5-216A593C32C0}"/>
              </a:ext>
            </a:extLst>
          </p:cNvPr>
          <p:cNvSpPr/>
          <p:nvPr/>
        </p:nvSpPr>
        <p:spPr bwMode="auto">
          <a:xfrm>
            <a:off x="707494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2" name="Oval 9401">
            <a:extLst>
              <a:ext uri="{FF2B5EF4-FFF2-40B4-BE49-F238E27FC236}">
                <a16:creationId xmlns:a16="http://schemas.microsoft.com/office/drawing/2014/main" id="{F86EBC32-DF3D-C027-B245-957230907965}"/>
              </a:ext>
            </a:extLst>
          </p:cNvPr>
          <p:cNvSpPr/>
          <p:nvPr/>
        </p:nvSpPr>
        <p:spPr bwMode="auto">
          <a:xfrm>
            <a:off x="818444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3" name="Oval 9402">
            <a:extLst>
              <a:ext uri="{FF2B5EF4-FFF2-40B4-BE49-F238E27FC236}">
                <a16:creationId xmlns:a16="http://schemas.microsoft.com/office/drawing/2014/main" id="{974C1F0C-C0DD-9981-3BB1-AB0F34FB5469}"/>
              </a:ext>
            </a:extLst>
          </p:cNvPr>
          <p:cNvSpPr/>
          <p:nvPr/>
        </p:nvSpPr>
        <p:spPr bwMode="auto">
          <a:xfrm>
            <a:off x="779924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04" name="Straight Connector 9403">
            <a:extLst>
              <a:ext uri="{FF2B5EF4-FFF2-40B4-BE49-F238E27FC236}">
                <a16:creationId xmlns:a16="http://schemas.microsoft.com/office/drawing/2014/main" id="{D767A88C-1566-5EEC-D032-71B89848A140}"/>
              </a:ext>
            </a:extLst>
          </p:cNvPr>
          <p:cNvCxnSpPr>
            <a:cxnSpLocks/>
            <a:stCxn id="9401" idx="7"/>
            <a:endCxn id="9398" idx="3"/>
          </p:cNvCxnSpPr>
          <p:nvPr/>
        </p:nvCxnSpPr>
        <p:spPr bwMode="auto">
          <a:xfrm flipV="1">
            <a:off x="719785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5" name="Straight Connector 9404">
            <a:extLst>
              <a:ext uri="{FF2B5EF4-FFF2-40B4-BE49-F238E27FC236}">
                <a16:creationId xmlns:a16="http://schemas.microsoft.com/office/drawing/2014/main" id="{29404F57-5C16-D457-1837-8257F616811F}"/>
              </a:ext>
            </a:extLst>
          </p:cNvPr>
          <p:cNvCxnSpPr>
            <a:cxnSpLocks/>
            <a:stCxn id="9398" idx="6"/>
            <a:endCxn id="9399" idx="1"/>
          </p:cNvCxnSpPr>
          <p:nvPr/>
        </p:nvCxnSpPr>
        <p:spPr bwMode="auto">
          <a:xfrm>
            <a:off x="756644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6" name="Straight Connector 9405">
            <a:extLst>
              <a:ext uri="{FF2B5EF4-FFF2-40B4-BE49-F238E27FC236}">
                <a16:creationId xmlns:a16="http://schemas.microsoft.com/office/drawing/2014/main" id="{C40DBBF8-F4FA-D199-4F04-A20057DED234}"/>
              </a:ext>
            </a:extLst>
          </p:cNvPr>
          <p:cNvCxnSpPr>
            <a:cxnSpLocks/>
            <a:stCxn id="9399" idx="6"/>
            <a:endCxn id="9402" idx="3"/>
          </p:cNvCxnSpPr>
          <p:nvPr/>
        </p:nvCxnSpPr>
        <p:spPr bwMode="auto">
          <a:xfrm flipV="1">
            <a:off x="779924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7" name="Straight Connector 9406">
            <a:extLst>
              <a:ext uri="{FF2B5EF4-FFF2-40B4-BE49-F238E27FC236}">
                <a16:creationId xmlns:a16="http://schemas.microsoft.com/office/drawing/2014/main" id="{75DD492E-8402-0963-4CFC-0E4681B41372}"/>
              </a:ext>
            </a:extLst>
          </p:cNvPr>
          <p:cNvCxnSpPr>
            <a:cxnSpLocks/>
            <a:stCxn id="9400" idx="5"/>
            <a:endCxn id="9402" idx="0"/>
          </p:cNvCxnSpPr>
          <p:nvPr/>
        </p:nvCxnSpPr>
        <p:spPr bwMode="auto">
          <a:xfrm>
            <a:off x="806615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8" name="Straight Connector 9407">
            <a:extLst>
              <a:ext uri="{FF2B5EF4-FFF2-40B4-BE49-F238E27FC236}">
                <a16:creationId xmlns:a16="http://schemas.microsoft.com/office/drawing/2014/main" id="{FB3887F9-9A20-A73E-81E9-3026E2FE9706}"/>
              </a:ext>
            </a:extLst>
          </p:cNvPr>
          <p:cNvCxnSpPr>
            <a:cxnSpLocks/>
            <a:stCxn id="9400" idx="4"/>
            <a:endCxn id="9403" idx="0"/>
          </p:cNvCxnSpPr>
          <p:nvPr/>
        </p:nvCxnSpPr>
        <p:spPr bwMode="auto">
          <a:xfrm flipH="1">
            <a:off x="787124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9" name="Straight Connector 9408">
            <a:extLst>
              <a:ext uri="{FF2B5EF4-FFF2-40B4-BE49-F238E27FC236}">
                <a16:creationId xmlns:a16="http://schemas.microsoft.com/office/drawing/2014/main" id="{2DF5F9CD-C768-C7EB-0CD3-AE059B1B2E9C}"/>
              </a:ext>
            </a:extLst>
          </p:cNvPr>
          <p:cNvCxnSpPr>
            <a:cxnSpLocks/>
            <a:stCxn id="9403" idx="2"/>
            <a:endCxn id="9401" idx="5"/>
          </p:cNvCxnSpPr>
          <p:nvPr/>
        </p:nvCxnSpPr>
        <p:spPr bwMode="auto">
          <a:xfrm flipH="1" flipV="1">
            <a:off x="719785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0" name="Straight Arrow Connector 9409">
            <a:extLst>
              <a:ext uri="{FF2B5EF4-FFF2-40B4-BE49-F238E27FC236}">
                <a16:creationId xmlns:a16="http://schemas.microsoft.com/office/drawing/2014/main" id="{338BCA7B-876B-9AF3-FD5D-B94A24B8AB3E}"/>
              </a:ext>
            </a:extLst>
          </p:cNvPr>
          <p:cNvCxnSpPr/>
          <p:nvPr/>
        </p:nvCxnSpPr>
        <p:spPr bwMode="auto">
          <a:xfrm>
            <a:off x="6066800" y="276256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8966CC3-B89B-9C7A-58D5-61A47033F752}"/>
              </a:ext>
            </a:extLst>
          </p:cNvPr>
          <p:cNvSpPr/>
          <p:nvPr/>
        </p:nvSpPr>
        <p:spPr bwMode="auto">
          <a:xfrm>
            <a:off x="522030" y="4069464"/>
            <a:ext cx="8640942" cy="253383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4D024A-7378-6684-634B-FC38487CDCE5}"/>
              </a:ext>
            </a:extLst>
          </p:cNvPr>
          <p:cNvSpPr/>
          <p:nvPr/>
        </p:nvSpPr>
        <p:spPr bwMode="auto">
          <a:xfrm>
            <a:off x="24534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564663-7D25-143D-2C59-F592937F7C8B}"/>
              </a:ext>
            </a:extLst>
          </p:cNvPr>
          <p:cNvSpPr/>
          <p:nvPr/>
        </p:nvSpPr>
        <p:spPr bwMode="auto">
          <a:xfrm>
            <a:off x="2686297" y="4634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508701-4556-4A17-5404-6E5EC1317F13}"/>
              </a:ext>
            </a:extLst>
          </p:cNvPr>
          <p:cNvSpPr/>
          <p:nvPr/>
        </p:nvSpPr>
        <p:spPr bwMode="auto">
          <a:xfrm>
            <a:off x="29742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D1D9BB-4174-DA34-9978-8604FAC6D96F}"/>
              </a:ext>
            </a:extLst>
          </p:cNvPr>
          <p:cNvSpPr/>
          <p:nvPr/>
        </p:nvSpPr>
        <p:spPr bwMode="auto">
          <a:xfrm>
            <a:off x="2105992" y="485389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539094-2254-9E0C-4A29-1B78CC9360D8}"/>
              </a:ext>
            </a:extLst>
          </p:cNvPr>
          <p:cNvSpPr/>
          <p:nvPr/>
        </p:nvSpPr>
        <p:spPr bwMode="auto">
          <a:xfrm>
            <a:off x="3215497" y="4562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00EF3D-AB88-8E00-5896-0FDDE7FC6665}"/>
              </a:ext>
            </a:extLst>
          </p:cNvPr>
          <p:cNvSpPr/>
          <p:nvPr/>
        </p:nvSpPr>
        <p:spPr bwMode="auto">
          <a:xfrm>
            <a:off x="2830297" y="5097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408226-FDF5-5935-F2DA-408491BCBDEC}"/>
              </a:ext>
            </a:extLst>
          </p:cNvPr>
          <p:cNvCxnSpPr>
            <a:cxnSpLocks/>
            <a:stCxn id="22" idx="7"/>
            <a:endCxn id="19" idx="3"/>
          </p:cNvCxnSpPr>
          <p:nvPr/>
        </p:nvCxnSpPr>
        <p:spPr bwMode="auto">
          <a:xfrm flipV="1">
            <a:off x="2228904" y="439768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267E74-7ECD-A9D6-0AB5-6DD9EE406E39}"/>
              </a:ext>
            </a:extLst>
          </p:cNvPr>
          <p:cNvCxnSpPr>
            <a:cxnSpLocks/>
            <a:stCxn id="19" idx="6"/>
            <a:endCxn id="20" idx="1"/>
          </p:cNvCxnSpPr>
          <p:nvPr/>
        </p:nvCxnSpPr>
        <p:spPr bwMode="auto">
          <a:xfrm>
            <a:off x="2597497" y="434677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8AD0A5-D85C-7EB9-36AF-8D6FFA4B6981}"/>
              </a:ext>
            </a:extLst>
          </p:cNvPr>
          <p:cNvCxnSpPr>
            <a:cxnSpLocks/>
            <a:stCxn id="20" idx="6"/>
            <a:endCxn id="23" idx="3"/>
          </p:cNvCxnSpPr>
          <p:nvPr/>
        </p:nvCxnSpPr>
        <p:spPr bwMode="auto">
          <a:xfrm flipV="1">
            <a:off x="2830297" y="468492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8A1696-FDF4-FE63-5BDE-BB861254B746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 bwMode="auto">
          <a:xfrm>
            <a:off x="3097209" y="439768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4B2F8E-32B4-05CE-C611-7DC8BAA6402E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 bwMode="auto">
          <a:xfrm flipH="1">
            <a:off x="2902297" y="441877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C72F91-EF3F-2742-552E-A38A891DB44A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 bwMode="auto">
          <a:xfrm flipH="1" flipV="1">
            <a:off x="2228904" y="497680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BDEB1F-16D5-61CD-9431-5D60030D3594}"/>
              </a:ext>
            </a:extLst>
          </p:cNvPr>
          <p:cNvCxnSpPr>
            <a:cxnSpLocks/>
          </p:cNvCxnSpPr>
          <p:nvPr/>
        </p:nvCxnSpPr>
        <p:spPr bwMode="auto">
          <a:xfrm>
            <a:off x="3431497" y="4946978"/>
            <a:ext cx="1173373" cy="47036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Graphic 56" descr="Sparrow outline">
            <a:extLst>
              <a:ext uri="{FF2B5EF4-FFF2-40B4-BE49-F238E27FC236}">
                <a16:creationId xmlns:a16="http://schemas.microsoft.com/office/drawing/2014/main" id="{4D763607-2E1D-EB33-F153-2B0ED6949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50" y="2352090"/>
            <a:ext cx="914400" cy="914400"/>
          </a:xfrm>
          <a:prstGeom prst="rect">
            <a:avLst/>
          </a:prstGeom>
        </p:spPr>
      </p:pic>
      <p:pic>
        <p:nvPicPr>
          <p:cNvPr id="58" name="Graphic 57" descr="Sparrow outline">
            <a:extLst>
              <a:ext uri="{FF2B5EF4-FFF2-40B4-BE49-F238E27FC236}">
                <a16:creationId xmlns:a16="http://schemas.microsoft.com/office/drawing/2014/main" id="{4DEBAFD7-7E4A-2538-129B-FA7822D24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050" y="4304061"/>
            <a:ext cx="914400" cy="914400"/>
          </a:xfrm>
          <a:prstGeom prst="rect">
            <a:avLst/>
          </a:prstGeom>
        </p:spPr>
      </p:pic>
      <p:pic>
        <p:nvPicPr>
          <p:cNvPr id="60" name="Graphic 59" descr="Sparrow outline">
            <a:extLst>
              <a:ext uri="{FF2B5EF4-FFF2-40B4-BE49-F238E27FC236}">
                <a16:creationId xmlns:a16="http://schemas.microsoft.com/office/drawing/2014/main" id="{2CFDE0FF-6899-93A8-586B-D1D1FA58A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400" y="5535820"/>
            <a:ext cx="914400" cy="91440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62A13B0-D1B2-51A1-A09F-D223C0222A34}"/>
              </a:ext>
            </a:extLst>
          </p:cNvPr>
          <p:cNvSpPr/>
          <p:nvPr/>
        </p:nvSpPr>
        <p:spPr bwMode="auto">
          <a:xfrm>
            <a:off x="47800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3793D6E-C509-F716-38F5-DCFAA24BBD49}"/>
              </a:ext>
            </a:extLst>
          </p:cNvPr>
          <p:cNvSpPr/>
          <p:nvPr/>
        </p:nvSpPr>
        <p:spPr bwMode="auto">
          <a:xfrm>
            <a:off x="5012810" y="5910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518E38-2B7D-A98D-51BF-3B12D6FBBA06}"/>
              </a:ext>
            </a:extLst>
          </p:cNvPr>
          <p:cNvSpPr/>
          <p:nvPr/>
        </p:nvSpPr>
        <p:spPr bwMode="auto">
          <a:xfrm>
            <a:off x="53008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1" name="Oval 9410">
            <a:extLst>
              <a:ext uri="{FF2B5EF4-FFF2-40B4-BE49-F238E27FC236}">
                <a16:creationId xmlns:a16="http://schemas.microsoft.com/office/drawing/2014/main" id="{81A66D9F-63EA-F02A-984E-FE76E78A579D}"/>
              </a:ext>
            </a:extLst>
          </p:cNvPr>
          <p:cNvSpPr/>
          <p:nvPr/>
        </p:nvSpPr>
        <p:spPr bwMode="auto">
          <a:xfrm>
            <a:off x="4432505" y="613059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2" name="Oval 9411">
            <a:extLst>
              <a:ext uri="{FF2B5EF4-FFF2-40B4-BE49-F238E27FC236}">
                <a16:creationId xmlns:a16="http://schemas.microsoft.com/office/drawing/2014/main" id="{C0CEF1AD-B1E3-9736-1037-0EFA4A40FC34}"/>
              </a:ext>
            </a:extLst>
          </p:cNvPr>
          <p:cNvSpPr/>
          <p:nvPr/>
        </p:nvSpPr>
        <p:spPr bwMode="auto">
          <a:xfrm>
            <a:off x="5542010" y="5838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3" name="Oval 9412">
            <a:extLst>
              <a:ext uri="{FF2B5EF4-FFF2-40B4-BE49-F238E27FC236}">
                <a16:creationId xmlns:a16="http://schemas.microsoft.com/office/drawing/2014/main" id="{DC563148-AF31-700A-B86F-7CCC8D432E56}"/>
              </a:ext>
            </a:extLst>
          </p:cNvPr>
          <p:cNvSpPr/>
          <p:nvPr/>
        </p:nvSpPr>
        <p:spPr bwMode="auto">
          <a:xfrm>
            <a:off x="5156810" y="637380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14" name="Straight Connector 9413">
            <a:extLst>
              <a:ext uri="{FF2B5EF4-FFF2-40B4-BE49-F238E27FC236}">
                <a16:creationId xmlns:a16="http://schemas.microsoft.com/office/drawing/2014/main" id="{311DED62-3D30-B809-00A7-8AAC6FEAA87B}"/>
              </a:ext>
            </a:extLst>
          </p:cNvPr>
          <p:cNvCxnSpPr>
            <a:cxnSpLocks/>
            <a:stCxn id="9411" idx="7"/>
            <a:endCxn id="63" idx="3"/>
          </p:cNvCxnSpPr>
          <p:nvPr/>
        </p:nvCxnSpPr>
        <p:spPr bwMode="auto">
          <a:xfrm flipV="1">
            <a:off x="4555417" y="5674392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5" name="Straight Connector 9414">
            <a:extLst>
              <a:ext uri="{FF2B5EF4-FFF2-40B4-BE49-F238E27FC236}">
                <a16:creationId xmlns:a16="http://schemas.microsoft.com/office/drawing/2014/main" id="{4F25CB79-F57F-36CA-1367-722E959382F3}"/>
              </a:ext>
            </a:extLst>
          </p:cNvPr>
          <p:cNvCxnSpPr>
            <a:cxnSpLocks/>
            <a:stCxn id="63" idx="3"/>
            <a:endCxn id="61" idx="6"/>
          </p:cNvCxnSpPr>
          <p:nvPr/>
        </p:nvCxnSpPr>
        <p:spPr bwMode="auto">
          <a:xfrm flipH="1" flipV="1">
            <a:off x="4924010" y="5623480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6" name="Straight Connector 9415">
            <a:extLst>
              <a:ext uri="{FF2B5EF4-FFF2-40B4-BE49-F238E27FC236}">
                <a16:creationId xmlns:a16="http://schemas.microsoft.com/office/drawing/2014/main" id="{6B8CC7FC-9E60-2618-8024-E7240B3E96C1}"/>
              </a:ext>
            </a:extLst>
          </p:cNvPr>
          <p:cNvCxnSpPr>
            <a:cxnSpLocks/>
            <a:endCxn id="61" idx="4"/>
          </p:cNvCxnSpPr>
          <p:nvPr/>
        </p:nvCxnSpPr>
        <p:spPr bwMode="auto">
          <a:xfrm flipH="1" flipV="1">
            <a:off x="4852010" y="5695480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7" name="Straight Connector 9416">
            <a:extLst>
              <a:ext uri="{FF2B5EF4-FFF2-40B4-BE49-F238E27FC236}">
                <a16:creationId xmlns:a16="http://schemas.microsoft.com/office/drawing/2014/main" id="{9D362A88-B63F-B384-7ABF-019FAB793198}"/>
              </a:ext>
            </a:extLst>
          </p:cNvPr>
          <p:cNvCxnSpPr>
            <a:cxnSpLocks/>
            <a:stCxn id="9413" idx="7"/>
            <a:endCxn id="9412" idx="3"/>
          </p:cNvCxnSpPr>
          <p:nvPr/>
        </p:nvCxnSpPr>
        <p:spPr bwMode="auto">
          <a:xfrm flipV="1">
            <a:off x="5279722" y="596163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8" name="Straight Connector 9417">
            <a:extLst>
              <a:ext uri="{FF2B5EF4-FFF2-40B4-BE49-F238E27FC236}">
                <a16:creationId xmlns:a16="http://schemas.microsoft.com/office/drawing/2014/main" id="{F301022E-D556-AFE0-4651-44EAD148FE77}"/>
              </a:ext>
            </a:extLst>
          </p:cNvPr>
          <p:cNvCxnSpPr>
            <a:cxnSpLocks/>
            <a:stCxn id="62" idx="6"/>
            <a:endCxn id="9412" idx="3"/>
          </p:cNvCxnSpPr>
          <p:nvPr/>
        </p:nvCxnSpPr>
        <p:spPr bwMode="auto">
          <a:xfrm flipV="1">
            <a:off x="5156810" y="5961630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9" name="Straight Connector 9418">
            <a:extLst>
              <a:ext uri="{FF2B5EF4-FFF2-40B4-BE49-F238E27FC236}">
                <a16:creationId xmlns:a16="http://schemas.microsoft.com/office/drawing/2014/main" id="{640542CC-C9A5-DECC-00B3-59A0074F516A}"/>
              </a:ext>
            </a:extLst>
          </p:cNvPr>
          <p:cNvCxnSpPr>
            <a:cxnSpLocks/>
            <a:stCxn id="9411" idx="7"/>
            <a:endCxn id="62" idx="2"/>
          </p:cNvCxnSpPr>
          <p:nvPr/>
        </p:nvCxnSpPr>
        <p:spPr bwMode="auto">
          <a:xfrm flipV="1">
            <a:off x="4555417" y="5982718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20" name="Oval 9419">
            <a:extLst>
              <a:ext uri="{FF2B5EF4-FFF2-40B4-BE49-F238E27FC236}">
                <a16:creationId xmlns:a16="http://schemas.microsoft.com/office/drawing/2014/main" id="{83B95009-E330-63C6-3CA4-36B0B4D7B44B}"/>
              </a:ext>
            </a:extLst>
          </p:cNvPr>
          <p:cNvSpPr/>
          <p:nvPr/>
        </p:nvSpPr>
        <p:spPr bwMode="auto">
          <a:xfrm>
            <a:off x="74260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1" name="Oval 9420">
            <a:extLst>
              <a:ext uri="{FF2B5EF4-FFF2-40B4-BE49-F238E27FC236}">
                <a16:creationId xmlns:a16="http://schemas.microsoft.com/office/drawing/2014/main" id="{531F9107-17A5-B4BD-382A-A66F5572D506}"/>
              </a:ext>
            </a:extLst>
          </p:cNvPr>
          <p:cNvSpPr/>
          <p:nvPr/>
        </p:nvSpPr>
        <p:spPr bwMode="auto">
          <a:xfrm>
            <a:off x="7658816" y="4583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2" name="Oval 9421">
            <a:extLst>
              <a:ext uri="{FF2B5EF4-FFF2-40B4-BE49-F238E27FC236}">
                <a16:creationId xmlns:a16="http://schemas.microsoft.com/office/drawing/2014/main" id="{AE0DC637-0A35-A750-0699-EE81C87FBA5C}"/>
              </a:ext>
            </a:extLst>
          </p:cNvPr>
          <p:cNvSpPr/>
          <p:nvPr/>
        </p:nvSpPr>
        <p:spPr bwMode="auto">
          <a:xfrm>
            <a:off x="79468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3" name="Oval 9422">
            <a:extLst>
              <a:ext uri="{FF2B5EF4-FFF2-40B4-BE49-F238E27FC236}">
                <a16:creationId xmlns:a16="http://schemas.microsoft.com/office/drawing/2014/main" id="{8C0985F8-3CD7-BD01-3E02-5DBDA972DD71}"/>
              </a:ext>
            </a:extLst>
          </p:cNvPr>
          <p:cNvSpPr/>
          <p:nvPr/>
        </p:nvSpPr>
        <p:spPr bwMode="auto">
          <a:xfrm>
            <a:off x="7078511" y="4802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4" name="Oval 9423">
            <a:extLst>
              <a:ext uri="{FF2B5EF4-FFF2-40B4-BE49-F238E27FC236}">
                <a16:creationId xmlns:a16="http://schemas.microsoft.com/office/drawing/2014/main" id="{65B376EB-9D6C-BC75-D8B5-41C4C5512788}"/>
              </a:ext>
            </a:extLst>
          </p:cNvPr>
          <p:cNvSpPr/>
          <p:nvPr/>
        </p:nvSpPr>
        <p:spPr bwMode="auto">
          <a:xfrm>
            <a:off x="8188016" y="4511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5" name="Oval 9424">
            <a:extLst>
              <a:ext uri="{FF2B5EF4-FFF2-40B4-BE49-F238E27FC236}">
                <a16:creationId xmlns:a16="http://schemas.microsoft.com/office/drawing/2014/main" id="{A3FE6C9B-09E1-5C36-B3B7-01F2CB3CFE37}"/>
              </a:ext>
            </a:extLst>
          </p:cNvPr>
          <p:cNvSpPr/>
          <p:nvPr/>
        </p:nvSpPr>
        <p:spPr bwMode="auto">
          <a:xfrm>
            <a:off x="7802816" y="504618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26" name="Straight Connector 9425">
            <a:extLst>
              <a:ext uri="{FF2B5EF4-FFF2-40B4-BE49-F238E27FC236}">
                <a16:creationId xmlns:a16="http://schemas.microsoft.com/office/drawing/2014/main" id="{7F0DAABD-B466-9B35-612C-60D2359480BA}"/>
              </a:ext>
            </a:extLst>
          </p:cNvPr>
          <p:cNvCxnSpPr>
            <a:cxnSpLocks/>
            <a:stCxn id="9423" idx="7"/>
            <a:endCxn id="9422" idx="3"/>
          </p:cNvCxnSpPr>
          <p:nvPr/>
        </p:nvCxnSpPr>
        <p:spPr bwMode="auto">
          <a:xfrm flipV="1">
            <a:off x="7201423" y="4346771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7" name="Straight Connector 9426">
            <a:extLst>
              <a:ext uri="{FF2B5EF4-FFF2-40B4-BE49-F238E27FC236}">
                <a16:creationId xmlns:a16="http://schemas.microsoft.com/office/drawing/2014/main" id="{877625BF-272F-D4BC-7990-4FE2F98E4F21}"/>
              </a:ext>
            </a:extLst>
          </p:cNvPr>
          <p:cNvCxnSpPr>
            <a:cxnSpLocks/>
            <a:stCxn id="9422" idx="3"/>
            <a:endCxn id="9420" idx="6"/>
          </p:cNvCxnSpPr>
          <p:nvPr/>
        </p:nvCxnSpPr>
        <p:spPr bwMode="auto">
          <a:xfrm flipH="1" flipV="1">
            <a:off x="7570016" y="4295859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8" name="Straight Connector 9427">
            <a:extLst>
              <a:ext uri="{FF2B5EF4-FFF2-40B4-BE49-F238E27FC236}">
                <a16:creationId xmlns:a16="http://schemas.microsoft.com/office/drawing/2014/main" id="{D97F801F-68EB-57C8-81BA-DC059670F11F}"/>
              </a:ext>
            </a:extLst>
          </p:cNvPr>
          <p:cNvCxnSpPr>
            <a:cxnSpLocks/>
            <a:endCxn id="9420" idx="4"/>
          </p:cNvCxnSpPr>
          <p:nvPr/>
        </p:nvCxnSpPr>
        <p:spPr bwMode="auto">
          <a:xfrm flipH="1" flipV="1">
            <a:off x="7498016" y="4367859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9" name="Straight Connector 9428">
            <a:extLst>
              <a:ext uri="{FF2B5EF4-FFF2-40B4-BE49-F238E27FC236}">
                <a16:creationId xmlns:a16="http://schemas.microsoft.com/office/drawing/2014/main" id="{070DC5BC-4468-D5D2-AADB-266BCF8B5C78}"/>
              </a:ext>
            </a:extLst>
          </p:cNvPr>
          <p:cNvCxnSpPr>
            <a:cxnSpLocks/>
            <a:stCxn id="9425" idx="7"/>
            <a:endCxn id="9424" idx="3"/>
          </p:cNvCxnSpPr>
          <p:nvPr/>
        </p:nvCxnSpPr>
        <p:spPr bwMode="auto">
          <a:xfrm flipV="1">
            <a:off x="7925728" y="4634009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0" name="Straight Connector 9429">
            <a:extLst>
              <a:ext uri="{FF2B5EF4-FFF2-40B4-BE49-F238E27FC236}">
                <a16:creationId xmlns:a16="http://schemas.microsoft.com/office/drawing/2014/main" id="{55D23046-33B9-126E-5D65-0532114E1649}"/>
              </a:ext>
            </a:extLst>
          </p:cNvPr>
          <p:cNvCxnSpPr>
            <a:cxnSpLocks/>
            <a:stCxn id="9421" idx="6"/>
            <a:endCxn id="9424" idx="3"/>
          </p:cNvCxnSpPr>
          <p:nvPr/>
        </p:nvCxnSpPr>
        <p:spPr bwMode="auto">
          <a:xfrm flipV="1">
            <a:off x="7802816" y="4634009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1" name="Straight Connector 9430">
            <a:extLst>
              <a:ext uri="{FF2B5EF4-FFF2-40B4-BE49-F238E27FC236}">
                <a16:creationId xmlns:a16="http://schemas.microsoft.com/office/drawing/2014/main" id="{09F31608-EF0D-0109-66AC-855F3432D3EF}"/>
              </a:ext>
            </a:extLst>
          </p:cNvPr>
          <p:cNvCxnSpPr>
            <a:cxnSpLocks/>
            <a:stCxn id="9423" idx="7"/>
            <a:endCxn id="9421" idx="2"/>
          </p:cNvCxnSpPr>
          <p:nvPr/>
        </p:nvCxnSpPr>
        <p:spPr bwMode="auto">
          <a:xfrm flipV="1">
            <a:off x="7201423" y="4655097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40" name="Straight Connector 9439">
            <a:extLst>
              <a:ext uri="{FF2B5EF4-FFF2-40B4-BE49-F238E27FC236}">
                <a16:creationId xmlns:a16="http://schemas.microsoft.com/office/drawing/2014/main" id="{2CE3C68A-01D5-C56D-9D2B-9BE8CE8912F7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 bwMode="auto">
          <a:xfrm>
            <a:off x="522030" y="5336381"/>
            <a:ext cx="8640942" cy="0"/>
          </a:xfrm>
          <a:prstGeom prst="line">
            <a:avLst/>
          </a:prstGeom>
          <a:ln w="19050">
            <a:prstDash val="lgDashDot"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3" name="Straight Arrow Connector 9432">
            <a:extLst>
              <a:ext uri="{FF2B5EF4-FFF2-40B4-BE49-F238E27FC236}">
                <a16:creationId xmlns:a16="http://schemas.microsoft.com/office/drawing/2014/main" id="{FA5764A9-B288-C717-F8C0-293DE5B27903}"/>
              </a:ext>
            </a:extLst>
          </p:cNvPr>
          <p:cNvCxnSpPr>
            <a:cxnSpLocks/>
          </p:cNvCxnSpPr>
          <p:nvPr/>
        </p:nvCxnSpPr>
        <p:spPr bwMode="auto">
          <a:xfrm flipV="1">
            <a:off x="5821610" y="4946978"/>
            <a:ext cx="1087305" cy="48602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42" name="TextBox 9441">
            <a:extLst>
              <a:ext uri="{FF2B5EF4-FFF2-40B4-BE49-F238E27FC236}">
                <a16:creationId xmlns:a16="http://schemas.microsoft.com/office/drawing/2014/main" id="{CC35F087-1179-6146-40B1-EDC9E9A9E84B}"/>
              </a:ext>
            </a:extLst>
          </p:cNvPr>
          <p:cNvSpPr txBox="1"/>
          <p:nvPr/>
        </p:nvSpPr>
        <p:spPr>
          <a:xfrm>
            <a:off x="522030" y="1659247"/>
            <a:ext cx="124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(3) Return</a:t>
            </a:r>
          </a:p>
        </p:txBody>
      </p:sp>
      <p:sp>
        <p:nvSpPr>
          <p:cNvPr id="9443" name="TextBox 9442">
            <a:extLst>
              <a:ext uri="{FF2B5EF4-FFF2-40B4-BE49-F238E27FC236}">
                <a16:creationId xmlns:a16="http://schemas.microsoft.com/office/drawing/2014/main" id="{A1CD93E4-92C0-5941-7184-E7948DD18285}"/>
              </a:ext>
            </a:extLst>
          </p:cNvPr>
          <p:cNvSpPr txBox="1"/>
          <p:nvPr/>
        </p:nvSpPr>
        <p:spPr>
          <a:xfrm>
            <a:off x="522030" y="3654567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(4) Join</a:t>
            </a:r>
          </a:p>
        </p:txBody>
      </p:sp>
    </p:spTree>
    <p:extLst>
      <p:ext uri="{BB962C8B-B14F-4D97-AF65-F5344CB8AC3E}">
        <p14:creationId xmlns:p14="http://schemas.microsoft.com/office/powerpoint/2010/main" val="407724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713FB84-BA7D-5061-23EF-EEE3790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84529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11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583050668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Birds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79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 lvl="1"/>
                <a:r>
                  <a:rPr lang="en-US" dirty="0"/>
                  <a:t>The algorithm runs in iterations</a:t>
                </a:r>
              </a:p>
              <a:p>
                <a:pPr lvl="1"/>
                <a:r>
                  <a:rPr lang="en-US" dirty="0"/>
                  <a:t>How many it runs must be set beforehand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In each iteration all birds perform one of the 4 moves</a:t>
                </a:r>
              </a:p>
              <a:p>
                <a:pPr lvl="1"/>
                <a:r>
                  <a:rPr lang="en-US" dirty="0"/>
                  <a:t>The number of birds must be set beforehand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One iteration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All birds move once</a:t>
                </a:r>
              </a:p>
              <a:p>
                <a:pPr lvl="1"/>
                <a:r>
                  <a:rPr lang="en-US" dirty="0"/>
                  <a:t>One iteration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cost of any tour is calculated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50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Algorithm</a:t>
            </a:r>
            <a:br>
              <a:rPr lang="de-DE" dirty="0"/>
            </a:br>
            <a:r>
              <a:rPr lang="de-DE" sz="2400" b="0" i="1" dirty="0" err="1"/>
              <a:t>Preconditions</a:t>
            </a:r>
            <a:endParaRPr lang="de-DE" sz="2400" b="0" i="1" dirty="0"/>
          </a:p>
        </p:txBody>
      </p:sp>
      <p:grpSp>
        <p:nvGrpSpPr>
          <p:cNvPr id="9287" name="Group 9286">
            <a:extLst>
              <a:ext uri="{FF2B5EF4-FFF2-40B4-BE49-F238E27FC236}">
                <a16:creationId xmlns:a16="http://schemas.microsoft.com/office/drawing/2014/main" id="{68703C49-3CD5-E877-F2FF-37556CB0A275}"/>
              </a:ext>
            </a:extLst>
          </p:cNvPr>
          <p:cNvGrpSpPr/>
          <p:nvPr/>
        </p:nvGrpSpPr>
        <p:grpSpPr>
          <a:xfrm>
            <a:off x="5960900" y="1837155"/>
            <a:ext cx="4732500" cy="2667943"/>
            <a:chOff x="4143740" y="4420017"/>
            <a:chExt cx="4732500" cy="2667943"/>
          </a:xfrm>
        </p:grpSpPr>
        <p:pic>
          <p:nvPicPr>
            <p:cNvPr id="9269" name="Graphic 9268" descr="Sparrow outline">
              <a:extLst>
                <a:ext uri="{FF2B5EF4-FFF2-40B4-BE49-F238E27FC236}">
                  <a16:creationId xmlns:a16="http://schemas.microsoft.com/office/drawing/2014/main" id="{0A75A556-E3FC-4768-4568-F5BF6C72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0820" y="5091618"/>
              <a:ext cx="914400" cy="914400"/>
            </a:xfrm>
            <a:prstGeom prst="rect">
              <a:avLst/>
            </a:prstGeom>
          </p:spPr>
        </p:pic>
        <p:pic>
          <p:nvPicPr>
            <p:cNvPr id="9270" name="Graphic 9269" descr="Sparrow outline">
              <a:extLst>
                <a:ext uri="{FF2B5EF4-FFF2-40B4-BE49-F238E27FC236}">
                  <a16:creationId xmlns:a16="http://schemas.microsoft.com/office/drawing/2014/main" id="{FB163734-8C26-F25A-340B-D35AF38EC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21640" y="5445631"/>
              <a:ext cx="914400" cy="914400"/>
            </a:xfrm>
            <a:prstGeom prst="rect">
              <a:avLst/>
            </a:prstGeom>
          </p:spPr>
        </p:pic>
        <p:pic>
          <p:nvPicPr>
            <p:cNvPr id="9271" name="Graphic 9270" descr="Sparrow outline">
              <a:extLst>
                <a:ext uri="{FF2B5EF4-FFF2-40B4-BE49-F238E27FC236}">
                  <a16:creationId xmlns:a16="http://schemas.microsoft.com/office/drawing/2014/main" id="{EB60BDEA-655B-88BD-EEDC-C67C243D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43740" y="5930900"/>
              <a:ext cx="914400" cy="914400"/>
            </a:xfrm>
            <a:prstGeom prst="rect">
              <a:avLst/>
            </a:prstGeom>
          </p:spPr>
        </p:pic>
        <p:pic>
          <p:nvPicPr>
            <p:cNvPr id="9272" name="Graphic 9271" descr="Sparrow outline">
              <a:extLst>
                <a:ext uri="{FF2B5EF4-FFF2-40B4-BE49-F238E27FC236}">
                  <a16:creationId xmlns:a16="http://schemas.microsoft.com/office/drawing/2014/main" id="{95EDC496-37E8-4AE5-87E0-F97A831CE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6710" y="4652343"/>
              <a:ext cx="914400" cy="914400"/>
            </a:xfrm>
            <a:prstGeom prst="rect">
              <a:avLst/>
            </a:prstGeom>
          </p:spPr>
        </p:pic>
        <p:pic>
          <p:nvPicPr>
            <p:cNvPr id="9273" name="Graphic 9272" descr="Sparrow outline">
              <a:extLst>
                <a:ext uri="{FF2B5EF4-FFF2-40B4-BE49-F238E27FC236}">
                  <a16:creationId xmlns:a16="http://schemas.microsoft.com/office/drawing/2014/main" id="{E2C99980-137D-7A03-C3B2-0B2B616A3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58140" y="6173560"/>
              <a:ext cx="914400" cy="914400"/>
            </a:xfrm>
            <a:prstGeom prst="rect">
              <a:avLst/>
            </a:prstGeom>
          </p:spPr>
        </p:pic>
        <p:cxnSp>
          <p:nvCxnSpPr>
            <p:cNvPr id="9276" name="Straight Arrow Connector 9275">
              <a:extLst>
                <a:ext uri="{FF2B5EF4-FFF2-40B4-BE49-F238E27FC236}">
                  <a16:creationId xmlns:a16="http://schemas.microsoft.com/office/drawing/2014/main" id="{28D96C31-F740-04A3-1A04-40216C2C10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1110" y="5902831"/>
              <a:ext cx="119986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282" name="Graphic 9281" descr="Decision chart outline">
              <a:extLst>
                <a:ext uri="{FF2B5EF4-FFF2-40B4-BE49-F238E27FC236}">
                  <a16:creationId xmlns:a16="http://schemas.microsoft.com/office/drawing/2014/main" id="{BAE60BAF-9CAE-CD40-69BF-6645E5C88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76380" y="5302901"/>
              <a:ext cx="1199860" cy="1199860"/>
            </a:xfrm>
            <a:prstGeom prst="rect">
              <a:avLst/>
            </a:prstGeom>
          </p:spPr>
        </p:pic>
        <p:grpSp>
          <p:nvGrpSpPr>
            <p:cNvPr id="9286" name="Group 9285">
              <a:extLst>
                <a:ext uri="{FF2B5EF4-FFF2-40B4-BE49-F238E27FC236}">
                  <a16:creationId xmlns:a16="http://schemas.microsoft.com/office/drawing/2014/main" id="{134DED4A-A1BF-01D5-071E-E0EDBB5E298B}"/>
                </a:ext>
              </a:extLst>
            </p:cNvPr>
            <p:cNvGrpSpPr/>
            <p:nvPr/>
          </p:nvGrpSpPr>
          <p:grpSpPr>
            <a:xfrm>
              <a:off x="6189684" y="4420017"/>
              <a:ext cx="2004801" cy="823332"/>
              <a:chOff x="6275599" y="4358268"/>
              <a:chExt cx="2004801" cy="823332"/>
            </a:xfrm>
          </p:grpSpPr>
          <p:sp>
            <p:nvSpPr>
              <p:cNvPr id="9284" name="Freeform 9283">
                <a:extLst>
                  <a:ext uri="{FF2B5EF4-FFF2-40B4-BE49-F238E27FC236}">
                    <a16:creationId xmlns:a16="http://schemas.microsoft.com/office/drawing/2014/main" id="{53D51A00-139E-D042-CF12-FDD2631C5C11}"/>
                  </a:ext>
                </a:extLst>
              </p:cNvPr>
              <p:cNvSpPr/>
              <p:nvPr/>
            </p:nvSpPr>
            <p:spPr bwMode="auto">
              <a:xfrm>
                <a:off x="6337300" y="4358268"/>
                <a:ext cx="1943100" cy="823332"/>
              </a:xfrm>
              <a:custGeom>
                <a:avLst/>
                <a:gdLst>
                  <a:gd name="connsiteX0" fmla="*/ 1943100 w 1943100"/>
                  <a:gd name="connsiteY0" fmla="*/ 823332 h 823332"/>
                  <a:gd name="connsiteX1" fmla="*/ 1168400 w 1943100"/>
                  <a:gd name="connsiteY1" fmla="*/ 10532 h 823332"/>
                  <a:gd name="connsiteX2" fmla="*/ 0 w 1943100"/>
                  <a:gd name="connsiteY2" fmla="*/ 366132 h 82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43100" h="823332">
                    <a:moveTo>
                      <a:pt x="1943100" y="823332"/>
                    </a:moveTo>
                    <a:cubicBezTo>
                      <a:pt x="1717675" y="455032"/>
                      <a:pt x="1492250" y="86732"/>
                      <a:pt x="1168400" y="10532"/>
                    </a:cubicBezTo>
                    <a:cubicBezTo>
                      <a:pt x="844550" y="-65668"/>
                      <a:pt x="207433" y="294165"/>
                      <a:pt x="0" y="366132"/>
                    </a:cubicBezTo>
                  </a:path>
                </a:pathLst>
              </a:cu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285" name="Triangle 9284">
                <a:extLst>
                  <a:ext uri="{FF2B5EF4-FFF2-40B4-BE49-F238E27FC236}">
                    <a16:creationId xmlns:a16="http://schemas.microsoft.com/office/drawing/2014/main" id="{C38A2094-6276-864B-4184-1D5A95EE982F}"/>
                  </a:ext>
                </a:extLst>
              </p:cNvPr>
              <p:cNvSpPr/>
              <p:nvPr/>
            </p:nvSpPr>
            <p:spPr bwMode="auto">
              <a:xfrm rot="14715739">
                <a:off x="6280140" y="4700863"/>
                <a:ext cx="72010" cy="8109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868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13</a:t>
            </a:fld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There are ”big” and “small” birds</a:t>
            </a:r>
          </a:p>
          <a:p>
            <a:pPr lvl="1"/>
            <a:r>
              <a:rPr lang="en-US" dirty="0"/>
              <a:t>Only a big bird can join a small bird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Which action an agent (bird) performs depends on the probability of the move</a:t>
            </a:r>
          </a:p>
          <a:p>
            <a:pPr lvl="2"/>
            <a:r>
              <a:rPr lang="en-US" dirty="0"/>
              <a:t>The probability for a move is a hyperparameter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 bird walks, if </a:t>
            </a:r>
          </a:p>
          <a:p>
            <a:pPr lvl="2"/>
            <a:r>
              <a:rPr lang="en-US" dirty="0"/>
              <a:t>He currently resides at his best solution</a:t>
            </a:r>
          </a:p>
          <a:p>
            <a:pPr lvl="2"/>
            <a:r>
              <a:rPr lang="en-US" dirty="0"/>
              <a:t>If he hasn’t walked beforehand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Algorithm</a:t>
            </a:r>
            <a:br>
              <a:rPr lang="de-DE" dirty="0"/>
            </a:br>
            <a:r>
              <a:rPr lang="de-DE" sz="2400" b="0" i="1" dirty="0" err="1"/>
              <a:t>Preconditions</a:t>
            </a:r>
            <a:endParaRPr lang="de-DE" sz="2400" b="0" i="1" dirty="0"/>
          </a:p>
        </p:txBody>
      </p:sp>
      <p:pic>
        <p:nvPicPr>
          <p:cNvPr id="18" name="Graphic 17" descr="Sparrow outline">
            <a:extLst>
              <a:ext uri="{FF2B5EF4-FFF2-40B4-BE49-F238E27FC236}">
                <a16:creationId xmlns:a16="http://schemas.microsoft.com/office/drawing/2014/main" id="{91713638-A419-3B3E-B614-5151C8989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4840" y="1837155"/>
            <a:ext cx="914400" cy="914400"/>
          </a:xfrm>
          <a:prstGeom prst="rect">
            <a:avLst/>
          </a:prstGeom>
        </p:spPr>
      </p:pic>
      <p:pic>
        <p:nvPicPr>
          <p:cNvPr id="19" name="Graphic 18" descr="Sparrow outline">
            <a:extLst>
              <a:ext uri="{FF2B5EF4-FFF2-40B4-BE49-F238E27FC236}">
                <a16:creationId xmlns:a16="http://schemas.microsoft.com/office/drawing/2014/main" id="{34DEA687-EBDE-1EA7-1574-47884948F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2700" y="1837155"/>
            <a:ext cx="914400" cy="914400"/>
          </a:xfrm>
          <a:prstGeom prst="rect">
            <a:avLst/>
          </a:prstGeom>
        </p:spPr>
      </p:pic>
      <p:sp>
        <p:nvSpPr>
          <p:cNvPr id="57" name="Freeform 56">
            <a:extLst>
              <a:ext uri="{FF2B5EF4-FFF2-40B4-BE49-F238E27FC236}">
                <a16:creationId xmlns:a16="http://schemas.microsoft.com/office/drawing/2014/main" id="{F6FFF14A-248B-E2CA-2A2D-F9A01369B6E7}"/>
              </a:ext>
            </a:extLst>
          </p:cNvPr>
          <p:cNvSpPr/>
          <p:nvPr/>
        </p:nvSpPr>
        <p:spPr bwMode="auto">
          <a:xfrm>
            <a:off x="6930920" y="1501410"/>
            <a:ext cx="1282700" cy="470683"/>
          </a:xfrm>
          <a:custGeom>
            <a:avLst/>
            <a:gdLst>
              <a:gd name="connsiteX0" fmla="*/ 0 w 1282700"/>
              <a:gd name="connsiteY0" fmla="*/ 381783 h 470683"/>
              <a:gd name="connsiteX1" fmla="*/ 774700 w 1282700"/>
              <a:gd name="connsiteY1" fmla="*/ 783 h 470683"/>
              <a:gd name="connsiteX2" fmla="*/ 1282700 w 1282700"/>
              <a:gd name="connsiteY2" fmla="*/ 470683 h 47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470683">
                <a:moveTo>
                  <a:pt x="0" y="381783"/>
                </a:moveTo>
                <a:cubicBezTo>
                  <a:pt x="280458" y="183874"/>
                  <a:pt x="560917" y="-14034"/>
                  <a:pt x="774700" y="783"/>
                </a:cubicBezTo>
                <a:cubicBezTo>
                  <a:pt x="988483" y="15600"/>
                  <a:pt x="1135591" y="243141"/>
                  <a:pt x="1282700" y="470683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F95CA069-35C4-ED55-EB2A-8BEAF3EA157A}"/>
              </a:ext>
            </a:extLst>
          </p:cNvPr>
          <p:cNvSpPr/>
          <p:nvPr/>
        </p:nvSpPr>
        <p:spPr bwMode="auto">
          <a:xfrm rot="9226972">
            <a:off x="8177615" y="1962401"/>
            <a:ext cx="72010" cy="81092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FF3CBA3A-0B97-CA1D-FCBD-710DA8FF836B}"/>
              </a:ext>
            </a:extLst>
          </p:cNvPr>
          <p:cNvSpPr/>
          <p:nvPr/>
        </p:nvSpPr>
        <p:spPr bwMode="auto">
          <a:xfrm rot="10491155">
            <a:off x="6912392" y="2700457"/>
            <a:ext cx="1282700" cy="470683"/>
          </a:xfrm>
          <a:custGeom>
            <a:avLst/>
            <a:gdLst>
              <a:gd name="connsiteX0" fmla="*/ 0 w 1282700"/>
              <a:gd name="connsiteY0" fmla="*/ 381783 h 470683"/>
              <a:gd name="connsiteX1" fmla="*/ 774700 w 1282700"/>
              <a:gd name="connsiteY1" fmla="*/ 783 h 470683"/>
              <a:gd name="connsiteX2" fmla="*/ 1282700 w 1282700"/>
              <a:gd name="connsiteY2" fmla="*/ 470683 h 47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470683">
                <a:moveTo>
                  <a:pt x="0" y="381783"/>
                </a:moveTo>
                <a:cubicBezTo>
                  <a:pt x="280458" y="183874"/>
                  <a:pt x="560917" y="-14034"/>
                  <a:pt x="774700" y="783"/>
                </a:cubicBezTo>
                <a:cubicBezTo>
                  <a:pt x="988483" y="15600"/>
                  <a:pt x="1135591" y="243141"/>
                  <a:pt x="1282700" y="47068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DD92E36A-1AAF-3895-95DF-0580B2B9C225}"/>
              </a:ext>
            </a:extLst>
          </p:cNvPr>
          <p:cNvSpPr/>
          <p:nvPr/>
        </p:nvSpPr>
        <p:spPr bwMode="auto">
          <a:xfrm rot="19718127">
            <a:off x="6855091" y="2687671"/>
            <a:ext cx="72010" cy="81092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B374D55-4F3F-C995-9626-1DA1D6001092}"/>
              </a:ext>
            </a:extLst>
          </p:cNvPr>
          <p:cNvSpPr/>
          <p:nvPr/>
        </p:nvSpPr>
        <p:spPr bwMode="auto">
          <a:xfrm>
            <a:off x="5660675" y="539687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6" name="Oval 9215">
            <a:extLst>
              <a:ext uri="{FF2B5EF4-FFF2-40B4-BE49-F238E27FC236}">
                <a16:creationId xmlns:a16="http://schemas.microsoft.com/office/drawing/2014/main" id="{D7DDD57E-3549-AFB3-612C-F12EC7CE0B50}"/>
              </a:ext>
            </a:extLst>
          </p:cNvPr>
          <p:cNvSpPr/>
          <p:nvPr/>
        </p:nvSpPr>
        <p:spPr bwMode="auto">
          <a:xfrm>
            <a:off x="5893475" y="57561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7" name="Oval 9216">
            <a:extLst>
              <a:ext uri="{FF2B5EF4-FFF2-40B4-BE49-F238E27FC236}">
                <a16:creationId xmlns:a16="http://schemas.microsoft.com/office/drawing/2014/main" id="{1E899B2F-E600-3E0C-07AA-AF673028E6FF}"/>
              </a:ext>
            </a:extLst>
          </p:cNvPr>
          <p:cNvSpPr/>
          <p:nvPr/>
        </p:nvSpPr>
        <p:spPr bwMode="auto">
          <a:xfrm>
            <a:off x="6181475" y="539687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20" name="Oval 9219">
            <a:extLst>
              <a:ext uri="{FF2B5EF4-FFF2-40B4-BE49-F238E27FC236}">
                <a16:creationId xmlns:a16="http://schemas.microsoft.com/office/drawing/2014/main" id="{7F8F19BE-BC36-EB6B-C47E-DF72BDAB4ED8}"/>
              </a:ext>
            </a:extLst>
          </p:cNvPr>
          <p:cNvSpPr/>
          <p:nvPr/>
        </p:nvSpPr>
        <p:spPr bwMode="auto">
          <a:xfrm>
            <a:off x="5313170" y="59759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21" name="Oval 9220">
            <a:extLst>
              <a:ext uri="{FF2B5EF4-FFF2-40B4-BE49-F238E27FC236}">
                <a16:creationId xmlns:a16="http://schemas.microsoft.com/office/drawing/2014/main" id="{D977C618-65D2-C76C-405A-A6EB552A8D59}"/>
              </a:ext>
            </a:extLst>
          </p:cNvPr>
          <p:cNvSpPr/>
          <p:nvPr/>
        </p:nvSpPr>
        <p:spPr bwMode="auto">
          <a:xfrm>
            <a:off x="6422675" y="56841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22" name="Oval 9221">
            <a:extLst>
              <a:ext uri="{FF2B5EF4-FFF2-40B4-BE49-F238E27FC236}">
                <a16:creationId xmlns:a16="http://schemas.microsoft.com/office/drawing/2014/main" id="{7BFB6E4C-D6C3-916A-3000-4B41DB348843}"/>
              </a:ext>
            </a:extLst>
          </p:cNvPr>
          <p:cNvSpPr/>
          <p:nvPr/>
        </p:nvSpPr>
        <p:spPr bwMode="auto">
          <a:xfrm>
            <a:off x="6037475" y="621920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23" name="Straight Connector 9222">
            <a:extLst>
              <a:ext uri="{FF2B5EF4-FFF2-40B4-BE49-F238E27FC236}">
                <a16:creationId xmlns:a16="http://schemas.microsoft.com/office/drawing/2014/main" id="{34206A36-AFCD-4E1C-2593-F9050F0F7EA8}"/>
              </a:ext>
            </a:extLst>
          </p:cNvPr>
          <p:cNvCxnSpPr>
            <a:cxnSpLocks/>
            <a:stCxn id="9220" idx="7"/>
            <a:endCxn id="63" idx="3"/>
          </p:cNvCxnSpPr>
          <p:nvPr/>
        </p:nvCxnSpPr>
        <p:spPr bwMode="auto">
          <a:xfrm flipV="1">
            <a:off x="5436082" y="5519791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4" name="Straight Connector 9223">
            <a:extLst>
              <a:ext uri="{FF2B5EF4-FFF2-40B4-BE49-F238E27FC236}">
                <a16:creationId xmlns:a16="http://schemas.microsoft.com/office/drawing/2014/main" id="{2405E2B7-D202-8331-579A-7DD3463EDCE9}"/>
              </a:ext>
            </a:extLst>
          </p:cNvPr>
          <p:cNvCxnSpPr>
            <a:cxnSpLocks/>
            <a:stCxn id="63" idx="6"/>
            <a:endCxn id="9216" idx="1"/>
          </p:cNvCxnSpPr>
          <p:nvPr/>
        </p:nvCxnSpPr>
        <p:spPr bwMode="auto">
          <a:xfrm>
            <a:off x="5804675" y="5468879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5" name="Straight Connector 9224">
            <a:extLst>
              <a:ext uri="{FF2B5EF4-FFF2-40B4-BE49-F238E27FC236}">
                <a16:creationId xmlns:a16="http://schemas.microsoft.com/office/drawing/2014/main" id="{653475E0-4C28-A3C9-AE0D-03C59549561C}"/>
              </a:ext>
            </a:extLst>
          </p:cNvPr>
          <p:cNvCxnSpPr>
            <a:cxnSpLocks/>
            <a:stCxn id="9216" idx="6"/>
            <a:endCxn id="9221" idx="3"/>
          </p:cNvCxnSpPr>
          <p:nvPr/>
        </p:nvCxnSpPr>
        <p:spPr bwMode="auto">
          <a:xfrm flipV="1">
            <a:off x="6037475" y="5807029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6" name="Straight Connector 9225">
            <a:extLst>
              <a:ext uri="{FF2B5EF4-FFF2-40B4-BE49-F238E27FC236}">
                <a16:creationId xmlns:a16="http://schemas.microsoft.com/office/drawing/2014/main" id="{8DF4B89A-46AA-B3DB-2AE9-5B7D3E951255}"/>
              </a:ext>
            </a:extLst>
          </p:cNvPr>
          <p:cNvCxnSpPr>
            <a:cxnSpLocks/>
            <a:stCxn id="9217" idx="5"/>
            <a:endCxn id="9221" idx="0"/>
          </p:cNvCxnSpPr>
          <p:nvPr/>
        </p:nvCxnSpPr>
        <p:spPr bwMode="auto">
          <a:xfrm>
            <a:off x="6304387" y="5519791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7" name="Straight Connector 9226">
            <a:extLst>
              <a:ext uri="{FF2B5EF4-FFF2-40B4-BE49-F238E27FC236}">
                <a16:creationId xmlns:a16="http://schemas.microsoft.com/office/drawing/2014/main" id="{9C47AC9B-2220-A882-6B05-CB57E1703626}"/>
              </a:ext>
            </a:extLst>
          </p:cNvPr>
          <p:cNvCxnSpPr>
            <a:cxnSpLocks/>
            <a:stCxn id="9217" idx="4"/>
            <a:endCxn id="9222" idx="0"/>
          </p:cNvCxnSpPr>
          <p:nvPr/>
        </p:nvCxnSpPr>
        <p:spPr bwMode="auto">
          <a:xfrm flipH="1">
            <a:off x="6109475" y="5540879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8" name="Straight Connector 9227">
            <a:extLst>
              <a:ext uri="{FF2B5EF4-FFF2-40B4-BE49-F238E27FC236}">
                <a16:creationId xmlns:a16="http://schemas.microsoft.com/office/drawing/2014/main" id="{3FB3EEC9-0EFD-E832-AD89-1DEDB0166640}"/>
              </a:ext>
            </a:extLst>
          </p:cNvPr>
          <p:cNvCxnSpPr>
            <a:cxnSpLocks/>
            <a:stCxn id="9222" idx="2"/>
            <a:endCxn id="9220" idx="5"/>
          </p:cNvCxnSpPr>
          <p:nvPr/>
        </p:nvCxnSpPr>
        <p:spPr bwMode="auto">
          <a:xfrm flipH="1" flipV="1">
            <a:off x="5436082" y="6098910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9" name="Straight Arrow Connector 9228">
            <a:extLst>
              <a:ext uri="{FF2B5EF4-FFF2-40B4-BE49-F238E27FC236}">
                <a16:creationId xmlns:a16="http://schemas.microsoft.com/office/drawing/2014/main" id="{319129DD-D4D6-A5B0-871E-01655D30F5C0}"/>
              </a:ext>
            </a:extLst>
          </p:cNvPr>
          <p:cNvCxnSpPr/>
          <p:nvPr/>
        </p:nvCxnSpPr>
        <p:spPr bwMode="auto">
          <a:xfrm>
            <a:off x="6829575" y="5828117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0" name="Oval 9229">
            <a:extLst>
              <a:ext uri="{FF2B5EF4-FFF2-40B4-BE49-F238E27FC236}">
                <a16:creationId xmlns:a16="http://schemas.microsoft.com/office/drawing/2014/main" id="{B9CB0DAC-0437-70AE-6577-FF244289445B}"/>
              </a:ext>
            </a:extLst>
          </p:cNvPr>
          <p:cNvSpPr/>
          <p:nvPr/>
        </p:nvSpPr>
        <p:spPr bwMode="auto">
          <a:xfrm>
            <a:off x="8113210" y="54453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1" name="Oval 9230">
            <a:extLst>
              <a:ext uri="{FF2B5EF4-FFF2-40B4-BE49-F238E27FC236}">
                <a16:creationId xmlns:a16="http://schemas.microsoft.com/office/drawing/2014/main" id="{4918558E-7F10-3193-8FB4-54A3EC92B73A}"/>
              </a:ext>
            </a:extLst>
          </p:cNvPr>
          <p:cNvSpPr/>
          <p:nvPr/>
        </p:nvSpPr>
        <p:spPr bwMode="auto">
          <a:xfrm>
            <a:off x="8346010" y="58045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2" name="Oval 9231">
            <a:extLst>
              <a:ext uri="{FF2B5EF4-FFF2-40B4-BE49-F238E27FC236}">
                <a16:creationId xmlns:a16="http://schemas.microsoft.com/office/drawing/2014/main" id="{22F504CF-BB92-F6F8-D835-61DA44CD7DBE}"/>
              </a:ext>
            </a:extLst>
          </p:cNvPr>
          <p:cNvSpPr/>
          <p:nvPr/>
        </p:nvSpPr>
        <p:spPr bwMode="auto">
          <a:xfrm>
            <a:off x="8634010" y="54453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3" name="Oval 9232">
            <a:extLst>
              <a:ext uri="{FF2B5EF4-FFF2-40B4-BE49-F238E27FC236}">
                <a16:creationId xmlns:a16="http://schemas.microsoft.com/office/drawing/2014/main" id="{7E4CBFA5-1B97-401B-ADC7-A03EBA51EA75}"/>
              </a:ext>
            </a:extLst>
          </p:cNvPr>
          <p:cNvSpPr/>
          <p:nvPr/>
        </p:nvSpPr>
        <p:spPr bwMode="auto">
          <a:xfrm>
            <a:off x="7765705" y="60244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4" name="Oval 9233">
            <a:extLst>
              <a:ext uri="{FF2B5EF4-FFF2-40B4-BE49-F238E27FC236}">
                <a16:creationId xmlns:a16="http://schemas.microsoft.com/office/drawing/2014/main" id="{C7966638-D44B-B16B-847F-D432451279E7}"/>
              </a:ext>
            </a:extLst>
          </p:cNvPr>
          <p:cNvSpPr/>
          <p:nvPr/>
        </p:nvSpPr>
        <p:spPr bwMode="auto">
          <a:xfrm>
            <a:off x="8875210" y="57325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5" name="Oval 9234">
            <a:extLst>
              <a:ext uri="{FF2B5EF4-FFF2-40B4-BE49-F238E27FC236}">
                <a16:creationId xmlns:a16="http://schemas.microsoft.com/office/drawing/2014/main" id="{6E2E6B77-66CC-A09B-D737-09CCC3B1DC47}"/>
              </a:ext>
            </a:extLst>
          </p:cNvPr>
          <p:cNvSpPr/>
          <p:nvPr/>
        </p:nvSpPr>
        <p:spPr bwMode="auto">
          <a:xfrm>
            <a:off x="8490010" y="626764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36" name="Straight Connector 9235">
            <a:extLst>
              <a:ext uri="{FF2B5EF4-FFF2-40B4-BE49-F238E27FC236}">
                <a16:creationId xmlns:a16="http://schemas.microsoft.com/office/drawing/2014/main" id="{158AD255-E98F-F79B-26BB-91BB22B6B9C1}"/>
              </a:ext>
            </a:extLst>
          </p:cNvPr>
          <p:cNvCxnSpPr>
            <a:cxnSpLocks/>
            <a:stCxn id="9233" idx="7"/>
            <a:endCxn id="9230" idx="3"/>
          </p:cNvCxnSpPr>
          <p:nvPr/>
        </p:nvCxnSpPr>
        <p:spPr bwMode="auto">
          <a:xfrm flipV="1">
            <a:off x="7888617" y="5568232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37" name="Straight Connector 9236">
            <a:extLst>
              <a:ext uri="{FF2B5EF4-FFF2-40B4-BE49-F238E27FC236}">
                <a16:creationId xmlns:a16="http://schemas.microsoft.com/office/drawing/2014/main" id="{BCF29D5F-CC14-56F5-93E9-10FCD3118686}"/>
              </a:ext>
            </a:extLst>
          </p:cNvPr>
          <p:cNvCxnSpPr>
            <a:cxnSpLocks/>
            <a:stCxn id="9230" idx="6"/>
            <a:endCxn id="9231" idx="1"/>
          </p:cNvCxnSpPr>
          <p:nvPr/>
        </p:nvCxnSpPr>
        <p:spPr bwMode="auto">
          <a:xfrm>
            <a:off x="8257210" y="5517320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38" name="Straight Connector 9237">
            <a:extLst>
              <a:ext uri="{FF2B5EF4-FFF2-40B4-BE49-F238E27FC236}">
                <a16:creationId xmlns:a16="http://schemas.microsoft.com/office/drawing/2014/main" id="{7D794740-4E58-1148-34A2-0E41960739B5}"/>
              </a:ext>
            </a:extLst>
          </p:cNvPr>
          <p:cNvCxnSpPr>
            <a:cxnSpLocks/>
            <a:stCxn id="9231" idx="6"/>
            <a:endCxn id="9232" idx="3"/>
          </p:cNvCxnSpPr>
          <p:nvPr/>
        </p:nvCxnSpPr>
        <p:spPr bwMode="auto">
          <a:xfrm flipV="1">
            <a:off x="8490010" y="5568232"/>
            <a:ext cx="165088" cy="30832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1" name="Straight Connector 9250">
            <a:extLst>
              <a:ext uri="{FF2B5EF4-FFF2-40B4-BE49-F238E27FC236}">
                <a16:creationId xmlns:a16="http://schemas.microsoft.com/office/drawing/2014/main" id="{F3D7AC5A-E473-9313-7A03-E5D99FD3729D}"/>
              </a:ext>
            </a:extLst>
          </p:cNvPr>
          <p:cNvCxnSpPr>
            <a:cxnSpLocks/>
            <a:stCxn id="9232" idx="5"/>
            <a:endCxn id="9234" idx="0"/>
          </p:cNvCxnSpPr>
          <p:nvPr/>
        </p:nvCxnSpPr>
        <p:spPr bwMode="auto">
          <a:xfrm>
            <a:off x="8756922" y="5568232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2" name="Straight Connector 9251">
            <a:extLst>
              <a:ext uri="{FF2B5EF4-FFF2-40B4-BE49-F238E27FC236}">
                <a16:creationId xmlns:a16="http://schemas.microsoft.com/office/drawing/2014/main" id="{99560DF7-D0C4-EBC9-13EF-2F82DA569F70}"/>
              </a:ext>
            </a:extLst>
          </p:cNvPr>
          <p:cNvCxnSpPr>
            <a:cxnSpLocks/>
            <a:stCxn id="9235" idx="2"/>
            <a:endCxn id="9233" idx="5"/>
          </p:cNvCxnSpPr>
          <p:nvPr/>
        </p:nvCxnSpPr>
        <p:spPr bwMode="auto">
          <a:xfrm flipH="1" flipV="1">
            <a:off x="7888617" y="6147351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3" name="Straight Connector 9252">
            <a:extLst>
              <a:ext uri="{FF2B5EF4-FFF2-40B4-BE49-F238E27FC236}">
                <a16:creationId xmlns:a16="http://schemas.microsoft.com/office/drawing/2014/main" id="{0661D104-5D7C-A197-824C-C6E154F8C84B}"/>
              </a:ext>
            </a:extLst>
          </p:cNvPr>
          <p:cNvCxnSpPr>
            <a:cxnSpLocks/>
            <a:stCxn id="9234" idx="4"/>
            <a:endCxn id="9235" idx="7"/>
          </p:cNvCxnSpPr>
          <p:nvPr/>
        </p:nvCxnSpPr>
        <p:spPr bwMode="auto">
          <a:xfrm flipH="1">
            <a:off x="8612922" y="5876558"/>
            <a:ext cx="334288" cy="41217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0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14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522288" y="2111375"/>
            <a:ext cx="9648825" cy="949325"/>
          </a:xfrm>
        </p:spPr>
        <p:txBody>
          <a:bodyPr/>
          <a:lstStyle/>
          <a:p>
            <a:r>
              <a:rPr lang="en-US"/>
              <a:t>Vielen Dank für Ihre Aufmerksamkeit!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15</a:t>
            </a:fld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sz="1800" dirty="0">
                <a:effectLst/>
                <a:latin typeface="LMRoman10-Regular-Identity-H"/>
              </a:rPr>
              <a:t>Jean-Baptiste Lamy. Artificial Feeding Birds (AFB): a new metaheuristic inspired by the </a:t>
            </a:r>
            <a:r>
              <a:rPr lang="en-GB" sz="1800" dirty="0" err="1">
                <a:effectLst/>
                <a:latin typeface="LMRoman10-Regular-Identity-H"/>
              </a:rPr>
              <a:t>behavior</a:t>
            </a:r>
            <a:r>
              <a:rPr lang="en-GB" sz="1800" dirty="0">
                <a:effectLst/>
                <a:latin typeface="LMRoman10-Regular-Identity-H"/>
              </a:rPr>
              <a:t> of pigeons. Advances in nature-inspired computing and applications, 2019, 10.1007/978-3-319-96451- 5_3 . hal-02264232 </a:t>
            </a:r>
            <a:endParaRPr lang="en-GB" dirty="0"/>
          </a:p>
          <a:p>
            <a:pPr lvl="1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Literature</a:t>
            </a:r>
            <a:endParaRPr lang="de-DE" sz="2400" b="0" i="1" dirty="0"/>
          </a:p>
        </p:txBody>
      </p:sp>
    </p:spTree>
    <p:extLst>
      <p:ext uri="{BB962C8B-B14F-4D97-AF65-F5344CB8AC3E}">
        <p14:creationId xmlns:p14="http://schemas.microsoft.com/office/powerpoint/2010/main" val="190732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Algorithm</a:t>
            </a:r>
            <a:endParaRPr lang="de-DE" b="0" i="1" dirty="0"/>
          </a:p>
        </p:txBody>
      </p:sp>
      <p:graphicFrame>
        <p:nvGraphicFramePr>
          <p:cNvPr id="45" name="Content Placeholder 44">
            <a:extLst>
              <a:ext uri="{FF2B5EF4-FFF2-40B4-BE49-F238E27FC236}">
                <a16:creationId xmlns:a16="http://schemas.microsoft.com/office/drawing/2014/main" id="{8754024F-ADC0-88F6-962F-6998F6D75D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2143847"/>
              </p:ext>
            </p:extLst>
          </p:nvPr>
        </p:nvGraphicFramePr>
        <p:xfrm>
          <a:off x="522288" y="2138362"/>
          <a:ext cx="4135436" cy="43217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67718">
                  <a:extLst>
                    <a:ext uri="{9D8B030D-6E8A-4147-A177-3AD203B41FA5}">
                      <a16:colId xmlns:a16="http://schemas.microsoft.com/office/drawing/2014/main" val="3773407808"/>
                    </a:ext>
                  </a:extLst>
                </a:gridCol>
                <a:gridCol w="2067718">
                  <a:extLst>
                    <a:ext uri="{9D8B030D-6E8A-4147-A177-3AD203B41FA5}">
                      <a16:colId xmlns:a16="http://schemas.microsoft.com/office/drawing/2014/main" val="1453383120"/>
                    </a:ext>
                  </a:extLst>
                </a:gridCol>
              </a:tblGrid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14595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00234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current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59714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92332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best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55793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 bird?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78462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22659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9C566CDC-1CA8-1F5B-8CCD-5E5B3DF58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095"/>
          <a:stretch/>
        </p:blipFill>
        <p:spPr>
          <a:xfrm>
            <a:off x="4810125" y="2979506"/>
            <a:ext cx="4137025" cy="2840500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54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Algorithm</a:t>
            </a:r>
            <a:endParaRPr lang="de-DE" b="0" i="1" dirty="0"/>
          </a:p>
        </p:txBody>
      </p:sp>
      <p:pic>
        <p:nvPicPr>
          <p:cNvPr id="2" name="Picture 1" descr="A math problem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3139A6DD-9347-1AB9-3AE7-A15B7558A1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507"/>
          <a:stretch/>
        </p:blipFill>
        <p:spPr>
          <a:xfrm>
            <a:off x="5058660" y="1957230"/>
            <a:ext cx="4132515" cy="4881600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graphicFrame>
        <p:nvGraphicFramePr>
          <p:cNvPr id="3" name="Content Placeholder 44">
            <a:extLst>
              <a:ext uri="{FF2B5EF4-FFF2-40B4-BE49-F238E27FC236}">
                <a16:creationId xmlns:a16="http://schemas.microsoft.com/office/drawing/2014/main" id="{460DEBB6-A840-60C6-70A5-81E31DB0B2A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6882257"/>
              </p:ext>
            </p:extLst>
          </p:nvPr>
        </p:nvGraphicFramePr>
        <p:xfrm>
          <a:off x="522288" y="2138362"/>
          <a:ext cx="4135436" cy="43217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67718">
                  <a:extLst>
                    <a:ext uri="{9D8B030D-6E8A-4147-A177-3AD203B41FA5}">
                      <a16:colId xmlns:a16="http://schemas.microsoft.com/office/drawing/2014/main" val="3773407808"/>
                    </a:ext>
                  </a:extLst>
                </a:gridCol>
                <a:gridCol w="2067718">
                  <a:extLst>
                    <a:ext uri="{9D8B030D-6E8A-4147-A177-3AD203B41FA5}">
                      <a16:colId xmlns:a16="http://schemas.microsoft.com/office/drawing/2014/main" val="1453383120"/>
                    </a:ext>
                  </a:extLst>
                </a:gridCol>
              </a:tblGrid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14595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00234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current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59714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92332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best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55793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 bird?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78462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22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05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100684309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Birds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713FB84-BA7D-5061-23EF-EEE3790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12488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3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764264989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Birds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94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4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TSP and SOP (TSP variant) are </a:t>
            </a:r>
            <a:r>
              <a:rPr lang="en-US" b="1" dirty="0"/>
              <a:t>NP-complete</a:t>
            </a:r>
          </a:p>
          <a:p>
            <a:pPr lvl="1"/>
            <a:r>
              <a:rPr lang="en-US" dirty="0"/>
              <a:t>Enumeration of all solutions not feasible for configurations with a lot of nodes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a Metaheuristic inspired by nature</a:t>
            </a:r>
          </a:p>
          <a:p>
            <a:pPr lvl="2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BE04CC-4905-0082-6847-DDF3C3A0C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720" y="3133335"/>
            <a:ext cx="4389699" cy="1941070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E5F9E796-F7C7-7502-0EB9-300A1054E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720" y="5077541"/>
            <a:ext cx="72009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0" dirty="0"/>
              <a:t>Source: https://</a:t>
            </a:r>
            <a:r>
              <a:rPr lang="en-US" sz="900" kern="0" dirty="0" err="1"/>
              <a:t>www.explainxkcd.com</a:t>
            </a:r>
            <a:r>
              <a:rPr lang="en-US" sz="900" kern="0" dirty="0"/>
              <a:t>/wiki/</a:t>
            </a:r>
            <a:r>
              <a:rPr lang="en-US" sz="900" kern="0" dirty="0" err="1"/>
              <a:t>index.php</a:t>
            </a:r>
            <a:r>
              <a:rPr lang="en-US" sz="900" kern="0" dirty="0"/>
              <a:t>/399:_Travelling_Salesman_Problem</a:t>
            </a:r>
          </a:p>
        </p:txBody>
      </p:sp>
      <p:pic>
        <p:nvPicPr>
          <p:cNvPr id="6" name="Graphic 5" descr="Lightbulb and gear outline">
            <a:extLst>
              <a:ext uri="{FF2B5EF4-FFF2-40B4-BE49-F238E27FC236}">
                <a16:creationId xmlns:a16="http://schemas.microsoft.com/office/drawing/2014/main" id="{85C2432B-95D1-7B08-8263-1531D370D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0418" y="56611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9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5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Swarm intelligence is particularly interesting</a:t>
            </a:r>
          </a:p>
          <a:p>
            <a:pPr lvl="2"/>
            <a:r>
              <a:rPr lang="en-US" dirty="0"/>
              <a:t>Allows a search of the solution space with simple strategies</a:t>
            </a:r>
          </a:p>
          <a:p>
            <a:pPr lvl="2"/>
            <a:r>
              <a:rPr lang="en-US" dirty="0"/>
              <a:t>Can yield complex behavior for multiple agents (e.g. ants)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Inspiration for Artificial Feeding Birds: Pigeons searching for food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pigeon (agent) can have the following behavior:</a:t>
            </a:r>
          </a:p>
          <a:p>
            <a:pPr lvl="2"/>
            <a:r>
              <a:rPr lang="en-US" dirty="0"/>
              <a:t>Walk a small distance</a:t>
            </a:r>
          </a:p>
          <a:p>
            <a:pPr lvl="2"/>
            <a:r>
              <a:rPr lang="en-US" dirty="0"/>
              <a:t>Fly to an arbitrary position</a:t>
            </a:r>
          </a:p>
          <a:p>
            <a:pPr lvl="2"/>
            <a:r>
              <a:rPr lang="en-US" dirty="0"/>
              <a:t>Return to a food source</a:t>
            </a:r>
          </a:p>
          <a:p>
            <a:pPr lvl="2"/>
            <a:r>
              <a:rPr lang="en-US" dirty="0"/>
              <a:t>Join another bird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8" name="Graphic 7" descr="Ant outline">
            <a:extLst>
              <a:ext uri="{FF2B5EF4-FFF2-40B4-BE49-F238E27FC236}">
                <a16:creationId xmlns:a16="http://schemas.microsoft.com/office/drawing/2014/main" id="{3C921810-92B0-6019-6633-79D664956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7293">
            <a:off x="7701300" y="2269215"/>
            <a:ext cx="720100" cy="720100"/>
          </a:xfrm>
          <a:prstGeom prst="rect">
            <a:avLst/>
          </a:prstGeom>
        </p:spPr>
      </p:pic>
      <p:pic>
        <p:nvPicPr>
          <p:cNvPr id="10" name="Graphic 9" descr="Ant outline">
            <a:extLst>
              <a:ext uri="{FF2B5EF4-FFF2-40B4-BE49-F238E27FC236}">
                <a16:creationId xmlns:a16="http://schemas.microsoft.com/office/drawing/2014/main" id="{8F38CC41-C499-37C2-685B-33471A5AF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7293">
            <a:off x="8264470" y="1714166"/>
            <a:ext cx="720100" cy="720100"/>
          </a:xfrm>
          <a:prstGeom prst="rect">
            <a:avLst/>
          </a:prstGeom>
        </p:spPr>
      </p:pic>
      <p:pic>
        <p:nvPicPr>
          <p:cNvPr id="11" name="Graphic 10" descr="Ant outline">
            <a:extLst>
              <a:ext uri="{FF2B5EF4-FFF2-40B4-BE49-F238E27FC236}">
                <a16:creationId xmlns:a16="http://schemas.microsoft.com/office/drawing/2014/main" id="{55CB401A-6957-E2DF-7EED-F4C7500BF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7293">
            <a:off x="8184694" y="2779872"/>
            <a:ext cx="720100" cy="720100"/>
          </a:xfrm>
          <a:prstGeom prst="rect">
            <a:avLst/>
          </a:prstGeom>
        </p:spPr>
      </p:pic>
      <p:pic>
        <p:nvPicPr>
          <p:cNvPr id="12" name="Graphic 11" descr="Ant outline">
            <a:extLst>
              <a:ext uri="{FF2B5EF4-FFF2-40B4-BE49-F238E27FC236}">
                <a16:creationId xmlns:a16="http://schemas.microsoft.com/office/drawing/2014/main" id="{FECD00BD-F0C5-4682-1547-739EC33A8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720370">
            <a:off x="8646631" y="2364492"/>
            <a:ext cx="720100" cy="720100"/>
          </a:xfrm>
          <a:prstGeom prst="rect">
            <a:avLst/>
          </a:prstGeom>
        </p:spPr>
      </p:pic>
      <p:pic>
        <p:nvPicPr>
          <p:cNvPr id="13" name="Graphic 12" descr="Sparrow outline">
            <a:extLst>
              <a:ext uri="{FF2B5EF4-FFF2-40B4-BE49-F238E27FC236}">
                <a16:creationId xmlns:a16="http://schemas.microsoft.com/office/drawing/2014/main" id="{0DABB06C-F262-783A-46C6-DC8361432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9091" y="5331016"/>
            <a:ext cx="914400" cy="914400"/>
          </a:xfrm>
          <a:prstGeom prst="rect">
            <a:avLst/>
          </a:prstGeom>
        </p:spPr>
      </p:pic>
      <p:pic>
        <p:nvPicPr>
          <p:cNvPr id="14" name="Graphic 13" descr="Sparrow outline">
            <a:extLst>
              <a:ext uri="{FF2B5EF4-FFF2-40B4-BE49-F238E27FC236}">
                <a16:creationId xmlns:a16="http://schemas.microsoft.com/office/drawing/2014/main" id="{6164AD85-66B9-A6E1-50F8-24F9E7727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5937" y="4389097"/>
            <a:ext cx="914400" cy="914400"/>
          </a:xfrm>
          <a:prstGeom prst="rect">
            <a:avLst/>
          </a:prstGeom>
        </p:spPr>
      </p:pic>
      <p:pic>
        <p:nvPicPr>
          <p:cNvPr id="15" name="Graphic 14" descr="Sparrow outline">
            <a:extLst>
              <a:ext uri="{FF2B5EF4-FFF2-40B4-BE49-F238E27FC236}">
                <a16:creationId xmlns:a16="http://schemas.microsoft.com/office/drawing/2014/main" id="{1A5BE8FE-2368-E802-00CE-9E0735907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9948" y="5756478"/>
            <a:ext cx="914400" cy="914400"/>
          </a:xfrm>
          <a:prstGeom prst="rect">
            <a:avLst/>
          </a:prstGeom>
        </p:spPr>
      </p:pic>
      <p:pic>
        <p:nvPicPr>
          <p:cNvPr id="16" name="Graphic 15" descr="Sparrow outline">
            <a:extLst>
              <a:ext uri="{FF2B5EF4-FFF2-40B4-BE49-F238E27FC236}">
                <a16:creationId xmlns:a16="http://schemas.microsoft.com/office/drawing/2014/main" id="{FA50BE45-B7C6-AB67-C181-05DF04707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87148" y="47214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6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Motivation</a:t>
            </a:r>
            <a:endParaRPr lang="de-DE" b="0" i="1" dirty="0"/>
          </a:p>
        </p:txBody>
      </p:sp>
      <p:pic>
        <p:nvPicPr>
          <p:cNvPr id="2" name="Picture 1" descr="A diagram of a bird&#10;&#10;Description automatically generated">
            <a:extLst>
              <a:ext uri="{FF2B5EF4-FFF2-40B4-BE49-F238E27FC236}">
                <a16:creationId xmlns:a16="http://schemas.microsoft.com/office/drawing/2014/main" id="{63E67704-36F1-4DF8-D545-6EDF1C47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8" y="2883282"/>
            <a:ext cx="8424862" cy="3032949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60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713FB84-BA7D-5061-23EF-EEE3790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48493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7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056665127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Birds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81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8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Birds </a:t>
            </a:r>
            <a:r>
              <a:rPr lang="de-DE" dirty="0" err="1"/>
              <a:t>to</a:t>
            </a:r>
            <a:r>
              <a:rPr lang="de-DE" dirty="0"/>
              <a:t> TSP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Each Birds represents one possible solution (one tour)</a:t>
            </a:r>
          </a:p>
          <a:p>
            <a:pPr lvl="1"/>
            <a:r>
              <a:rPr lang="en-US" dirty="0"/>
              <a:t>Each operation performed by a bird, alters its respective solutions</a:t>
            </a:r>
          </a:p>
        </p:txBody>
      </p:sp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3BA4B09C-71FE-B14B-0291-E182D4C77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895" y="5420524"/>
            <a:ext cx="914400" cy="91440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DBAA60FE-7828-3241-938E-0277A5EA6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3228" y="5399644"/>
            <a:ext cx="914400" cy="91440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3E57D5FF-A6B6-4F85-4236-DF39A6EFA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9091" y="5331016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B93C4EC-925C-4526-7EFB-BBD59897F027}"/>
              </a:ext>
            </a:extLst>
          </p:cNvPr>
          <p:cNvSpPr/>
          <p:nvPr/>
        </p:nvSpPr>
        <p:spPr bwMode="auto">
          <a:xfrm>
            <a:off x="48230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BC5B2F-049D-BCAE-6C2D-D9A4557E7251}"/>
              </a:ext>
            </a:extLst>
          </p:cNvPr>
          <p:cNvSpPr/>
          <p:nvPr/>
        </p:nvSpPr>
        <p:spPr bwMode="auto">
          <a:xfrm>
            <a:off x="5055861" y="5830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A6BAB5-0F15-5CBF-7696-BC57FB76E134}"/>
              </a:ext>
            </a:extLst>
          </p:cNvPr>
          <p:cNvSpPr/>
          <p:nvPr/>
        </p:nvSpPr>
        <p:spPr bwMode="auto">
          <a:xfrm>
            <a:off x="53438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15F72F-47BB-0C55-3BDF-B00AC5E1A642}"/>
              </a:ext>
            </a:extLst>
          </p:cNvPr>
          <p:cNvSpPr/>
          <p:nvPr/>
        </p:nvSpPr>
        <p:spPr bwMode="auto">
          <a:xfrm>
            <a:off x="4475556" y="605068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8BD72B-E0CC-8A65-58A5-E83EAC8BA03B}"/>
              </a:ext>
            </a:extLst>
          </p:cNvPr>
          <p:cNvSpPr/>
          <p:nvPr/>
        </p:nvSpPr>
        <p:spPr bwMode="auto">
          <a:xfrm>
            <a:off x="5585061" y="5758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17CD1E-801A-4B1C-79D2-62244A0E84A4}"/>
              </a:ext>
            </a:extLst>
          </p:cNvPr>
          <p:cNvSpPr/>
          <p:nvPr/>
        </p:nvSpPr>
        <p:spPr bwMode="auto">
          <a:xfrm>
            <a:off x="5199861" y="629388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0EF817-3F15-777B-2230-8C7F1F484668}"/>
              </a:ext>
            </a:extLst>
          </p:cNvPr>
          <p:cNvCxnSpPr>
            <a:cxnSpLocks/>
            <a:stCxn id="15" idx="7"/>
            <a:endCxn id="12" idx="3"/>
          </p:cNvCxnSpPr>
          <p:nvPr/>
        </p:nvCxnSpPr>
        <p:spPr bwMode="auto">
          <a:xfrm flipV="1">
            <a:off x="4598468" y="5594474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C2C9F3-E982-98FF-4005-42CBC335B18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 bwMode="auto">
          <a:xfrm>
            <a:off x="4967061" y="5543562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8BD2C9-6533-C80C-0E40-3ACC14F449E1}"/>
              </a:ext>
            </a:extLst>
          </p:cNvPr>
          <p:cNvCxnSpPr>
            <a:cxnSpLocks/>
            <a:stCxn id="13" idx="6"/>
            <a:endCxn id="16" idx="3"/>
          </p:cNvCxnSpPr>
          <p:nvPr/>
        </p:nvCxnSpPr>
        <p:spPr bwMode="auto">
          <a:xfrm flipV="1">
            <a:off x="5199861" y="5881712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137668-73CC-4030-E83C-89759095295C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 bwMode="auto">
          <a:xfrm>
            <a:off x="5466773" y="5594474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8298A-BA83-666D-AF92-E09D1004FDC5}"/>
              </a:ext>
            </a:extLst>
          </p:cNvPr>
          <p:cNvCxnSpPr>
            <a:cxnSpLocks/>
            <a:stCxn id="13" idx="5"/>
            <a:endCxn id="17" idx="0"/>
          </p:cNvCxnSpPr>
          <p:nvPr/>
        </p:nvCxnSpPr>
        <p:spPr bwMode="auto">
          <a:xfrm>
            <a:off x="5178773" y="5953712"/>
            <a:ext cx="93088" cy="340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B11321-BAF7-49C4-96A4-A3840F825E5F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 bwMode="auto">
          <a:xfrm flipH="1" flipV="1">
            <a:off x="4598468" y="6173593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F886806-8202-6093-9374-84E908E909DC}"/>
              </a:ext>
            </a:extLst>
          </p:cNvPr>
          <p:cNvSpPr/>
          <p:nvPr/>
        </p:nvSpPr>
        <p:spPr bwMode="auto">
          <a:xfrm>
            <a:off x="75935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C40047C-63E8-E72C-3FC0-AC21772BBB36}"/>
              </a:ext>
            </a:extLst>
          </p:cNvPr>
          <p:cNvSpPr/>
          <p:nvPr/>
        </p:nvSpPr>
        <p:spPr bwMode="auto">
          <a:xfrm>
            <a:off x="7826308" y="5765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E40F1E-2455-54F9-FB40-E5113FBC39D9}"/>
              </a:ext>
            </a:extLst>
          </p:cNvPr>
          <p:cNvSpPr/>
          <p:nvPr/>
        </p:nvSpPr>
        <p:spPr bwMode="auto">
          <a:xfrm>
            <a:off x="81143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A6BC7FF-A3E0-FF4F-9A3E-F1E090236739}"/>
              </a:ext>
            </a:extLst>
          </p:cNvPr>
          <p:cNvSpPr/>
          <p:nvPr/>
        </p:nvSpPr>
        <p:spPr bwMode="auto">
          <a:xfrm>
            <a:off x="7246003" y="5985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FB851E-53F8-E2EB-3788-00B552F4A34C}"/>
              </a:ext>
            </a:extLst>
          </p:cNvPr>
          <p:cNvSpPr/>
          <p:nvPr/>
        </p:nvSpPr>
        <p:spPr bwMode="auto">
          <a:xfrm>
            <a:off x="8355508" y="5693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D56DF59-0708-C48F-C10F-EF63A5A8E2EC}"/>
              </a:ext>
            </a:extLst>
          </p:cNvPr>
          <p:cNvSpPr/>
          <p:nvPr/>
        </p:nvSpPr>
        <p:spPr bwMode="auto">
          <a:xfrm>
            <a:off x="7970308" y="622906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19053B2-B539-77A9-1E2E-70961361C126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 bwMode="auto">
          <a:xfrm flipV="1">
            <a:off x="7368915" y="5529652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F4E562-C352-13EC-FB72-1BFCA93B9A92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 bwMode="auto">
          <a:xfrm>
            <a:off x="7737508" y="5478740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7ECA7F-16C8-1231-D17B-69724E9B1302}"/>
              </a:ext>
            </a:extLst>
          </p:cNvPr>
          <p:cNvCxnSpPr>
            <a:cxnSpLocks/>
            <a:stCxn id="48" idx="7"/>
            <a:endCxn id="47" idx="3"/>
          </p:cNvCxnSpPr>
          <p:nvPr/>
        </p:nvCxnSpPr>
        <p:spPr bwMode="auto">
          <a:xfrm flipV="1">
            <a:off x="8093220" y="581689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66D7FB-D157-5D3C-14BA-26CA6CB0A77A}"/>
              </a:ext>
            </a:extLst>
          </p:cNvPr>
          <p:cNvCxnSpPr>
            <a:cxnSpLocks/>
            <a:stCxn id="45" idx="5"/>
            <a:endCxn id="47" idx="0"/>
          </p:cNvCxnSpPr>
          <p:nvPr/>
        </p:nvCxnSpPr>
        <p:spPr bwMode="auto">
          <a:xfrm>
            <a:off x="8237220" y="5529652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94103D-F1E2-640D-8860-E5718FB2D394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 bwMode="auto">
          <a:xfrm>
            <a:off x="7949220" y="5888890"/>
            <a:ext cx="42176" cy="361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293279-4260-8BBE-59FE-4501C8095FC0}"/>
              </a:ext>
            </a:extLst>
          </p:cNvPr>
          <p:cNvCxnSpPr>
            <a:cxnSpLocks/>
            <a:stCxn id="44" idx="3"/>
            <a:endCxn id="46" idx="5"/>
          </p:cNvCxnSpPr>
          <p:nvPr/>
        </p:nvCxnSpPr>
        <p:spPr bwMode="auto">
          <a:xfrm flipH="1">
            <a:off x="7368915" y="5888890"/>
            <a:ext cx="478481" cy="219881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9" name="Oval 9238">
            <a:extLst>
              <a:ext uri="{FF2B5EF4-FFF2-40B4-BE49-F238E27FC236}">
                <a16:creationId xmlns:a16="http://schemas.microsoft.com/office/drawing/2014/main" id="{0D18A00B-0F04-B1FF-CEC7-A7DB9A521BC1}"/>
              </a:ext>
            </a:extLst>
          </p:cNvPr>
          <p:cNvSpPr/>
          <p:nvPr/>
        </p:nvSpPr>
        <p:spPr bwMode="auto">
          <a:xfrm>
            <a:off x="21774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0" name="Oval 9239">
            <a:extLst>
              <a:ext uri="{FF2B5EF4-FFF2-40B4-BE49-F238E27FC236}">
                <a16:creationId xmlns:a16="http://schemas.microsoft.com/office/drawing/2014/main" id="{FC0011B9-C636-DEB8-6C69-B50E90B09B1E}"/>
              </a:ext>
            </a:extLst>
          </p:cNvPr>
          <p:cNvSpPr/>
          <p:nvPr/>
        </p:nvSpPr>
        <p:spPr bwMode="auto">
          <a:xfrm>
            <a:off x="2410250" y="5805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1" name="Oval 9240">
            <a:extLst>
              <a:ext uri="{FF2B5EF4-FFF2-40B4-BE49-F238E27FC236}">
                <a16:creationId xmlns:a16="http://schemas.microsoft.com/office/drawing/2014/main" id="{17C5360C-EB94-1237-0B60-5F57EB5EADDC}"/>
              </a:ext>
            </a:extLst>
          </p:cNvPr>
          <p:cNvSpPr/>
          <p:nvPr/>
        </p:nvSpPr>
        <p:spPr bwMode="auto">
          <a:xfrm>
            <a:off x="26982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2" name="Oval 9241">
            <a:extLst>
              <a:ext uri="{FF2B5EF4-FFF2-40B4-BE49-F238E27FC236}">
                <a16:creationId xmlns:a16="http://schemas.microsoft.com/office/drawing/2014/main" id="{F034E303-B0D9-DEA5-9867-22FFA4BDB624}"/>
              </a:ext>
            </a:extLst>
          </p:cNvPr>
          <p:cNvSpPr/>
          <p:nvPr/>
        </p:nvSpPr>
        <p:spPr bwMode="auto">
          <a:xfrm>
            <a:off x="1829945" y="602581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3" name="Oval 9242">
            <a:extLst>
              <a:ext uri="{FF2B5EF4-FFF2-40B4-BE49-F238E27FC236}">
                <a16:creationId xmlns:a16="http://schemas.microsoft.com/office/drawing/2014/main" id="{15D3EA93-6E3A-40A9-2B3A-CB1FD165FB6F}"/>
              </a:ext>
            </a:extLst>
          </p:cNvPr>
          <p:cNvSpPr/>
          <p:nvPr/>
        </p:nvSpPr>
        <p:spPr bwMode="auto">
          <a:xfrm>
            <a:off x="2939450" y="5733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4" name="Oval 9243">
            <a:extLst>
              <a:ext uri="{FF2B5EF4-FFF2-40B4-BE49-F238E27FC236}">
                <a16:creationId xmlns:a16="http://schemas.microsoft.com/office/drawing/2014/main" id="{EA6F4035-1DEB-0D19-FBC5-7AC8BA67441C}"/>
              </a:ext>
            </a:extLst>
          </p:cNvPr>
          <p:cNvSpPr/>
          <p:nvPr/>
        </p:nvSpPr>
        <p:spPr bwMode="auto">
          <a:xfrm>
            <a:off x="2554250" y="626901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45" name="Straight Connector 9244">
            <a:extLst>
              <a:ext uri="{FF2B5EF4-FFF2-40B4-BE49-F238E27FC236}">
                <a16:creationId xmlns:a16="http://schemas.microsoft.com/office/drawing/2014/main" id="{0D82169C-542B-21AF-6A7F-8BF32E522486}"/>
              </a:ext>
            </a:extLst>
          </p:cNvPr>
          <p:cNvCxnSpPr>
            <a:cxnSpLocks/>
            <a:stCxn id="9242" idx="7"/>
            <a:endCxn id="9239" idx="3"/>
          </p:cNvCxnSpPr>
          <p:nvPr/>
        </p:nvCxnSpPr>
        <p:spPr bwMode="auto">
          <a:xfrm flipV="1">
            <a:off x="1952857" y="5569606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6" name="Straight Connector 9245">
            <a:extLst>
              <a:ext uri="{FF2B5EF4-FFF2-40B4-BE49-F238E27FC236}">
                <a16:creationId xmlns:a16="http://schemas.microsoft.com/office/drawing/2014/main" id="{1F6C7EEB-6C8A-D30D-0C7E-55E69A3A443A}"/>
              </a:ext>
            </a:extLst>
          </p:cNvPr>
          <p:cNvCxnSpPr>
            <a:cxnSpLocks/>
            <a:stCxn id="9239" idx="6"/>
            <a:endCxn id="9240" idx="1"/>
          </p:cNvCxnSpPr>
          <p:nvPr/>
        </p:nvCxnSpPr>
        <p:spPr bwMode="auto">
          <a:xfrm>
            <a:off x="2321450" y="5518694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7" name="Straight Connector 9246">
            <a:extLst>
              <a:ext uri="{FF2B5EF4-FFF2-40B4-BE49-F238E27FC236}">
                <a16:creationId xmlns:a16="http://schemas.microsoft.com/office/drawing/2014/main" id="{49E9469F-C12D-A3B6-6123-683E1AD42FC6}"/>
              </a:ext>
            </a:extLst>
          </p:cNvPr>
          <p:cNvCxnSpPr>
            <a:cxnSpLocks/>
            <a:stCxn id="9240" idx="6"/>
            <a:endCxn id="9243" idx="3"/>
          </p:cNvCxnSpPr>
          <p:nvPr/>
        </p:nvCxnSpPr>
        <p:spPr bwMode="auto">
          <a:xfrm flipV="1">
            <a:off x="2554250" y="5856844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8" name="Straight Connector 9247">
            <a:extLst>
              <a:ext uri="{FF2B5EF4-FFF2-40B4-BE49-F238E27FC236}">
                <a16:creationId xmlns:a16="http://schemas.microsoft.com/office/drawing/2014/main" id="{F7DCE8A2-03FB-E59C-6C83-FFB701448757}"/>
              </a:ext>
            </a:extLst>
          </p:cNvPr>
          <p:cNvCxnSpPr>
            <a:cxnSpLocks/>
            <a:stCxn id="9241" idx="5"/>
            <a:endCxn id="9243" idx="0"/>
          </p:cNvCxnSpPr>
          <p:nvPr/>
        </p:nvCxnSpPr>
        <p:spPr bwMode="auto">
          <a:xfrm>
            <a:off x="2821162" y="5569606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9" name="Straight Connector 9248">
            <a:extLst>
              <a:ext uri="{FF2B5EF4-FFF2-40B4-BE49-F238E27FC236}">
                <a16:creationId xmlns:a16="http://schemas.microsoft.com/office/drawing/2014/main" id="{DCE48C35-2AB4-D43F-3FED-ACCE02891BF9}"/>
              </a:ext>
            </a:extLst>
          </p:cNvPr>
          <p:cNvCxnSpPr>
            <a:cxnSpLocks/>
            <a:stCxn id="9241" idx="4"/>
            <a:endCxn id="9244" idx="0"/>
          </p:cNvCxnSpPr>
          <p:nvPr/>
        </p:nvCxnSpPr>
        <p:spPr bwMode="auto">
          <a:xfrm flipH="1">
            <a:off x="2626250" y="5590694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0" name="Straight Connector 9249">
            <a:extLst>
              <a:ext uri="{FF2B5EF4-FFF2-40B4-BE49-F238E27FC236}">
                <a16:creationId xmlns:a16="http://schemas.microsoft.com/office/drawing/2014/main" id="{2E15FD7E-BEB3-09CA-D8F1-B69DAC1C0BC4}"/>
              </a:ext>
            </a:extLst>
          </p:cNvPr>
          <p:cNvCxnSpPr>
            <a:cxnSpLocks/>
            <a:stCxn id="9244" idx="2"/>
            <a:endCxn id="9242" idx="5"/>
          </p:cNvCxnSpPr>
          <p:nvPr/>
        </p:nvCxnSpPr>
        <p:spPr bwMode="auto">
          <a:xfrm flipH="1" flipV="1">
            <a:off x="1952857" y="6148725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54" name="Oval 9253">
            <a:extLst>
              <a:ext uri="{FF2B5EF4-FFF2-40B4-BE49-F238E27FC236}">
                <a16:creationId xmlns:a16="http://schemas.microsoft.com/office/drawing/2014/main" id="{72C694AE-95F4-4AAE-70CC-E918D3DD2E53}"/>
              </a:ext>
            </a:extLst>
          </p:cNvPr>
          <p:cNvSpPr/>
          <p:nvPr/>
        </p:nvSpPr>
        <p:spPr bwMode="auto">
          <a:xfrm>
            <a:off x="45644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5" name="Oval 9254">
            <a:extLst>
              <a:ext uri="{FF2B5EF4-FFF2-40B4-BE49-F238E27FC236}">
                <a16:creationId xmlns:a16="http://schemas.microsoft.com/office/drawing/2014/main" id="{8946329C-DF6D-DB48-7FAD-09A528313764}"/>
              </a:ext>
            </a:extLst>
          </p:cNvPr>
          <p:cNvSpPr/>
          <p:nvPr/>
        </p:nvSpPr>
        <p:spPr bwMode="auto">
          <a:xfrm>
            <a:off x="4797204" y="3464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6" name="Oval 9255">
            <a:extLst>
              <a:ext uri="{FF2B5EF4-FFF2-40B4-BE49-F238E27FC236}">
                <a16:creationId xmlns:a16="http://schemas.microsoft.com/office/drawing/2014/main" id="{A590139E-5C1F-B044-6077-D0E7E2BD30CB}"/>
              </a:ext>
            </a:extLst>
          </p:cNvPr>
          <p:cNvSpPr/>
          <p:nvPr/>
        </p:nvSpPr>
        <p:spPr bwMode="auto">
          <a:xfrm>
            <a:off x="50852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7" name="Oval 9256">
            <a:extLst>
              <a:ext uri="{FF2B5EF4-FFF2-40B4-BE49-F238E27FC236}">
                <a16:creationId xmlns:a16="http://schemas.microsoft.com/office/drawing/2014/main" id="{C6FF5591-C370-5E9F-F2C4-B9C8C8E39DBC}"/>
              </a:ext>
            </a:extLst>
          </p:cNvPr>
          <p:cNvSpPr/>
          <p:nvPr/>
        </p:nvSpPr>
        <p:spPr bwMode="auto">
          <a:xfrm>
            <a:off x="4216899" y="368408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8" name="Oval 9257">
            <a:extLst>
              <a:ext uri="{FF2B5EF4-FFF2-40B4-BE49-F238E27FC236}">
                <a16:creationId xmlns:a16="http://schemas.microsoft.com/office/drawing/2014/main" id="{DF47ED9D-F035-141E-CFC4-436782948539}"/>
              </a:ext>
            </a:extLst>
          </p:cNvPr>
          <p:cNvSpPr/>
          <p:nvPr/>
        </p:nvSpPr>
        <p:spPr bwMode="auto">
          <a:xfrm>
            <a:off x="5326404" y="3392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9" name="Oval 9258">
            <a:extLst>
              <a:ext uri="{FF2B5EF4-FFF2-40B4-BE49-F238E27FC236}">
                <a16:creationId xmlns:a16="http://schemas.microsoft.com/office/drawing/2014/main" id="{AF75808F-C36E-AD47-6FDC-C5F9F2AE246B}"/>
              </a:ext>
            </a:extLst>
          </p:cNvPr>
          <p:cNvSpPr/>
          <p:nvPr/>
        </p:nvSpPr>
        <p:spPr bwMode="auto">
          <a:xfrm>
            <a:off x="4941204" y="392728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60" name="Straight Connector 9259">
            <a:extLst>
              <a:ext uri="{FF2B5EF4-FFF2-40B4-BE49-F238E27FC236}">
                <a16:creationId xmlns:a16="http://schemas.microsoft.com/office/drawing/2014/main" id="{52EB392A-4AC6-E9CE-2413-7ACB12DF17C7}"/>
              </a:ext>
            </a:extLst>
          </p:cNvPr>
          <p:cNvCxnSpPr>
            <a:cxnSpLocks/>
            <a:stCxn id="9257" idx="7"/>
            <a:endCxn id="9254" idx="3"/>
          </p:cNvCxnSpPr>
          <p:nvPr/>
        </p:nvCxnSpPr>
        <p:spPr bwMode="auto">
          <a:xfrm flipV="1">
            <a:off x="4339811" y="322787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1" name="Straight Connector 9260">
            <a:extLst>
              <a:ext uri="{FF2B5EF4-FFF2-40B4-BE49-F238E27FC236}">
                <a16:creationId xmlns:a16="http://schemas.microsoft.com/office/drawing/2014/main" id="{80A84B0B-FCDC-9629-CEC8-EB24BAF67F9D}"/>
              </a:ext>
            </a:extLst>
          </p:cNvPr>
          <p:cNvCxnSpPr>
            <a:cxnSpLocks/>
            <a:stCxn id="9254" idx="6"/>
            <a:endCxn id="9255" idx="1"/>
          </p:cNvCxnSpPr>
          <p:nvPr/>
        </p:nvCxnSpPr>
        <p:spPr bwMode="auto">
          <a:xfrm>
            <a:off x="4708404" y="317696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2" name="Straight Connector 9261">
            <a:extLst>
              <a:ext uri="{FF2B5EF4-FFF2-40B4-BE49-F238E27FC236}">
                <a16:creationId xmlns:a16="http://schemas.microsoft.com/office/drawing/2014/main" id="{D3195294-0967-67BE-A3F6-53F343E69781}"/>
              </a:ext>
            </a:extLst>
          </p:cNvPr>
          <p:cNvCxnSpPr>
            <a:cxnSpLocks/>
            <a:stCxn id="9255" idx="6"/>
            <a:endCxn id="9258" idx="3"/>
          </p:cNvCxnSpPr>
          <p:nvPr/>
        </p:nvCxnSpPr>
        <p:spPr bwMode="auto">
          <a:xfrm flipV="1">
            <a:off x="4941204" y="351511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3" name="Straight Connector 9262">
            <a:extLst>
              <a:ext uri="{FF2B5EF4-FFF2-40B4-BE49-F238E27FC236}">
                <a16:creationId xmlns:a16="http://schemas.microsoft.com/office/drawing/2014/main" id="{ABFC2971-AD16-7E24-EB37-FAE094CB9CE4}"/>
              </a:ext>
            </a:extLst>
          </p:cNvPr>
          <p:cNvCxnSpPr>
            <a:cxnSpLocks/>
            <a:stCxn id="9256" idx="5"/>
            <a:endCxn id="9258" idx="0"/>
          </p:cNvCxnSpPr>
          <p:nvPr/>
        </p:nvCxnSpPr>
        <p:spPr bwMode="auto">
          <a:xfrm>
            <a:off x="5208116" y="322787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4" name="Straight Connector 9263">
            <a:extLst>
              <a:ext uri="{FF2B5EF4-FFF2-40B4-BE49-F238E27FC236}">
                <a16:creationId xmlns:a16="http://schemas.microsoft.com/office/drawing/2014/main" id="{6CA5F799-55B8-111A-12FC-C5E91633267A}"/>
              </a:ext>
            </a:extLst>
          </p:cNvPr>
          <p:cNvCxnSpPr>
            <a:cxnSpLocks/>
            <a:stCxn id="9256" idx="4"/>
            <a:endCxn id="9259" idx="0"/>
          </p:cNvCxnSpPr>
          <p:nvPr/>
        </p:nvCxnSpPr>
        <p:spPr bwMode="auto">
          <a:xfrm flipH="1">
            <a:off x="5013204" y="324896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5" name="Straight Connector 9264">
            <a:extLst>
              <a:ext uri="{FF2B5EF4-FFF2-40B4-BE49-F238E27FC236}">
                <a16:creationId xmlns:a16="http://schemas.microsoft.com/office/drawing/2014/main" id="{CC02CD49-B43F-888D-ACE0-207121C6A06B}"/>
              </a:ext>
            </a:extLst>
          </p:cNvPr>
          <p:cNvCxnSpPr>
            <a:cxnSpLocks/>
            <a:stCxn id="9259" idx="2"/>
            <a:endCxn id="9257" idx="5"/>
          </p:cNvCxnSpPr>
          <p:nvPr/>
        </p:nvCxnSpPr>
        <p:spPr bwMode="auto">
          <a:xfrm flipH="1" flipV="1">
            <a:off x="4339811" y="380699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6" name="Straight Connector 9265">
            <a:extLst>
              <a:ext uri="{FF2B5EF4-FFF2-40B4-BE49-F238E27FC236}">
                <a16:creationId xmlns:a16="http://schemas.microsoft.com/office/drawing/2014/main" id="{FDFA45A8-1C9E-679D-02D9-B08D8D3B46F0}"/>
              </a:ext>
            </a:extLst>
          </p:cNvPr>
          <p:cNvCxnSpPr>
            <a:cxnSpLocks/>
            <a:stCxn id="9258" idx="4"/>
            <a:endCxn id="9259" idx="7"/>
          </p:cNvCxnSpPr>
          <p:nvPr/>
        </p:nvCxnSpPr>
        <p:spPr bwMode="auto">
          <a:xfrm flipH="1">
            <a:off x="5064116" y="3536201"/>
            <a:ext cx="334288" cy="412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7" name="Straight Connector 9266">
            <a:extLst>
              <a:ext uri="{FF2B5EF4-FFF2-40B4-BE49-F238E27FC236}">
                <a16:creationId xmlns:a16="http://schemas.microsoft.com/office/drawing/2014/main" id="{A9D6A4CB-6D4C-A39D-5713-70A352EF3F8A}"/>
              </a:ext>
            </a:extLst>
          </p:cNvPr>
          <p:cNvCxnSpPr>
            <a:cxnSpLocks/>
            <a:stCxn id="9256" idx="4"/>
            <a:endCxn id="9254" idx="6"/>
          </p:cNvCxnSpPr>
          <p:nvPr/>
        </p:nvCxnSpPr>
        <p:spPr bwMode="auto">
          <a:xfrm flipH="1" flipV="1">
            <a:off x="4708404" y="3176963"/>
            <a:ext cx="448800" cy="72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8" name="Straight Connector 9267">
            <a:extLst>
              <a:ext uri="{FF2B5EF4-FFF2-40B4-BE49-F238E27FC236}">
                <a16:creationId xmlns:a16="http://schemas.microsoft.com/office/drawing/2014/main" id="{596B25A8-EF72-495B-46FC-C1B8CDA3B242}"/>
              </a:ext>
            </a:extLst>
          </p:cNvPr>
          <p:cNvCxnSpPr>
            <a:cxnSpLocks/>
            <a:stCxn id="9256" idx="4"/>
            <a:endCxn id="9255" idx="6"/>
          </p:cNvCxnSpPr>
          <p:nvPr/>
        </p:nvCxnSpPr>
        <p:spPr bwMode="auto">
          <a:xfrm flipH="1">
            <a:off x="4941204" y="3248963"/>
            <a:ext cx="216000" cy="28723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5" name="Straight Connector 9274">
            <a:extLst>
              <a:ext uri="{FF2B5EF4-FFF2-40B4-BE49-F238E27FC236}">
                <a16:creationId xmlns:a16="http://schemas.microsoft.com/office/drawing/2014/main" id="{F673DB7A-4DE4-254D-A866-9A2699DD6AC4}"/>
              </a:ext>
            </a:extLst>
          </p:cNvPr>
          <p:cNvCxnSpPr>
            <a:cxnSpLocks/>
            <a:stCxn id="9254" idx="3"/>
            <a:endCxn id="9259" idx="2"/>
          </p:cNvCxnSpPr>
          <p:nvPr/>
        </p:nvCxnSpPr>
        <p:spPr bwMode="auto">
          <a:xfrm>
            <a:off x="4585492" y="3227875"/>
            <a:ext cx="355712" cy="77141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8" name="Straight Connector 9277">
            <a:extLst>
              <a:ext uri="{FF2B5EF4-FFF2-40B4-BE49-F238E27FC236}">
                <a16:creationId xmlns:a16="http://schemas.microsoft.com/office/drawing/2014/main" id="{E5B16A93-54C6-8523-65E8-AA9C45E554E6}"/>
              </a:ext>
            </a:extLst>
          </p:cNvPr>
          <p:cNvCxnSpPr>
            <a:cxnSpLocks/>
            <a:stCxn id="9257" idx="7"/>
            <a:endCxn id="9255" idx="3"/>
          </p:cNvCxnSpPr>
          <p:nvPr/>
        </p:nvCxnSpPr>
        <p:spPr bwMode="auto">
          <a:xfrm flipV="1">
            <a:off x="4339811" y="3587113"/>
            <a:ext cx="478481" cy="11805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83" name="Straight Connector 9282">
            <a:extLst>
              <a:ext uri="{FF2B5EF4-FFF2-40B4-BE49-F238E27FC236}">
                <a16:creationId xmlns:a16="http://schemas.microsoft.com/office/drawing/2014/main" id="{08D8F637-0214-0D1F-395E-AA71DC3FF8B7}"/>
              </a:ext>
            </a:extLst>
          </p:cNvPr>
          <p:cNvCxnSpPr>
            <a:cxnSpLocks/>
            <a:stCxn id="9255" idx="4"/>
            <a:endCxn id="9259" idx="0"/>
          </p:cNvCxnSpPr>
          <p:nvPr/>
        </p:nvCxnSpPr>
        <p:spPr bwMode="auto">
          <a:xfrm>
            <a:off x="4869204" y="3608201"/>
            <a:ext cx="144000" cy="31908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4" name="Freeform 9293">
            <a:extLst>
              <a:ext uri="{FF2B5EF4-FFF2-40B4-BE49-F238E27FC236}">
                <a16:creationId xmlns:a16="http://schemas.microsoft.com/office/drawing/2014/main" id="{04BD2405-5F3C-0769-F738-A7847980AE40}"/>
              </a:ext>
            </a:extLst>
          </p:cNvPr>
          <p:cNvSpPr/>
          <p:nvPr/>
        </p:nvSpPr>
        <p:spPr bwMode="auto">
          <a:xfrm>
            <a:off x="4653252" y="2944876"/>
            <a:ext cx="744070" cy="452080"/>
          </a:xfrm>
          <a:custGeom>
            <a:avLst/>
            <a:gdLst>
              <a:gd name="connsiteX0" fmla="*/ 0 w 744070"/>
              <a:gd name="connsiteY0" fmla="*/ 160727 h 452080"/>
              <a:gd name="connsiteX1" fmla="*/ 636494 w 744070"/>
              <a:gd name="connsiteY1" fmla="*/ 12810 h 452080"/>
              <a:gd name="connsiteX2" fmla="*/ 744070 w 744070"/>
              <a:gd name="connsiteY2" fmla="*/ 452080 h 45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070" h="452080">
                <a:moveTo>
                  <a:pt x="0" y="160727"/>
                </a:moveTo>
                <a:cubicBezTo>
                  <a:pt x="256241" y="62489"/>
                  <a:pt x="512482" y="-35749"/>
                  <a:pt x="636494" y="12810"/>
                </a:cubicBezTo>
                <a:cubicBezTo>
                  <a:pt x="760506" y="61369"/>
                  <a:pt x="719417" y="379616"/>
                  <a:pt x="744070" y="45208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Freeform 9294">
            <a:extLst>
              <a:ext uri="{FF2B5EF4-FFF2-40B4-BE49-F238E27FC236}">
                <a16:creationId xmlns:a16="http://schemas.microsoft.com/office/drawing/2014/main" id="{F6CDDB03-783F-0BA9-9950-948D85A19AA0}"/>
              </a:ext>
            </a:extLst>
          </p:cNvPr>
          <p:cNvSpPr/>
          <p:nvPr/>
        </p:nvSpPr>
        <p:spPr bwMode="auto">
          <a:xfrm>
            <a:off x="4288337" y="3535201"/>
            <a:ext cx="1111624" cy="688380"/>
          </a:xfrm>
          <a:custGeom>
            <a:avLst/>
            <a:gdLst>
              <a:gd name="connsiteX0" fmla="*/ 0 w 1111624"/>
              <a:gd name="connsiteY0" fmla="*/ 295835 h 688380"/>
              <a:gd name="connsiteX1" fmla="*/ 735106 w 1111624"/>
              <a:gd name="connsiteY1" fmla="*/ 681317 h 688380"/>
              <a:gd name="connsiteX2" fmla="*/ 1111624 w 1111624"/>
              <a:gd name="connsiteY2" fmla="*/ 0 h 68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624" h="688380">
                <a:moveTo>
                  <a:pt x="0" y="295835"/>
                </a:moveTo>
                <a:cubicBezTo>
                  <a:pt x="274917" y="513229"/>
                  <a:pt x="549835" y="730623"/>
                  <a:pt x="735106" y="681317"/>
                </a:cubicBezTo>
                <a:cubicBezTo>
                  <a:pt x="920377" y="632011"/>
                  <a:pt x="1044389" y="108323"/>
                  <a:pt x="1111624" y="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Freeform 9296">
            <a:extLst>
              <a:ext uri="{FF2B5EF4-FFF2-40B4-BE49-F238E27FC236}">
                <a16:creationId xmlns:a16="http://schemas.microsoft.com/office/drawing/2014/main" id="{BED97631-E74B-A750-6533-26C749FDF744}"/>
              </a:ext>
            </a:extLst>
          </p:cNvPr>
          <p:cNvSpPr/>
          <p:nvPr/>
        </p:nvSpPr>
        <p:spPr bwMode="auto">
          <a:xfrm>
            <a:off x="4346608" y="3027929"/>
            <a:ext cx="753035" cy="668636"/>
          </a:xfrm>
          <a:custGeom>
            <a:avLst/>
            <a:gdLst>
              <a:gd name="connsiteX0" fmla="*/ 0 w 753035"/>
              <a:gd name="connsiteY0" fmla="*/ 668636 h 668636"/>
              <a:gd name="connsiteX1" fmla="*/ 188259 w 753035"/>
              <a:gd name="connsiteY1" fmla="*/ 27660 h 668636"/>
              <a:gd name="connsiteX2" fmla="*/ 753035 w 753035"/>
              <a:gd name="connsiteY2" fmla="*/ 99377 h 6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035" h="668636">
                <a:moveTo>
                  <a:pt x="0" y="668636"/>
                </a:moveTo>
                <a:cubicBezTo>
                  <a:pt x="31376" y="395586"/>
                  <a:pt x="62753" y="122536"/>
                  <a:pt x="188259" y="27660"/>
                </a:cubicBezTo>
                <a:cubicBezTo>
                  <a:pt x="313765" y="-67217"/>
                  <a:pt x="655917" y="113571"/>
                  <a:pt x="753035" y="99377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9" name="Straight Arrow Connector 9298">
            <a:extLst>
              <a:ext uri="{FF2B5EF4-FFF2-40B4-BE49-F238E27FC236}">
                <a16:creationId xmlns:a16="http://schemas.microsoft.com/office/drawing/2014/main" id="{D7699E9D-5F6B-1DC2-8F0A-63646246FB0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4250" y="3999288"/>
            <a:ext cx="1662649" cy="125847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Arrow Connector 9300">
            <a:extLst>
              <a:ext uri="{FF2B5EF4-FFF2-40B4-BE49-F238E27FC236}">
                <a16:creationId xmlns:a16="http://schemas.microsoft.com/office/drawing/2014/main" id="{CDDE787C-A970-2046-38E7-F2D5F8D49C07}"/>
              </a:ext>
            </a:extLst>
          </p:cNvPr>
          <p:cNvCxnSpPr>
            <a:cxnSpLocks/>
          </p:cNvCxnSpPr>
          <p:nvPr/>
        </p:nvCxnSpPr>
        <p:spPr bwMode="auto">
          <a:xfrm>
            <a:off x="4939877" y="4345607"/>
            <a:ext cx="0" cy="82966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4" name="Straight Arrow Connector 9303">
            <a:extLst>
              <a:ext uri="{FF2B5EF4-FFF2-40B4-BE49-F238E27FC236}">
                <a16:creationId xmlns:a16="http://schemas.microsoft.com/office/drawing/2014/main" id="{998E46A8-7E59-CB2F-2166-745A6E13251D}"/>
              </a:ext>
            </a:extLst>
          </p:cNvPr>
          <p:cNvCxnSpPr>
            <a:cxnSpLocks/>
          </p:cNvCxnSpPr>
          <p:nvPr/>
        </p:nvCxnSpPr>
        <p:spPr bwMode="auto">
          <a:xfrm>
            <a:off x="5585061" y="3927288"/>
            <a:ext cx="1602778" cy="132668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8" name="Straight Connector 9307">
            <a:extLst>
              <a:ext uri="{FF2B5EF4-FFF2-40B4-BE49-F238E27FC236}">
                <a16:creationId xmlns:a16="http://schemas.microsoft.com/office/drawing/2014/main" id="{BEB35CA5-16EE-EAF4-3888-97B04AA4EECD}"/>
              </a:ext>
            </a:extLst>
          </p:cNvPr>
          <p:cNvCxnSpPr/>
          <p:nvPr/>
        </p:nvCxnSpPr>
        <p:spPr bwMode="auto">
          <a:xfrm>
            <a:off x="3330420" y="5253975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9" name="Straight Connector 9308">
            <a:extLst>
              <a:ext uri="{FF2B5EF4-FFF2-40B4-BE49-F238E27FC236}">
                <a16:creationId xmlns:a16="http://schemas.microsoft.com/office/drawing/2014/main" id="{458169EA-3EC2-3BDF-73BF-F1C1C33B8780}"/>
              </a:ext>
            </a:extLst>
          </p:cNvPr>
          <p:cNvCxnSpPr/>
          <p:nvPr/>
        </p:nvCxnSpPr>
        <p:spPr bwMode="auto">
          <a:xfrm>
            <a:off x="6066800" y="5226407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1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4B06A43-1017-F9C9-276E-6396044A2A9B}"/>
              </a:ext>
            </a:extLst>
          </p:cNvPr>
          <p:cNvSpPr/>
          <p:nvPr/>
        </p:nvSpPr>
        <p:spPr bwMode="auto">
          <a:xfrm>
            <a:off x="2250270" y="3416013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From</a:t>
            </a:r>
            <a:r>
              <a:rPr lang="de-DE" dirty="0"/>
              <a:t> Birds </a:t>
            </a:r>
            <a:r>
              <a:rPr lang="de-DE" dirty="0" err="1"/>
              <a:t>to</a:t>
            </a:r>
            <a:r>
              <a:rPr lang="de-DE" dirty="0"/>
              <a:t> TSP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1D9CBC-B6DB-24DC-20A3-47FB5DC24EC8}"/>
              </a:ext>
            </a:extLst>
          </p:cNvPr>
          <p:cNvSpPr/>
          <p:nvPr/>
        </p:nvSpPr>
        <p:spPr bwMode="auto">
          <a:xfrm>
            <a:off x="2250270" y="5077605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B64F04-C754-D6F1-F581-E9537E2809C4}"/>
              </a:ext>
            </a:extLst>
          </p:cNvPr>
          <p:cNvSpPr/>
          <p:nvPr/>
        </p:nvSpPr>
        <p:spPr bwMode="auto">
          <a:xfrm>
            <a:off x="48979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C3317B-50E1-324B-F031-EE0E37CF645F}"/>
              </a:ext>
            </a:extLst>
          </p:cNvPr>
          <p:cNvSpPr/>
          <p:nvPr/>
        </p:nvSpPr>
        <p:spPr bwMode="auto">
          <a:xfrm>
            <a:off x="5130700" y="3984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E27699-E8D3-65CB-27A1-11BDA65D2126}"/>
              </a:ext>
            </a:extLst>
          </p:cNvPr>
          <p:cNvSpPr/>
          <p:nvPr/>
        </p:nvSpPr>
        <p:spPr bwMode="auto">
          <a:xfrm>
            <a:off x="54187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BBAA5B-3C9F-01EC-F070-03714654EA50}"/>
              </a:ext>
            </a:extLst>
          </p:cNvPr>
          <p:cNvSpPr/>
          <p:nvPr/>
        </p:nvSpPr>
        <p:spPr bwMode="auto">
          <a:xfrm>
            <a:off x="4550395" y="420453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53620-839F-2B72-CB49-4CBE55E887F9}"/>
              </a:ext>
            </a:extLst>
          </p:cNvPr>
          <p:cNvSpPr/>
          <p:nvPr/>
        </p:nvSpPr>
        <p:spPr bwMode="auto">
          <a:xfrm>
            <a:off x="5659900" y="3912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CD7413-2807-422B-5136-13BFD8DAB910}"/>
              </a:ext>
            </a:extLst>
          </p:cNvPr>
          <p:cNvSpPr/>
          <p:nvPr/>
        </p:nvSpPr>
        <p:spPr bwMode="auto">
          <a:xfrm>
            <a:off x="5274700" y="444774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3B00F4-B1DD-FCD2-C0CD-B6D2EB4352F5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 bwMode="auto">
          <a:xfrm flipV="1">
            <a:off x="4673307" y="3748329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E734A3-7091-4D10-912B-6D5D069AB5DB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 bwMode="auto">
          <a:xfrm>
            <a:off x="5041900" y="3697417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DDDF7-E82C-F81A-1E22-6068D6FBEBDA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 bwMode="auto">
          <a:xfrm flipV="1">
            <a:off x="5274700" y="4035567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826329-E615-9235-1EB4-9C5658980ACA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 bwMode="auto">
          <a:xfrm>
            <a:off x="5541612" y="3748329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2582E0-0B23-3247-7237-0A5685983EFF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 bwMode="auto">
          <a:xfrm flipH="1">
            <a:off x="5346700" y="3769417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3485AD-DBEF-10A4-9C62-72D63ADE5D92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 bwMode="auto">
          <a:xfrm flipH="1" flipV="1">
            <a:off x="4673307" y="4327448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1" name="Straight Arrow Connector 9240">
            <a:extLst>
              <a:ext uri="{FF2B5EF4-FFF2-40B4-BE49-F238E27FC236}">
                <a16:creationId xmlns:a16="http://schemas.microsoft.com/office/drawing/2014/main" id="{2870C24B-F3CC-128A-B129-8E4BF6BAF507}"/>
              </a:ext>
            </a:extLst>
          </p:cNvPr>
          <p:cNvCxnSpPr/>
          <p:nvPr/>
        </p:nvCxnSpPr>
        <p:spPr bwMode="auto">
          <a:xfrm>
            <a:off x="6066800" y="4056655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2" name="Oval 9291">
            <a:extLst>
              <a:ext uri="{FF2B5EF4-FFF2-40B4-BE49-F238E27FC236}">
                <a16:creationId xmlns:a16="http://schemas.microsoft.com/office/drawing/2014/main" id="{2458F0A6-8BBA-504F-B8CB-5DC36DE8D62B}"/>
              </a:ext>
            </a:extLst>
          </p:cNvPr>
          <p:cNvSpPr/>
          <p:nvPr/>
        </p:nvSpPr>
        <p:spPr bwMode="auto">
          <a:xfrm>
            <a:off x="49020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3" name="Oval 9292">
            <a:extLst>
              <a:ext uri="{FF2B5EF4-FFF2-40B4-BE49-F238E27FC236}">
                <a16:creationId xmlns:a16="http://schemas.microsoft.com/office/drawing/2014/main" id="{90D4EE8B-2074-B1A8-5FE5-AE42AAE9E5B2}"/>
              </a:ext>
            </a:extLst>
          </p:cNvPr>
          <p:cNvSpPr/>
          <p:nvPr/>
        </p:nvSpPr>
        <p:spPr bwMode="auto">
          <a:xfrm>
            <a:off x="5134895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4" name="Oval 9293">
            <a:extLst>
              <a:ext uri="{FF2B5EF4-FFF2-40B4-BE49-F238E27FC236}">
                <a16:creationId xmlns:a16="http://schemas.microsoft.com/office/drawing/2014/main" id="{7CFDF7D9-EA5E-539D-894E-B8720C110861}"/>
              </a:ext>
            </a:extLst>
          </p:cNvPr>
          <p:cNvSpPr/>
          <p:nvPr/>
        </p:nvSpPr>
        <p:spPr bwMode="auto">
          <a:xfrm>
            <a:off x="54228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Oval 9294">
            <a:extLst>
              <a:ext uri="{FF2B5EF4-FFF2-40B4-BE49-F238E27FC236}">
                <a16:creationId xmlns:a16="http://schemas.microsoft.com/office/drawing/2014/main" id="{9EC91BA0-9863-021E-FCFE-9BF82347BBF1}"/>
              </a:ext>
            </a:extLst>
          </p:cNvPr>
          <p:cNvSpPr/>
          <p:nvPr/>
        </p:nvSpPr>
        <p:spPr bwMode="auto">
          <a:xfrm>
            <a:off x="4554590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6" name="Oval 9295">
            <a:extLst>
              <a:ext uri="{FF2B5EF4-FFF2-40B4-BE49-F238E27FC236}">
                <a16:creationId xmlns:a16="http://schemas.microsoft.com/office/drawing/2014/main" id="{D0C3C29D-1B00-C14E-4BD5-08D651ADC04F}"/>
              </a:ext>
            </a:extLst>
          </p:cNvPr>
          <p:cNvSpPr/>
          <p:nvPr/>
        </p:nvSpPr>
        <p:spPr bwMode="auto">
          <a:xfrm>
            <a:off x="5664095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Oval 9296">
            <a:extLst>
              <a:ext uri="{FF2B5EF4-FFF2-40B4-BE49-F238E27FC236}">
                <a16:creationId xmlns:a16="http://schemas.microsoft.com/office/drawing/2014/main" id="{96F4A0AE-4027-C1DC-86A7-447376440823}"/>
              </a:ext>
            </a:extLst>
          </p:cNvPr>
          <p:cNvSpPr/>
          <p:nvPr/>
        </p:nvSpPr>
        <p:spPr bwMode="auto">
          <a:xfrm>
            <a:off x="5278895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8" name="Straight Connector 9297">
            <a:extLst>
              <a:ext uri="{FF2B5EF4-FFF2-40B4-BE49-F238E27FC236}">
                <a16:creationId xmlns:a16="http://schemas.microsoft.com/office/drawing/2014/main" id="{823AA752-3D68-2122-1B23-2B784448C96B}"/>
              </a:ext>
            </a:extLst>
          </p:cNvPr>
          <p:cNvCxnSpPr>
            <a:cxnSpLocks/>
            <a:stCxn id="9295" idx="7"/>
            <a:endCxn id="9292" idx="3"/>
          </p:cNvCxnSpPr>
          <p:nvPr/>
        </p:nvCxnSpPr>
        <p:spPr bwMode="auto">
          <a:xfrm flipV="1">
            <a:off x="4677502" y="541118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99" name="Straight Connector 9298">
            <a:extLst>
              <a:ext uri="{FF2B5EF4-FFF2-40B4-BE49-F238E27FC236}">
                <a16:creationId xmlns:a16="http://schemas.microsoft.com/office/drawing/2014/main" id="{8F2EB8E2-57A1-D7B8-4A8C-98CDEFE6AAA4}"/>
              </a:ext>
            </a:extLst>
          </p:cNvPr>
          <p:cNvCxnSpPr>
            <a:cxnSpLocks/>
            <a:stCxn id="9292" idx="6"/>
            <a:endCxn id="9293" idx="1"/>
          </p:cNvCxnSpPr>
          <p:nvPr/>
        </p:nvCxnSpPr>
        <p:spPr bwMode="auto">
          <a:xfrm>
            <a:off x="5046095" y="536027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0" name="Straight Connector 9299">
            <a:extLst>
              <a:ext uri="{FF2B5EF4-FFF2-40B4-BE49-F238E27FC236}">
                <a16:creationId xmlns:a16="http://schemas.microsoft.com/office/drawing/2014/main" id="{235BE289-EE17-ECD1-53C5-5708094C54DE}"/>
              </a:ext>
            </a:extLst>
          </p:cNvPr>
          <p:cNvCxnSpPr>
            <a:cxnSpLocks/>
            <a:stCxn id="9293" idx="6"/>
            <a:endCxn id="9296" idx="3"/>
          </p:cNvCxnSpPr>
          <p:nvPr/>
        </p:nvCxnSpPr>
        <p:spPr bwMode="auto">
          <a:xfrm flipV="1">
            <a:off x="5278895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Connector 9300">
            <a:extLst>
              <a:ext uri="{FF2B5EF4-FFF2-40B4-BE49-F238E27FC236}">
                <a16:creationId xmlns:a16="http://schemas.microsoft.com/office/drawing/2014/main" id="{92C932F3-D6E5-5FAE-F984-1292ED3382DF}"/>
              </a:ext>
            </a:extLst>
          </p:cNvPr>
          <p:cNvCxnSpPr>
            <a:cxnSpLocks/>
            <a:stCxn id="9294" idx="5"/>
            <a:endCxn id="9296" idx="0"/>
          </p:cNvCxnSpPr>
          <p:nvPr/>
        </p:nvCxnSpPr>
        <p:spPr bwMode="auto">
          <a:xfrm>
            <a:off x="5545807" y="541118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2" name="Straight Connector 9301">
            <a:extLst>
              <a:ext uri="{FF2B5EF4-FFF2-40B4-BE49-F238E27FC236}">
                <a16:creationId xmlns:a16="http://schemas.microsoft.com/office/drawing/2014/main" id="{7D1F815B-78F0-1352-756C-A4DC71E27665}"/>
              </a:ext>
            </a:extLst>
          </p:cNvPr>
          <p:cNvCxnSpPr>
            <a:cxnSpLocks/>
            <a:stCxn id="9294" idx="4"/>
            <a:endCxn id="9297" idx="0"/>
          </p:cNvCxnSpPr>
          <p:nvPr/>
        </p:nvCxnSpPr>
        <p:spPr bwMode="auto">
          <a:xfrm flipH="1">
            <a:off x="5350895" y="543227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3" name="Straight Connector 9302">
            <a:extLst>
              <a:ext uri="{FF2B5EF4-FFF2-40B4-BE49-F238E27FC236}">
                <a16:creationId xmlns:a16="http://schemas.microsoft.com/office/drawing/2014/main" id="{4FC89293-DF88-F69C-0767-10B5D479D444}"/>
              </a:ext>
            </a:extLst>
          </p:cNvPr>
          <p:cNvCxnSpPr>
            <a:cxnSpLocks/>
            <a:stCxn id="9297" idx="2"/>
            <a:endCxn id="9295" idx="5"/>
          </p:cNvCxnSpPr>
          <p:nvPr/>
        </p:nvCxnSpPr>
        <p:spPr bwMode="auto">
          <a:xfrm flipH="1" flipV="1">
            <a:off x="4677502" y="599030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04" name="Oval 9303">
            <a:extLst>
              <a:ext uri="{FF2B5EF4-FFF2-40B4-BE49-F238E27FC236}">
                <a16:creationId xmlns:a16="http://schemas.microsoft.com/office/drawing/2014/main" id="{EBD86CDD-92F0-C07D-B4A6-7CCB76A70470}"/>
              </a:ext>
            </a:extLst>
          </p:cNvPr>
          <p:cNvSpPr/>
          <p:nvPr/>
        </p:nvSpPr>
        <p:spPr bwMode="auto">
          <a:xfrm>
            <a:off x="73757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5" name="Oval 9304">
            <a:extLst>
              <a:ext uri="{FF2B5EF4-FFF2-40B4-BE49-F238E27FC236}">
                <a16:creationId xmlns:a16="http://schemas.microsoft.com/office/drawing/2014/main" id="{ADB310CF-F6A9-3011-0397-DFA5A62AC0A7}"/>
              </a:ext>
            </a:extLst>
          </p:cNvPr>
          <p:cNvSpPr/>
          <p:nvPr/>
        </p:nvSpPr>
        <p:spPr bwMode="auto">
          <a:xfrm>
            <a:off x="7608538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6" name="Oval 9305">
            <a:extLst>
              <a:ext uri="{FF2B5EF4-FFF2-40B4-BE49-F238E27FC236}">
                <a16:creationId xmlns:a16="http://schemas.microsoft.com/office/drawing/2014/main" id="{11D9C2E9-B646-0283-69C9-67B8985193BF}"/>
              </a:ext>
            </a:extLst>
          </p:cNvPr>
          <p:cNvSpPr/>
          <p:nvPr/>
        </p:nvSpPr>
        <p:spPr bwMode="auto">
          <a:xfrm>
            <a:off x="78965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7" name="Oval 9306">
            <a:extLst>
              <a:ext uri="{FF2B5EF4-FFF2-40B4-BE49-F238E27FC236}">
                <a16:creationId xmlns:a16="http://schemas.microsoft.com/office/drawing/2014/main" id="{0507AA18-250A-6BB0-4AA1-10217FB59C42}"/>
              </a:ext>
            </a:extLst>
          </p:cNvPr>
          <p:cNvSpPr/>
          <p:nvPr/>
        </p:nvSpPr>
        <p:spPr bwMode="auto">
          <a:xfrm>
            <a:off x="7028233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8" name="Oval 9307">
            <a:extLst>
              <a:ext uri="{FF2B5EF4-FFF2-40B4-BE49-F238E27FC236}">
                <a16:creationId xmlns:a16="http://schemas.microsoft.com/office/drawing/2014/main" id="{7199AE1E-4AFD-1B15-4734-DE833DFDC16F}"/>
              </a:ext>
            </a:extLst>
          </p:cNvPr>
          <p:cNvSpPr/>
          <p:nvPr/>
        </p:nvSpPr>
        <p:spPr bwMode="auto">
          <a:xfrm>
            <a:off x="8137738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9" name="Oval 9308">
            <a:extLst>
              <a:ext uri="{FF2B5EF4-FFF2-40B4-BE49-F238E27FC236}">
                <a16:creationId xmlns:a16="http://schemas.microsoft.com/office/drawing/2014/main" id="{FFB48F6D-B211-4989-0879-0E1AAF7F3BF9}"/>
              </a:ext>
            </a:extLst>
          </p:cNvPr>
          <p:cNvSpPr/>
          <p:nvPr/>
        </p:nvSpPr>
        <p:spPr bwMode="auto">
          <a:xfrm>
            <a:off x="7752538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10" name="Straight Connector 9309">
            <a:extLst>
              <a:ext uri="{FF2B5EF4-FFF2-40B4-BE49-F238E27FC236}">
                <a16:creationId xmlns:a16="http://schemas.microsoft.com/office/drawing/2014/main" id="{D1625AFD-D410-F4C2-F9A1-72003607EF6C}"/>
              </a:ext>
            </a:extLst>
          </p:cNvPr>
          <p:cNvCxnSpPr>
            <a:cxnSpLocks/>
            <a:stCxn id="9307" idx="7"/>
            <a:endCxn id="9306" idx="3"/>
          </p:cNvCxnSpPr>
          <p:nvPr/>
        </p:nvCxnSpPr>
        <p:spPr bwMode="auto">
          <a:xfrm flipV="1">
            <a:off x="7151145" y="5411185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1" name="Straight Connector 9310">
            <a:extLst>
              <a:ext uri="{FF2B5EF4-FFF2-40B4-BE49-F238E27FC236}">
                <a16:creationId xmlns:a16="http://schemas.microsoft.com/office/drawing/2014/main" id="{03B69602-C466-34C8-0022-021913F7921E}"/>
              </a:ext>
            </a:extLst>
          </p:cNvPr>
          <p:cNvCxnSpPr>
            <a:cxnSpLocks/>
            <a:stCxn id="9306" idx="3"/>
            <a:endCxn id="9304" idx="6"/>
          </p:cNvCxnSpPr>
          <p:nvPr/>
        </p:nvCxnSpPr>
        <p:spPr bwMode="auto">
          <a:xfrm flipH="1" flipV="1">
            <a:off x="7519738" y="5360273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2" name="Straight Connector 9311">
            <a:extLst>
              <a:ext uri="{FF2B5EF4-FFF2-40B4-BE49-F238E27FC236}">
                <a16:creationId xmlns:a16="http://schemas.microsoft.com/office/drawing/2014/main" id="{349BF04E-884A-C6C2-0155-BE11FB768019}"/>
              </a:ext>
            </a:extLst>
          </p:cNvPr>
          <p:cNvCxnSpPr>
            <a:cxnSpLocks/>
            <a:endCxn id="9304" idx="4"/>
          </p:cNvCxnSpPr>
          <p:nvPr/>
        </p:nvCxnSpPr>
        <p:spPr bwMode="auto">
          <a:xfrm flipH="1" flipV="1">
            <a:off x="7447738" y="5432273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3" name="Straight Connector 9312">
            <a:extLst>
              <a:ext uri="{FF2B5EF4-FFF2-40B4-BE49-F238E27FC236}">
                <a16:creationId xmlns:a16="http://schemas.microsoft.com/office/drawing/2014/main" id="{91D04D41-0744-C477-8342-80EBDE466BC7}"/>
              </a:ext>
            </a:extLst>
          </p:cNvPr>
          <p:cNvCxnSpPr>
            <a:cxnSpLocks/>
            <a:stCxn id="9309" idx="7"/>
            <a:endCxn id="9308" idx="3"/>
          </p:cNvCxnSpPr>
          <p:nvPr/>
        </p:nvCxnSpPr>
        <p:spPr bwMode="auto">
          <a:xfrm flipV="1">
            <a:off x="7875450" y="5698423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4" name="Straight Connector 9313">
            <a:extLst>
              <a:ext uri="{FF2B5EF4-FFF2-40B4-BE49-F238E27FC236}">
                <a16:creationId xmlns:a16="http://schemas.microsoft.com/office/drawing/2014/main" id="{FFF488D2-AB15-A088-9ECF-184596D9B789}"/>
              </a:ext>
            </a:extLst>
          </p:cNvPr>
          <p:cNvCxnSpPr>
            <a:cxnSpLocks/>
            <a:stCxn id="9305" idx="6"/>
            <a:endCxn id="9308" idx="3"/>
          </p:cNvCxnSpPr>
          <p:nvPr/>
        </p:nvCxnSpPr>
        <p:spPr bwMode="auto">
          <a:xfrm flipV="1">
            <a:off x="7752538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5" name="Straight Connector 9314">
            <a:extLst>
              <a:ext uri="{FF2B5EF4-FFF2-40B4-BE49-F238E27FC236}">
                <a16:creationId xmlns:a16="http://schemas.microsoft.com/office/drawing/2014/main" id="{E88A3D23-8C43-017F-B337-16FB63BDDBE9}"/>
              </a:ext>
            </a:extLst>
          </p:cNvPr>
          <p:cNvCxnSpPr>
            <a:cxnSpLocks/>
            <a:stCxn id="9307" idx="7"/>
            <a:endCxn id="9305" idx="2"/>
          </p:cNvCxnSpPr>
          <p:nvPr/>
        </p:nvCxnSpPr>
        <p:spPr bwMode="auto">
          <a:xfrm flipV="1">
            <a:off x="7151145" y="5719511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6" name="Straight Arrow Connector 9315">
            <a:extLst>
              <a:ext uri="{FF2B5EF4-FFF2-40B4-BE49-F238E27FC236}">
                <a16:creationId xmlns:a16="http://schemas.microsoft.com/office/drawing/2014/main" id="{D6B2C86B-3B23-FD30-1559-BBD4D8F875A7}"/>
              </a:ext>
            </a:extLst>
          </p:cNvPr>
          <p:cNvCxnSpPr/>
          <p:nvPr/>
        </p:nvCxnSpPr>
        <p:spPr bwMode="auto">
          <a:xfrm>
            <a:off x="6070995" y="571951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18" name="Oval 9317">
            <a:extLst>
              <a:ext uri="{FF2B5EF4-FFF2-40B4-BE49-F238E27FC236}">
                <a16:creationId xmlns:a16="http://schemas.microsoft.com/office/drawing/2014/main" id="{85B4717F-4A6D-A790-156E-00FF32A7AB79}"/>
              </a:ext>
            </a:extLst>
          </p:cNvPr>
          <p:cNvSpPr/>
          <p:nvPr/>
        </p:nvSpPr>
        <p:spPr bwMode="auto">
          <a:xfrm>
            <a:off x="73504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19" name="Oval 9318">
            <a:extLst>
              <a:ext uri="{FF2B5EF4-FFF2-40B4-BE49-F238E27FC236}">
                <a16:creationId xmlns:a16="http://schemas.microsoft.com/office/drawing/2014/main" id="{EA1D4255-860A-A9C5-9919-821E7268A369}"/>
              </a:ext>
            </a:extLst>
          </p:cNvPr>
          <p:cNvSpPr/>
          <p:nvPr/>
        </p:nvSpPr>
        <p:spPr bwMode="auto">
          <a:xfrm>
            <a:off x="7583235" y="4033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0" name="Oval 9319">
            <a:extLst>
              <a:ext uri="{FF2B5EF4-FFF2-40B4-BE49-F238E27FC236}">
                <a16:creationId xmlns:a16="http://schemas.microsoft.com/office/drawing/2014/main" id="{3B963F5E-6605-1978-9084-37453306BC8D}"/>
              </a:ext>
            </a:extLst>
          </p:cNvPr>
          <p:cNvSpPr/>
          <p:nvPr/>
        </p:nvSpPr>
        <p:spPr bwMode="auto">
          <a:xfrm>
            <a:off x="78712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1" name="Oval 9320">
            <a:extLst>
              <a:ext uri="{FF2B5EF4-FFF2-40B4-BE49-F238E27FC236}">
                <a16:creationId xmlns:a16="http://schemas.microsoft.com/office/drawing/2014/main" id="{D364550E-3569-C3B5-769D-6D56F314F22A}"/>
              </a:ext>
            </a:extLst>
          </p:cNvPr>
          <p:cNvSpPr/>
          <p:nvPr/>
        </p:nvSpPr>
        <p:spPr bwMode="auto">
          <a:xfrm>
            <a:off x="7002930" y="425297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2" name="Oval 9321">
            <a:extLst>
              <a:ext uri="{FF2B5EF4-FFF2-40B4-BE49-F238E27FC236}">
                <a16:creationId xmlns:a16="http://schemas.microsoft.com/office/drawing/2014/main" id="{223CA0B8-FDB5-ACE1-BB6D-82225A1C8FBF}"/>
              </a:ext>
            </a:extLst>
          </p:cNvPr>
          <p:cNvSpPr/>
          <p:nvPr/>
        </p:nvSpPr>
        <p:spPr bwMode="auto">
          <a:xfrm>
            <a:off x="8112435" y="3961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3" name="Oval 9322">
            <a:extLst>
              <a:ext uri="{FF2B5EF4-FFF2-40B4-BE49-F238E27FC236}">
                <a16:creationId xmlns:a16="http://schemas.microsoft.com/office/drawing/2014/main" id="{6076E656-45D6-B8F9-66DE-446864A7626E}"/>
              </a:ext>
            </a:extLst>
          </p:cNvPr>
          <p:cNvSpPr/>
          <p:nvPr/>
        </p:nvSpPr>
        <p:spPr bwMode="auto">
          <a:xfrm>
            <a:off x="7727235" y="449618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24" name="Straight Connector 9323">
            <a:extLst>
              <a:ext uri="{FF2B5EF4-FFF2-40B4-BE49-F238E27FC236}">
                <a16:creationId xmlns:a16="http://schemas.microsoft.com/office/drawing/2014/main" id="{B1498329-E22B-4007-EA2E-229256900FB0}"/>
              </a:ext>
            </a:extLst>
          </p:cNvPr>
          <p:cNvCxnSpPr>
            <a:cxnSpLocks/>
            <a:stCxn id="9321" idx="7"/>
            <a:endCxn id="9318" idx="3"/>
          </p:cNvCxnSpPr>
          <p:nvPr/>
        </p:nvCxnSpPr>
        <p:spPr bwMode="auto">
          <a:xfrm flipV="1">
            <a:off x="7125842" y="3796770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5" name="Straight Connector 9324">
            <a:extLst>
              <a:ext uri="{FF2B5EF4-FFF2-40B4-BE49-F238E27FC236}">
                <a16:creationId xmlns:a16="http://schemas.microsoft.com/office/drawing/2014/main" id="{761E72B1-9E45-631D-04BE-C5C44A5C7FB9}"/>
              </a:ext>
            </a:extLst>
          </p:cNvPr>
          <p:cNvCxnSpPr>
            <a:cxnSpLocks/>
            <a:stCxn id="9318" idx="6"/>
            <a:endCxn id="9319" idx="1"/>
          </p:cNvCxnSpPr>
          <p:nvPr/>
        </p:nvCxnSpPr>
        <p:spPr bwMode="auto">
          <a:xfrm>
            <a:off x="7494435" y="3745858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6" name="Straight Connector 9325">
            <a:extLst>
              <a:ext uri="{FF2B5EF4-FFF2-40B4-BE49-F238E27FC236}">
                <a16:creationId xmlns:a16="http://schemas.microsoft.com/office/drawing/2014/main" id="{E29B4200-2D04-9225-A3FD-1C109AD243A1}"/>
              </a:ext>
            </a:extLst>
          </p:cNvPr>
          <p:cNvCxnSpPr>
            <a:cxnSpLocks/>
            <a:stCxn id="9319" idx="6"/>
            <a:endCxn id="9320" idx="3"/>
          </p:cNvCxnSpPr>
          <p:nvPr/>
        </p:nvCxnSpPr>
        <p:spPr bwMode="auto">
          <a:xfrm flipV="1">
            <a:off x="7727235" y="3796770"/>
            <a:ext cx="165088" cy="30832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7" name="Straight Connector 9326">
            <a:extLst>
              <a:ext uri="{FF2B5EF4-FFF2-40B4-BE49-F238E27FC236}">
                <a16:creationId xmlns:a16="http://schemas.microsoft.com/office/drawing/2014/main" id="{8DF9EADA-335E-077F-2309-0540ACA35F9D}"/>
              </a:ext>
            </a:extLst>
          </p:cNvPr>
          <p:cNvCxnSpPr>
            <a:cxnSpLocks/>
            <a:stCxn id="9320" idx="5"/>
            <a:endCxn id="9322" idx="0"/>
          </p:cNvCxnSpPr>
          <p:nvPr/>
        </p:nvCxnSpPr>
        <p:spPr bwMode="auto">
          <a:xfrm>
            <a:off x="7994147" y="3796770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9" name="Straight Connector 9328">
            <a:extLst>
              <a:ext uri="{FF2B5EF4-FFF2-40B4-BE49-F238E27FC236}">
                <a16:creationId xmlns:a16="http://schemas.microsoft.com/office/drawing/2014/main" id="{7DF71C6A-EEF8-AA08-A2E8-E5EB49EE1112}"/>
              </a:ext>
            </a:extLst>
          </p:cNvPr>
          <p:cNvCxnSpPr>
            <a:cxnSpLocks/>
            <a:stCxn id="9323" idx="2"/>
            <a:endCxn id="9321" idx="5"/>
          </p:cNvCxnSpPr>
          <p:nvPr/>
        </p:nvCxnSpPr>
        <p:spPr bwMode="auto">
          <a:xfrm flipH="1" flipV="1">
            <a:off x="7125842" y="4375889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3" name="Straight Connector 9342">
            <a:extLst>
              <a:ext uri="{FF2B5EF4-FFF2-40B4-BE49-F238E27FC236}">
                <a16:creationId xmlns:a16="http://schemas.microsoft.com/office/drawing/2014/main" id="{E03466E8-016E-8E2C-708F-229E73DBB05B}"/>
              </a:ext>
            </a:extLst>
          </p:cNvPr>
          <p:cNvCxnSpPr>
            <a:cxnSpLocks/>
            <a:stCxn id="9322" idx="4"/>
            <a:endCxn id="9323" idx="7"/>
          </p:cNvCxnSpPr>
          <p:nvPr/>
        </p:nvCxnSpPr>
        <p:spPr bwMode="auto">
          <a:xfrm flipH="1">
            <a:off x="7850147" y="4105096"/>
            <a:ext cx="334288" cy="41217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11" name="Graphic 9410" descr="Sparrow outline">
            <a:extLst>
              <a:ext uri="{FF2B5EF4-FFF2-40B4-BE49-F238E27FC236}">
                <a16:creationId xmlns:a16="http://schemas.microsoft.com/office/drawing/2014/main" id="{BFCDD670-0DCB-97DD-8FD3-0FFB2B3F5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5314235"/>
            <a:ext cx="914400" cy="914400"/>
          </a:xfrm>
          <a:prstGeom prst="rect">
            <a:avLst/>
          </a:prstGeom>
        </p:spPr>
      </p:pic>
      <p:pic>
        <p:nvPicPr>
          <p:cNvPr id="9412" name="Graphic 9411" descr="Sparrow outline">
            <a:extLst>
              <a:ext uri="{FF2B5EF4-FFF2-40B4-BE49-F238E27FC236}">
                <a16:creationId xmlns:a16="http://schemas.microsoft.com/office/drawing/2014/main" id="{CE02B0A6-3372-990F-0F78-824DA256D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3625417"/>
            <a:ext cx="914400" cy="914400"/>
          </a:xfrm>
          <a:prstGeom prst="rect">
            <a:avLst/>
          </a:prstGeom>
        </p:spPr>
      </p:pic>
      <p:sp>
        <p:nvSpPr>
          <p:cNvPr id="9413" name="TextBox 9412">
            <a:extLst>
              <a:ext uri="{FF2B5EF4-FFF2-40B4-BE49-F238E27FC236}">
                <a16:creationId xmlns:a16="http://schemas.microsoft.com/office/drawing/2014/main" id="{230740E3-40CA-2CD4-13BC-2ED45EDEB1B9}"/>
              </a:ext>
            </a:extLst>
          </p:cNvPr>
          <p:cNvSpPr txBox="1"/>
          <p:nvPr/>
        </p:nvSpPr>
        <p:spPr>
          <a:xfrm>
            <a:off x="1108664" y="3844313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(1) Walk</a:t>
            </a:r>
          </a:p>
        </p:txBody>
      </p:sp>
      <p:sp>
        <p:nvSpPr>
          <p:cNvPr id="9414" name="TextBox 9413">
            <a:extLst>
              <a:ext uri="{FF2B5EF4-FFF2-40B4-BE49-F238E27FC236}">
                <a16:creationId xmlns:a16="http://schemas.microsoft.com/office/drawing/2014/main" id="{9E0FC2F4-AF94-89B9-B55B-357508C86B1B}"/>
              </a:ext>
            </a:extLst>
          </p:cNvPr>
          <p:cNvSpPr txBox="1"/>
          <p:nvPr/>
        </p:nvSpPr>
        <p:spPr>
          <a:xfrm>
            <a:off x="1108664" y="5606845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(2) Fly</a:t>
            </a:r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Each action of a bird corresponds to a change of its own solution</a:t>
            </a:r>
          </a:p>
          <a:p>
            <a:pPr lvl="1"/>
            <a:r>
              <a:rPr lang="en-US" kern="0" dirty="0"/>
              <a:t>Each solution is valid</a:t>
            </a:r>
          </a:p>
          <a:p>
            <a:pPr lvl="1"/>
            <a:r>
              <a:rPr lang="en-US" kern="0" dirty="0"/>
              <a:t>The number of candidate solutions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2848206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565</Words>
  <Application>Microsoft Macintosh PowerPoint</Application>
  <PresentationFormat>Custom</PresentationFormat>
  <Paragraphs>164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LMRoman10-Regular-Identity-H</vt:lpstr>
      <vt:lpstr>Standarddesign</vt:lpstr>
      <vt:lpstr>Artificial Feeding Birds</vt:lpstr>
      <vt:lpstr>Inhaltsverzeichnis</vt:lpstr>
      <vt:lpstr>Inhaltsverzeichnis</vt:lpstr>
      <vt:lpstr>Motivation</vt:lpstr>
      <vt:lpstr>Motivation</vt:lpstr>
      <vt:lpstr>Motivation</vt:lpstr>
      <vt:lpstr>Inhaltsverzeichnis</vt:lpstr>
      <vt:lpstr>From Birds to TSP</vt:lpstr>
      <vt:lpstr>From Birds to TSP</vt:lpstr>
      <vt:lpstr>From Birds to TSP</vt:lpstr>
      <vt:lpstr>Inhaltsverzeichnis</vt:lpstr>
      <vt:lpstr>Algorithm Preconditions</vt:lpstr>
      <vt:lpstr>Algorithm Preconditions</vt:lpstr>
      <vt:lpstr>Vielen Dank für Ihre Aufmerksamkeit!</vt:lpstr>
      <vt:lpstr>Literature</vt:lpstr>
      <vt:lpstr>Algorithm</vt:lpstr>
      <vt:lpstr>Algorithm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p.wania</dc:creator>
  <cp:lastModifiedBy>Tim Cares</cp:lastModifiedBy>
  <cp:revision>72</cp:revision>
  <dcterms:created xsi:type="dcterms:W3CDTF">2012-10-15T09:49:53Z</dcterms:created>
  <dcterms:modified xsi:type="dcterms:W3CDTF">2023-10-17T14:26:58Z</dcterms:modified>
</cp:coreProperties>
</file>