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8" r:id="rId4"/>
    <p:sldId id="277" r:id="rId5"/>
    <p:sldId id="278" r:id="rId6"/>
    <p:sldId id="279" r:id="rId7"/>
    <p:sldId id="28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5" r:id="rId17"/>
    <p:sldId id="291" r:id="rId18"/>
  </p:sldIdLst>
  <p:sldSz cx="10693400" cy="7562850"/>
  <p:notesSz cx="6858000" cy="9144000"/>
  <p:custDataLst>
    <p:tags r:id="rId2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6327" autoAdjust="0"/>
  </p:normalViewPr>
  <p:slideViewPr>
    <p:cSldViewPr showGuides="1">
      <p:cViewPr>
        <p:scale>
          <a:sx n="113" d="100"/>
          <a:sy n="113" d="100"/>
        </p:scale>
        <p:origin x="1856" y="152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3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8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5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7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Improvements</a:t>
            </a:r>
            <a:r>
              <a:rPr lang="de-DE" dirty="0">
                <a:solidFill>
                  <a:schemeClr val="tx1"/>
                </a:solidFill>
              </a:rPr>
              <a:t> on AFB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Advancing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11132C-D9F5-0881-D6BD-1DA234CAA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3290029"/>
            <a:ext cx="7772400" cy="9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When performing the walk-operation, so the local search, a bird uses 2-opt to search for a potential better solution</a:t>
            </a:r>
          </a:p>
          <a:p>
            <a:pPr lvl="1"/>
            <a:r>
              <a:rPr lang="en-US" kern="0" dirty="0"/>
              <a:t>Naturally, we also tested 3-opt as a more powerful alternative</a:t>
            </a:r>
          </a:p>
          <a:p>
            <a:pPr lvl="1"/>
            <a:endParaRPr lang="en-US" kern="0" dirty="0"/>
          </a:p>
        </p:txBody>
      </p:sp>
      <p:pic>
        <p:nvPicPr>
          <p:cNvPr id="3" name="Picture 2" descr="A diagram of different types of types of type&#10;&#10;Description automatically generated">
            <a:extLst>
              <a:ext uri="{FF2B5EF4-FFF2-40B4-BE49-F238E27FC236}">
                <a16:creationId xmlns:a16="http://schemas.microsoft.com/office/drawing/2014/main" id="{3D99BB00-C26A-48FB-BC01-3FFE366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8" y="3493385"/>
            <a:ext cx="6392603" cy="280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Seen before: 3-opt (+ sorting for top-b join), yield very high computation effort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How can one make the algorithm faster while keeping the performance close to before?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Answer: Allow only big/small birds to perform 3-opt, the other 2-opt</a:t>
            </a:r>
          </a:p>
          <a:p>
            <a:pPr lvl="2"/>
            <a:r>
              <a:rPr lang="en-US" kern="0" dirty="0"/>
              <a:t>Both were tested, but big birds make more sense regarding their “superiority”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16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6815C-6E5A-95A6-3531-18129178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50" y="3205345"/>
            <a:ext cx="4389699" cy="19410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B04D0F-B1D1-A705-B343-3CF6E97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50" y="514955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17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04667361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91553104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Details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Methodology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To benchmark our improvements, we select all feasible solutions from TSPLIB (86 problems)</a:t>
            </a:r>
          </a:p>
          <a:p>
            <a:pPr lvl="2"/>
            <a:r>
              <a:rPr lang="en-US" kern="0" dirty="0"/>
              <a:t>Up to 6000 nodes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Each problem is run 10x, to account for the randomness (860 test in total)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We record the median percentage error, and the median time in seconds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4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Default behavior: If a big bird joins another, he chooses one randomly</a:t>
            </a:r>
          </a:p>
          <a:p>
            <a:pPr lvl="1"/>
            <a:r>
              <a:rPr lang="en-US" kern="0" dirty="0"/>
              <a:t>Contradicts the idea that birds tend to join others, if they found a good food source</a:t>
            </a:r>
          </a:p>
          <a:p>
            <a:pPr lvl="2"/>
            <a:r>
              <a:rPr lang="en-US" kern="0" dirty="0"/>
              <a:t>Good food source translates to a good solution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That is why we decide to allow a big bird to only join the top-b percent</a:t>
            </a:r>
          </a:p>
          <a:p>
            <a:pPr lvl="2"/>
            <a:r>
              <a:rPr lang="en-US" kern="0" dirty="0"/>
              <a:t>Pick one of the top-b birds randomly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Means ordering the birds by their tour length after each iteration/phase</a:t>
            </a:r>
          </a:p>
          <a:p>
            <a:pPr lvl="2"/>
            <a:r>
              <a:rPr lang="en-US" kern="0" dirty="0"/>
              <a:t>Increases runtime due to sorting complexity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2F16B-CB13-8306-8B2E-C4AA40103284}"/>
              </a:ext>
            </a:extLst>
          </p:cNvPr>
          <p:cNvSpPr/>
          <p:nvPr/>
        </p:nvSpPr>
        <p:spPr bwMode="auto">
          <a:xfrm>
            <a:off x="9307250" y="234536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71482-37DA-A7D3-A828-58BA5DFD5BAF}"/>
              </a:ext>
            </a:extLst>
          </p:cNvPr>
          <p:cNvSpPr/>
          <p:nvPr/>
        </p:nvSpPr>
        <p:spPr bwMode="auto">
          <a:xfrm>
            <a:off x="9307250" y="270127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999601-AEE9-6864-B98B-3E66E79832E6}"/>
              </a:ext>
            </a:extLst>
          </p:cNvPr>
          <p:cNvSpPr/>
          <p:nvPr/>
        </p:nvSpPr>
        <p:spPr bwMode="auto">
          <a:xfrm>
            <a:off x="9307250" y="306132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2F6A6-EE49-752E-F4F0-634844645DFD}"/>
              </a:ext>
            </a:extLst>
          </p:cNvPr>
          <p:cNvSpPr/>
          <p:nvPr/>
        </p:nvSpPr>
        <p:spPr bwMode="auto">
          <a:xfrm>
            <a:off x="9307250" y="3417238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91DD0D91-1C60-AFC8-9731-61F0158B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2352819"/>
            <a:ext cx="360050" cy="360050"/>
          </a:xfrm>
          <a:prstGeom prst="rect">
            <a:avLst/>
          </a:prstGeom>
        </p:spPr>
      </p:pic>
      <p:pic>
        <p:nvPicPr>
          <p:cNvPr id="59" name="Graphic 58" descr="Sparrow outline">
            <a:extLst>
              <a:ext uri="{FF2B5EF4-FFF2-40B4-BE49-F238E27FC236}">
                <a16:creationId xmlns:a16="http://schemas.microsoft.com/office/drawing/2014/main" id="{E6197DCB-1950-D850-2CF1-C72AD129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0480" y="2708892"/>
            <a:ext cx="360050" cy="36005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5006E377-06FA-4770-F442-0D3EAC671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5660" y="3055441"/>
            <a:ext cx="360050" cy="3600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A5A1C2-E82B-BBEC-A510-4F90476753EA}"/>
              </a:ext>
            </a:extLst>
          </p:cNvPr>
          <p:cNvSpPr/>
          <p:nvPr/>
        </p:nvSpPr>
        <p:spPr bwMode="auto">
          <a:xfrm>
            <a:off x="9307250" y="3763937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8A972-F36E-4A6B-B22C-CD08D707CC12}"/>
              </a:ext>
            </a:extLst>
          </p:cNvPr>
          <p:cNvSpPr/>
          <p:nvPr/>
        </p:nvSpPr>
        <p:spPr bwMode="auto">
          <a:xfrm>
            <a:off x="9307250" y="411985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8" name="Rectangle 9407">
            <a:extLst>
              <a:ext uri="{FF2B5EF4-FFF2-40B4-BE49-F238E27FC236}">
                <a16:creationId xmlns:a16="http://schemas.microsoft.com/office/drawing/2014/main" id="{7E0265B1-CAAC-36A6-C236-B412271EB50D}"/>
              </a:ext>
            </a:extLst>
          </p:cNvPr>
          <p:cNvSpPr/>
          <p:nvPr/>
        </p:nvSpPr>
        <p:spPr bwMode="auto">
          <a:xfrm>
            <a:off x="9307250" y="447990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9" name="Rectangle 9408">
            <a:extLst>
              <a:ext uri="{FF2B5EF4-FFF2-40B4-BE49-F238E27FC236}">
                <a16:creationId xmlns:a16="http://schemas.microsoft.com/office/drawing/2014/main" id="{D577EFCA-2A79-E764-8F4F-B41794EC23C0}"/>
              </a:ext>
            </a:extLst>
          </p:cNvPr>
          <p:cNvSpPr/>
          <p:nvPr/>
        </p:nvSpPr>
        <p:spPr bwMode="auto">
          <a:xfrm>
            <a:off x="9307250" y="4835813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414" name="Graphic 9413" descr="Sparrow outline">
            <a:extLst>
              <a:ext uri="{FF2B5EF4-FFF2-40B4-BE49-F238E27FC236}">
                <a16:creationId xmlns:a16="http://schemas.microsoft.com/office/drawing/2014/main" id="{FB23F896-B39A-C0D6-D820-106ADD1B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63" y="3582007"/>
            <a:ext cx="360050" cy="360050"/>
          </a:xfrm>
          <a:prstGeom prst="rect">
            <a:avLst/>
          </a:prstGeom>
        </p:spPr>
      </p:pic>
      <p:pic>
        <p:nvPicPr>
          <p:cNvPr id="61" name="Graphic 60" descr="Sparrow outline">
            <a:extLst>
              <a:ext uri="{FF2B5EF4-FFF2-40B4-BE49-F238E27FC236}">
                <a16:creationId xmlns:a16="http://schemas.microsoft.com/office/drawing/2014/main" id="{A5105242-4BE1-348A-FBF4-3FE22B69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3423446"/>
            <a:ext cx="360050" cy="360050"/>
          </a:xfrm>
          <a:prstGeom prst="rect">
            <a:avLst/>
          </a:prstGeom>
        </p:spPr>
      </p:pic>
      <p:pic>
        <p:nvPicPr>
          <p:cNvPr id="9410" name="Graphic 9409" descr="Sparrow outline">
            <a:extLst>
              <a:ext uri="{FF2B5EF4-FFF2-40B4-BE49-F238E27FC236}">
                <a16:creationId xmlns:a16="http://schemas.microsoft.com/office/drawing/2014/main" id="{07F36A07-59EC-3CD7-E461-D405D15EA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3771394"/>
            <a:ext cx="360050" cy="360050"/>
          </a:xfrm>
          <a:prstGeom prst="rect">
            <a:avLst/>
          </a:prstGeom>
        </p:spPr>
      </p:pic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36CE6969-C1D3-9D2C-66CE-2510FB0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480" y="4127467"/>
            <a:ext cx="360050" cy="36005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09C5A419-0E35-23F3-8A6F-A0480B88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474016"/>
            <a:ext cx="360050" cy="360050"/>
          </a:xfrm>
          <a:prstGeom prst="rect">
            <a:avLst/>
          </a:prstGeom>
        </p:spPr>
      </p:pic>
      <p:pic>
        <p:nvPicPr>
          <p:cNvPr id="9413" name="Graphic 9412" descr="Sparrow outline">
            <a:extLst>
              <a:ext uri="{FF2B5EF4-FFF2-40B4-BE49-F238E27FC236}">
                <a16:creationId xmlns:a16="http://schemas.microsoft.com/office/drawing/2014/main" id="{AA9E1E54-BD6C-63A4-0B10-F587DDAAD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842021"/>
            <a:ext cx="360050" cy="360050"/>
          </a:xfrm>
          <a:prstGeom prst="rect">
            <a:avLst/>
          </a:prstGeom>
        </p:spPr>
      </p:pic>
      <p:cxnSp>
        <p:nvCxnSpPr>
          <p:cNvPr id="9417" name="Straight Arrow Connector 9416">
            <a:extLst>
              <a:ext uri="{FF2B5EF4-FFF2-40B4-BE49-F238E27FC236}">
                <a16:creationId xmlns:a16="http://schemas.microsoft.com/office/drawing/2014/main" id="{A9504B1D-B2BD-03CC-25A9-C888A06CE7A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8794013" y="2525387"/>
            <a:ext cx="513237" cy="12366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0" name="Straight Arrow Connector 9419">
            <a:extLst>
              <a:ext uri="{FF2B5EF4-FFF2-40B4-BE49-F238E27FC236}">
                <a16:creationId xmlns:a16="http://schemas.microsoft.com/office/drawing/2014/main" id="{32DDB0E7-9B07-041F-B1E8-A34B5F40F3BD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 flipV="1">
            <a:off x="8795628" y="2881300"/>
            <a:ext cx="511622" cy="88247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3" name="Straight Arrow Connector 9422">
            <a:extLst>
              <a:ext uri="{FF2B5EF4-FFF2-40B4-BE49-F238E27FC236}">
                <a16:creationId xmlns:a16="http://schemas.microsoft.com/office/drawing/2014/main" id="{88C65A9E-A226-1C2F-049B-9ADE47649E70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8795628" y="3241350"/>
            <a:ext cx="511622" cy="51513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503</Words>
  <Application>Microsoft Macintosh PowerPoint</Application>
  <PresentationFormat>Custom</PresentationFormat>
  <Paragraphs>108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LMRoman10-Regular-Identity-H</vt:lpstr>
      <vt:lpstr>Standarddesign</vt:lpstr>
      <vt:lpstr>Improvements on AFB</vt:lpstr>
      <vt:lpstr>Inhaltsverzeichnis</vt:lpstr>
      <vt:lpstr>Inhaltsverzeichnis</vt:lpstr>
      <vt:lpstr>Recap</vt:lpstr>
      <vt:lpstr>Recap</vt:lpstr>
      <vt:lpstr>Recap</vt:lpstr>
      <vt:lpstr>Recap</vt:lpstr>
      <vt:lpstr>Methodology</vt:lpstr>
      <vt:lpstr>Top-b Join</vt:lpstr>
      <vt:lpstr>Top-b Join</vt:lpstr>
      <vt:lpstr>3-Opt</vt:lpstr>
      <vt:lpstr>3-Opt</vt:lpstr>
      <vt:lpstr>Delegating Responsibility</vt:lpstr>
      <vt:lpstr>Delegating Responsibility</vt:lpstr>
      <vt:lpstr>Nearest-Neighbor Initialization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102</cp:revision>
  <dcterms:created xsi:type="dcterms:W3CDTF">2012-10-15T09:49:53Z</dcterms:created>
  <dcterms:modified xsi:type="dcterms:W3CDTF">2023-12-10T21:55:28Z</dcterms:modified>
</cp:coreProperties>
</file>