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</p:sldIdLst>
  <p:sldSz cx="30279975" cy="42808525"/>
  <p:notesSz cx="6794500" cy="9931400"/>
  <p:defaultTextStyle>
    <a:defPPr>
      <a:defRPr lang="sv-SE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2B9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3"/>
    <p:restoredTop sz="94890" autoAdjust="0"/>
  </p:normalViewPr>
  <p:slideViewPr>
    <p:cSldViewPr>
      <p:cViewPr>
        <p:scale>
          <a:sx n="30" d="100"/>
          <a:sy n="30" d="100"/>
        </p:scale>
        <p:origin x="1018" y="19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949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882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21952982" y="1714329"/>
            <a:ext cx="6812994" cy="3652597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1513999" y="1714329"/>
            <a:ext cx="19934317" cy="3652597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535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6251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45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513999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5392320" y="9988659"/>
            <a:ext cx="13373656" cy="28251648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962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62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049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6911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4067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72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80B8A-061F-46FD-B971-481D3D91A335}" type="datetimeFigureOut">
              <a:rPr lang="sv-SE" smtClean="0"/>
              <a:t>2019-11-03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95A2-EBF4-4618-BC2F-2B727DB90FD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17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242443" y="2483866"/>
            <a:ext cx="27525152" cy="4904719"/>
          </a:xfrm>
        </p:spPr>
        <p:txBody>
          <a:bodyPr>
            <a:noAutofit/>
          </a:bodyPr>
          <a:lstStyle/>
          <a:p>
            <a:r>
              <a:rPr lang="en-US" altLang="zh-TW" sz="5400" b="1" dirty="0"/>
              <a:t>Modeling and Parametric Study for A Fixed-Bed </a:t>
            </a:r>
            <a:r>
              <a:rPr lang="en-US" altLang="zh-TW" sz="5400" b="1" dirty="0" smtClean="0"/>
              <a:t>Methane</a:t>
            </a:r>
            <a:br>
              <a:rPr lang="en-US" altLang="zh-TW" sz="5400" b="1" dirty="0" smtClean="0"/>
            </a:br>
            <a:r>
              <a:rPr lang="en-US" altLang="zh-TW" sz="5400" b="1" dirty="0" smtClean="0"/>
              <a:t>Chemical </a:t>
            </a:r>
            <a:r>
              <a:rPr lang="en-US" altLang="zh-TW" sz="5400" b="1" dirty="0"/>
              <a:t>Looping Combustion Reactor</a:t>
            </a:r>
            <a:r>
              <a:rPr lang="en-GB" altLang="zh-TW" sz="5400" b="1" dirty="0" smtClean="0"/>
              <a:t/>
            </a:r>
            <a:br>
              <a:rPr lang="en-GB" altLang="zh-TW" sz="54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GB" altLang="zh-TW" sz="3200" i="1" dirty="0" smtClean="0"/>
              <a:t>Yi-</a:t>
            </a:r>
            <a:r>
              <a:rPr lang="en-GB" altLang="zh-TW" sz="3200" i="1" dirty="0" err="1" smtClean="0"/>
              <a:t>Huan</a:t>
            </a:r>
            <a:r>
              <a:rPr lang="en-GB" altLang="zh-TW" sz="3200" i="1" dirty="0" smtClean="0"/>
              <a:t> </a:t>
            </a:r>
            <a:r>
              <a:rPr lang="en-GB" altLang="zh-TW" sz="3200" i="1" dirty="0" err="1" smtClean="0"/>
              <a:t>Chaio</a:t>
            </a:r>
            <a:r>
              <a:rPr lang="en-GB" altLang="zh-TW" sz="3200" i="1" dirty="0" smtClean="0"/>
              <a:t>(</a:t>
            </a:r>
            <a:r>
              <a:rPr lang="zh-TW" altLang="zh-TW" sz="3200" i="1" dirty="0" smtClean="0"/>
              <a:t>趙奕寰</a:t>
            </a:r>
            <a:r>
              <a:rPr lang="en-GB" altLang="zh-TW" sz="3200" i="1" dirty="0" smtClean="0"/>
              <a:t>), Hsuan Chang(</a:t>
            </a:r>
            <a:r>
              <a:rPr lang="zh-TW" altLang="zh-TW" sz="3200" i="1" dirty="0" smtClean="0"/>
              <a:t>張煖</a:t>
            </a:r>
            <a:r>
              <a:rPr lang="en-GB" altLang="zh-TW" sz="3200" i="1" dirty="0" smtClean="0"/>
              <a:t>)*</a:t>
            </a:r>
            <a:r>
              <a:rPr lang="zh-TW" altLang="zh-TW" sz="3200" i="1" dirty="0" smtClean="0"/>
              <a:t/>
            </a:r>
            <a:br>
              <a:rPr lang="zh-TW" altLang="zh-TW" sz="3200" i="1" dirty="0" smtClean="0"/>
            </a:br>
            <a:r>
              <a:rPr lang="en-US" sz="3200" i="1" dirty="0" smtClean="0"/>
              <a:t>Dept. of Chemical and Materials Engineering, </a:t>
            </a:r>
            <a:r>
              <a:rPr lang="en-US" sz="3200" i="1" dirty="0" err="1" smtClean="0"/>
              <a:t>Tamkang</a:t>
            </a:r>
            <a:r>
              <a:rPr lang="en-US" sz="3200" i="1" dirty="0" smtClean="0"/>
              <a:t> University</a:t>
            </a:r>
            <a:br>
              <a:rPr lang="en-US" sz="3200" i="1" dirty="0" smtClean="0"/>
            </a:br>
            <a:r>
              <a:rPr lang="en-US" sz="3200" i="1" dirty="0" smtClean="0"/>
              <a:t>E-mail: </a:t>
            </a:r>
            <a:r>
              <a:rPr lang="en-US" sz="3200" i="1" dirty="0" err="1" smtClean="0"/>
              <a:t>nhchang@mail.tku.edu.tw</a:t>
            </a:r>
            <a:r>
              <a:rPr lang="en-US" sz="3200" i="1" dirty="0" smtClean="0"/>
              <a:t/>
            </a:r>
            <a:br>
              <a:rPr lang="en-US" sz="3200" i="1" dirty="0" smtClean="0"/>
            </a:br>
            <a:r>
              <a:rPr lang="en-GB" altLang="zh-TW" sz="3200" dirty="0"/>
              <a:t>MOST 108-2221-E-032-027</a:t>
            </a:r>
            <a:endParaRPr lang="zh-TW" altLang="zh-TW" sz="3200" dirty="0"/>
          </a:p>
        </p:txBody>
      </p:sp>
      <p:sp>
        <p:nvSpPr>
          <p:cNvPr id="10" name="textruta 9"/>
          <p:cNvSpPr txBox="1"/>
          <p:nvPr/>
        </p:nvSpPr>
        <p:spPr>
          <a:xfrm>
            <a:off x="1897568" y="7359430"/>
            <a:ext cx="2667982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0000">
              <a:spcBef>
                <a:spcPts val="600"/>
              </a:spcBef>
              <a:spcAft>
                <a:spcPts val="600"/>
              </a:spcAft>
              <a:tabLst>
                <a:tab pos="528638" algn="l"/>
              </a:tabLst>
            </a:pPr>
            <a:r>
              <a:rPr lang="zh-TW" altLang="en-US" sz="5400" b="1" dirty="0" smtClean="0">
                <a:latin typeface="+mj-lt"/>
                <a:ea typeface="+mj-ea"/>
              </a:rPr>
              <a:t>前言</a:t>
            </a:r>
            <a:endParaRPr lang="en-US" altLang="zh-TW" sz="5400" b="1" dirty="0" smtClean="0">
              <a:latin typeface="+mj-lt"/>
              <a:ea typeface="+mj-ea"/>
            </a:endParaRPr>
          </a:p>
          <a:p>
            <a:pPr marL="571500" indent="-571500" defTabSz="414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28638" algn="l"/>
              </a:tabLst>
            </a:pPr>
            <a:r>
              <a:rPr lang="zh-TW" altLang="zh-TW" sz="4000" dirty="0">
                <a:latin typeface="+mj-lt"/>
                <a:ea typeface="+mj-ea"/>
              </a:rPr>
              <a:t>化學循環燃燒</a:t>
            </a:r>
            <a:r>
              <a:rPr lang="de-DE" altLang="zh-TW" sz="4000" dirty="0">
                <a:latin typeface="+mj-lt"/>
                <a:ea typeface="+mj-ea"/>
                <a:cs typeface="Times New Roman" panose="02020603050405020304" pitchFamily="18" charset="0"/>
              </a:rPr>
              <a:t>(Chemical Looping Comubustion, CLC</a:t>
            </a:r>
            <a:r>
              <a:rPr lang="de-DE" altLang="zh-TW" sz="4000" dirty="0" smtClean="0">
                <a:latin typeface="+mj-lt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sz="4000" dirty="0" smtClean="0">
                <a:latin typeface="+mj-lt"/>
                <a:ea typeface="+mj-ea"/>
              </a:rPr>
              <a:t>是碳捕捉技術之一，可獲得高濃度二氧化</a:t>
            </a:r>
            <a:r>
              <a:rPr lang="zh-TW" altLang="en-US" sz="4000" dirty="0">
                <a:latin typeface="+mj-lt"/>
                <a:ea typeface="+mj-ea"/>
              </a:rPr>
              <a:t>碳</a:t>
            </a:r>
            <a:r>
              <a:rPr lang="zh-TW" altLang="zh-TW" sz="4000" dirty="0" smtClean="0">
                <a:latin typeface="+mj-lt"/>
                <a:ea typeface="+mj-ea"/>
              </a:rPr>
              <a:t>。</a:t>
            </a:r>
            <a:endParaRPr lang="en-US" altLang="zh-TW" sz="4000" dirty="0" smtClean="0">
              <a:latin typeface="+mj-lt"/>
              <a:ea typeface="+mj-ea"/>
            </a:endParaRPr>
          </a:p>
          <a:p>
            <a:pPr marL="571500" indent="-571500" defTabSz="414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28638" algn="l"/>
              </a:tabLst>
            </a:pPr>
            <a:r>
              <a:rPr lang="zh-TW" altLang="en-US" sz="4000" dirty="0" smtClean="0">
                <a:latin typeface="+mj-lt"/>
                <a:ea typeface="+mj-ea"/>
              </a:rPr>
              <a:t>使用交替操作</a:t>
            </a:r>
            <a:r>
              <a:rPr lang="zh-TW" altLang="en-US" sz="4000" dirty="0">
                <a:latin typeface="+mj-lt"/>
                <a:ea typeface="+mj-ea"/>
              </a:rPr>
              <a:t>之</a:t>
            </a:r>
            <a:r>
              <a:rPr lang="zh-TW" altLang="en-US" sz="4000" dirty="0" smtClean="0">
                <a:latin typeface="+mj-lt"/>
                <a:ea typeface="+mj-ea"/>
              </a:rPr>
              <a:t>固定床</a:t>
            </a:r>
            <a:r>
              <a:rPr lang="en-US" altLang="zh-TW" sz="4000" dirty="0" smtClean="0">
                <a:latin typeface="+mj-lt"/>
                <a:ea typeface="+mj-ea"/>
              </a:rPr>
              <a:t>CLC</a:t>
            </a:r>
            <a:r>
              <a:rPr lang="zh-TW" altLang="en-US" sz="4000" dirty="0" smtClean="0">
                <a:latin typeface="+mj-lt"/>
                <a:ea typeface="+mj-ea"/>
              </a:rPr>
              <a:t>可操作於高壓，且免除固體循環流動之操作困難。</a:t>
            </a:r>
            <a:endParaRPr lang="en-US" altLang="zh-TW" sz="4000" dirty="0" smtClean="0">
              <a:latin typeface="+mj-lt"/>
              <a:ea typeface="+mj-ea"/>
            </a:endParaRPr>
          </a:p>
          <a:p>
            <a:pPr marL="571500" indent="-571500" defTabSz="414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28638" algn="l"/>
              </a:tabLst>
            </a:pPr>
            <a:r>
              <a:rPr lang="ja-JP" altLang="zh-TW" sz="4000" dirty="0">
                <a:latin typeface="+mj-lt"/>
                <a:ea typeface="+mj-ea"/>
              </a:rPr>
              <a:t>本研究在</a:t>
            </a:r>
            <a:r>
              <a:rPr lang="de-DE" altLang="zh-TW" sz="4000" dirty="0">
                <a:latin typeface="+mj-lt"/>
                <a:ea typeface="+mj-ea"/>
                <a:cs typeface="Times New Roman" panose="02020603050405020304" pitchFamily="18" charset="0"/>
              </a:rPr>
              <a:t>Matlab</a:t>
            </a:r>
            <a:r>
              <a:rPr lang="ja-JP" altLang="zh-TW" sz="4000" dirty="0">
                <a:latin typeface="+mj-lt"/>
                <a:ea typeface="+mj-ea"/>
              </a:rPr>
              <a:t>平台建</a:t>
            </a:r>
            <a:r>
              <a:rPr lang="zh-TW" altLang="zh-TW" sz="4000" dirty="0" smtClean="0">
                <a:latin typeface="+mj-lt"/>
                <a:ea typeface="+mj-ea"/>
              </a:rPr>
              <a:t>立</a:t>
            </a:r>
            <a:r>
              <a:rPr lang="zh-TW" altLang="en-US" sz="4000" dirty="0" smtClean="0">
                <a:latin typeface="+mj-lt"/>
                <a:ea typeface="+mj-ea"/>
              </a:rPr>
              <a:t>一個固定床</a:t>
            </a:r>
            <a:r>
              <a:rPr lang="en-US" altLang="zh-TW" sz="4000" dirty="0" smtClean="0">
                <a:latin typeface="+mj-lt"/>
                <a:ea typeface="+mj-ea"/>
              </a:rPr>
              <a:t>CLC</a:t>
            </a:r>
            <a:r>
              <a:rPr lang="zh-TW" altLang="en-US" sz="4000" dirty="0" smtClean="0">
                <a:latin typeface="+mj-lt"/>
                <a:ea typeface="+mj-ea"/>
              </a:rPr>
              <a:t>之</a:t>
            </a:r>
            <a:r>
              <a:rPr lang="zh-TW" altLang="zh-TW" sz="4000" dirty="0">
                <a:latin typeface="+mj-lt"/>
                <a:ea typeface="+mj-ea"/>
              </a:rPr>
              <a:t>一維非均相動態數學</a:t>
            </a:r>
            <a:r>
              <a:rPr lang="zh-TW" altLang="zh-TW" sz="4000" dirty="0" smtClean="0">
                <a:latin typeface="+mj-lt"/>
                <a:ea typeface="+mj-ea"/>
              </a:rPr>
              <a:t>模式</a:t>
            </a:r>
            <a:r>
              <a:rPr lang="zh-TW" altLang="en-US" sz="4000" dirty="0" smtClean="0">
                <a:latin typeface="+mj-lt"/>
                <a:ea typeface="+mj-ea"/>
              </a:rPr>
              <a:t>，模擬</a:t>
            </a:r>
            <a:r>
              <a:rPr lang="zh-TW" altLang="zh-TW" sz="4000" dirty="0" smtClean="0">
                <a:latin typeface="+mj-lt"/>
                <a:ea typeface="+mj-ea"/>
              </a:rPr>
              <a:t>甲烷</a:t>
            </a:r>
            <a:r>
              <a:rPr lang="zh-TW" altLang="en-US" sz="4000" dirty="0" smtClean="0">
                <a:latin typeface="+mj-lt"/>
                <a:ea typeface="+mj-ea"/>
              </a:rPr>
              <a:t>燃燒步驟之性能，</a:t>
            </a:r>
            <a:r>
              <a:rPr lang="zh-TW" altLang="zh-TW" sz="4000" dirty="0" smtClean="0">
                <a:latin typeface="+mj-lt"/>
                <a:ea typeface="+mj-ea"/>
              </a:rPr>
              <a:t>並進行氧</a:t>
            </a:r>
            <a:r>
              <a:rPr lang="zh-TW" altLang="zh-TW" sz="4000" dirty="0">
                <a:latin typeface="+mj-lt"/>
                <a:ea typeface="+mj-ea"/>
              </a:rPr>
              <a:t>載體參數影響分析</a:t>
            </a:r>
            <a:r>
              <a:rPr lang="zh-TW" altLang="zh-TW" sz="4000" dirty="0" smtClean="0">
                <a:latin typeface="+mj-lt"/>
                <a:ea typeface="+mj-ea"/>
              </a:rPr>
              <a:t>。</a:t>
            </a:r>
            <a:endParaRPr lang="en-US" sz="4000" i="1" dirty="0" smtClean="0">
              <a:latin typeface="+mj-lt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222" y="401519"/>
            <a:ext cx="3258408" cy="324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12849" y="609225"/>
            <a:ext cx="148492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2019</a:t>
            </a:r>
            <a:r>
              <a:rPr lang="zh-TW" altLang="en-US" sz="8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GB" altLang="zh-TW" sz="8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ea typeface="MS Mincho"/>
              </a:rPr>
              <a:t>TwIChE</a:t>
            </a:r>
            <a:r>
              <a:rPr lang="en-GB" altLang="zh-TW" sz="8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MS Mincho"/>
              </a:rPr>
              <a:t> </a:t>
            </a:r>
            <a:r>
              <a:rPr lang="en-GB" altLang="zh-TW" sz="8800" b="1" dirty="0">
                <a:solidFill>
                  <a:schemeClr val="accent2"/>
                </a:solidFill>
                <a:latin typeface="Times New Roman" panose="02020603050405020304" pitchFamily="18" charset="0"/>
                <a:ea typeface="MS Mincho"/>
              </a:rPr>
              <a:t>Annual </a:t>
            </a:r>
            <a:r>
              <a:rPr lang="en-GB" altLang="zh-TW" sz="88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Meeting</a:t>
            </a:r>
            <a:endParaRPr lang="zh-TW" altLang="en-US" b="1" dirty="0">
              <a:solidFill>
                <a:schemeClr val="accent2"/>
              </a:solidFill>
            </a:endParaRPr>
          </a:p>
        </p:txBody>
      </p:sp>
      <p:sp>
        <p:nvSpPr>
          <p:cNvPr id="26" name="textruta 9"/>
          <p:cNvSpPr txBox="1"/>
          <p:nvPr/>
        </p:nvSpPr>
        <p:spPr>
          <a:xfrm>
            <a:off x="1897568" y="37094453"/>
            <a:ext cx="270716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40000">
              <a:spcBef>
                <a:spcPts val="600"/>
              </a:spcBef>
              <a:spcAft>
                <a:spcPts val="600"/>
              </a:spcAft>
              <a:tabLst>
                <a:tab pos="528638" algn="l"/>
              </a:tabLst>
            </a:pPr>
            <a:r>
              <a:rPr lang="zh-TW" altLang="en-US" sz="4800" b="1" dirty="0" smtClean="0">
                <a:latin typeface="+mj-lt"/>
                <a:ea typeface="+mj-ea"/>
              </a:rPr>
              <a:t>結論</a:t>
            </a:r>
            <a:endParaRPr lang="en-US" sz="4800" b="1" dirty="0" smtClean="0">
              <a:latin typeface="+mj-lt"/>
              <a:ea typeface="+mj-ea"/>
            </a:endParaRPr>
          </a:p>
          <a:p>
            <a:pPr marL="571500" indent="-571500" defTabSz="414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28638" algn="l"/>
              </a:tabLst>
            </a:pPr>
            <a:r>
              <a:rPr lang="zh-TW" altLang="en-US" sz="4000" dirty="0" smtClean="0">
                <a:latin typeface="+mj-lt"/>
                <a:ea typeface="+mj-ea"/>
              </a:rPr>
              <a:t>氧載體</a:t>
            </a:r>
            <a:r>
              <a:rPr lang="zh-TW" altLang="zh-TW" sz="4000" dirty="0" smtClean="0">
                <a:latin typeface="+mj-lt"/>
                <a:ea typeface="+mj-ea"/>
              </a:rPr>
              <a:t>密度</a:t>
            </a:r>
            <a:r>
              <a:rPr lang="zh-TW" altLang="en-US" sz="4000" dirty="0" smtClean="0">
                <a:latin typeface="+mj-lt"/>
                <a:ea typeface="+mj-ea"/>
              </a:rPr>
              <a:t>愈高，達到</a:t>
            </a:r>
            <a:r>
              <a:rPr lang="zh-TW" altLang="zh-TW" sz="4000" dirty="0" smtClean="0">
                <a:latin typeface="+mj-lt"/>
                <a:ea typeface="+mj-ea"/>
              </a:rPr>
              <a:t>甲烷</a:t>
            </a:r>
            <a:r>
              <a:rPr lang="zh-TW" altLang="en-US" sz="4000" dirty="0" smtClean="0">
                <a:latin typeface="+mj-lt"/>
                <a:ea typeface="+mj-ea"/>
              </a:rPr>
              <a:t>反應物貫穿的時</a:t>
            </a:r>
            <a:r>
              <a:rPr lang="zh-TW" altLang="zh-TW" sz="4000" dirty="0" smtClean="0">
                <a:latin typeface="+mj-lt"/>
                <a:ea typeface="+mj-ea"/>
              </a:rPr>
              <a:t>間</a:t>
            </a:r>
            <a:r>
              <a:rPr lang="zh-TW" altLang="en-US" sz="4000" dirty="0" smtClean="0">
                <a:latin typeface="+mj-lt"/>
                <a:ea typeface="+mj-ea"/>
              </a:rPr>
              <a:t>愈長</a:t>
            </a:r>
            <a:r>
              <a:rPr lang="ja-JP" altLang="zh-TW" sz="4000" dirty="0" smtClean="0">
                <a:latin typeface="+mj-lt"/>
                <a:ea typeface="+mj-ea"/>
              </a:rPr>
              <a:t>。</a:t>
            </a:r>
            <a:endParaRPr lang="en-US" altLang="ja-JP" sz="4000" dirty="0" smtClean="0">
              <a:latin typeface="+mj-lt"/>
              <a:ea typeface="+mj-ea"/>
            </a:endParaRPr>
          </a:p>
          <a:p>
            <a:pPr marL="571500" indent="-571500" defTabSz="414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28638" algn="l"/>
              </a:tabLst>
            </a:pPr>
            <a:r>
              <a:rPr lang="zh-TW" altLang="en-US" sz="4000" dirty="0" smtClean="0">
                <a:latin typeface="+mj-lt"/>
                <a:ea typeface="+mj-ea"/>
              </a:rPr>
              <a:t>氧載體</a:t>
            </a:r>
            <a:r>
              <a:rPr lang="zh-TW" altLang="zh-TW" sz="4000" dirty="0" smtClean="0">
                <a:latin typeface="+mj-lt"/>
                <a:ea typeface="+mj-ea"/>
              </a:rPr>
              <a:t>初始</a:t>
            </a:r>
            <a:r>
              <a:rPr lang="zh-TW" altLang="en-US" sz="4000" dirty="0" smtClean="0">
                <a:latin typeface="+mj-lt"/>
                <a:ea typeface="+mj-ea"/>
              </a:rPr>
              <a:t>氧化態</a:t>
            </a:r>
            <a:r>
              <a:rPr lang="zh-TW" altLang="zh-TW" sz="4000" dirty="0" smtClean="0">
                <a:latin typeface="+mj-lt"/>
                <a:ea typeface="+mj-ea"/>
              </a:rPr>
              <a:t>濃度</a:t>
            </a:r>
            <a:r>
              <a:rPr lang="de-DE" altLang="zh-TW" sz="4000" dirty="0">
                <a:latin typeface="+mj-lt"/>
                <a:ea typeface="+mj-ea"/>
                <a:cs typeface="Times New Roman" panose="02020603050405020304" pitchFamily="18" charset="0"/>
              </a:rPr>
              <a:t>(kgNiO/kgOC</a:t>
            </a:r>
            <a:r>
              <a:rPr lang="de-DE" altLang="zh-TW" sz="4000" dirty="0" smtClean="0">
                <a:latin typeface="+mj-lt"/>
                <a:ea typeface="+mj-ea"/>
                <a:cs typeface="Times New Roman" panose="02020603050405020304" pitchFamily="18" charset="0"/>
              </a:rPr>
              <a:t>)</a:t>
            </a:r>
            <a:r>
              <a:rPr lang="zh-TW" altLang="en-US" sz="4000" dirty="0" smtClean="0">
                <a:latin typeface="+mj-lt"/>
                <a:ea typeface="+mj-ea"/>
              </a:rPr>
              <a:t>愈</a:t>
            </a:r>
            <a:r>
              <a:rPr lang="zh-TW" altLang="zh-TW" sz="4000" dirty="0" smtClean="0">
                <a:latin typeface="+mj-lt"/>
                <a:ea typeface="+mj-ea"/>
              </a:rPr>
              <a:t>高</a:t>
            </a:r>
            <a:r>
              <a:rPr lang="zh-TW" altLang="en-US" sz="4000" dirty="0">
                <a:latin typeface="+mj-lt"/>
                <a:ea typeface="+mj-ea"/>
              </a:rPr>
              <a:t>，達到</a:t>
            </a:r>
            <a:r>
              <a:rPr lang="zh-TW" altLang="zh-TW" sz="4000" dirty="0">
                <a:latin typeface="+mj-lt"/>
                <a:ea typeface="+mj-ea"/>
              </a:rPr>
              <a:t>甲烷</a:t>
            </a:r>
            <a:r>
              <a:rPr lang="zh-TW" altLang="en-US" sz="4000" dirty="0">
                <a:latin typeface="+mj-lt"/>
                <a:ea typeface="+mj-ea"/>
              </a:rPr>
              <a:t>反應物貫穿的時</a:t>
            </a:r>
            <a:r>
              <a:rPr lang="zh-TW" altLang="zh-TW" sz="4000" dirty="0">
                <a:latin typeface="+mj-lt"/>
                <a:ea typeface="+mj-ea"/>
              </a:rPr>
              <a:t>間</a:t>
            </a:r>
            <a:r>
              <a:rPr lang="zh-TW" altLang="en-US" sz="4000" dirty="0">
                <a:latin typeface="+mj-lt"/>
                <a:ea typeface="+mj-ea"/>
              </a:rPr>
              <a:t>愈長</a:t>
            </a:r>
            <a:r>
              <a:rPr lang="zh-TW" altLang="zh-TW" sz="4000" dirty="0" smtClean="0">
                <a:latin typeface="+mj-lt"/>
                <a:ea typeface="+mj-ea"/>
              </a:rPr>
              <a:t>，</a:t>
            </a:r>
            <a:r>
              <a:rPr lang="zh-TW" altLang="en-US" sz="4000" dirty="0" smtClean="0">
                <a:latin typeface="+mj-lt"/>
                <a:ea typeface="+mj-ea"/>
              </a:rPr>
              <a:t>反應器溫度因水氣轉移反應之發生而降得過低，使得氧載體</a:t>
            </a:r>
            <a:r>
              <a:rPr lang="zh-TW" altLang="en-US" sz="4000" dirty="0">
                <a:latin typeface="+mj-lt"/>
                <a:ea typeface="+mj-ea"/>
              </a:rPr>
              <a:t>之</a:t>
            </a:r>
            <a:r>
              <a:rPr lang="zh-TW" altLang="en-US" sz="4000" dirty="0" smtClean="0">
                <a:latin typeface="+mj-lt"/>
                <a:ea typeface="+mj-ea"/>
              </a:rPr>
              <a:t>轉化</a:t>
            </a:r>
            <a:r>
              <a:rPr lang="zh-TW" altLang="en-US" sz="4000" dirty="0">
                <a:latin typeface="+mj-lt"/>
                <a:ea typeface="+mj-ea"/>
              </a:rPr>
              <a:t>率</a:t>
            </a:r>
            <a:r>
              <a:rPr lang="zh-TW" altLang="en-US" sz="4000" dirty="0" smtClean="0">
                <a:latin typeface="+mj-lt"/>
                <a:ea typeface="+mj-ea"/>
              </a:rPr>
              <a:t>無法提高。</a:t>
            </a:r>
            <a:endParaRPr lang="en-US" altLang="zh-TW" sz="4000" dirty="0" smtClean="0">
              <a:latin typeface="+mj-lt"/>
              <a:ea typeface="+mj-ea"/>
            </a:endParaRPr>
          </a:p>
          <a:p>
            <a:pPr marL="571500" indent="-571500" defTabSz="414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528638" algn="l"/>
              </a:tabLst>
            </a:pPr>
            <a:r>
              <a:rPr lang="zh-TW" altLang="zh-TW" sz="4000" dirty="0" smtClean="0">
                <a:latin typeface="+mj-lt"/>
                <a:ea typeface="+mj-ea"/>
              </a:rPr>
              <a:t>固體比表面積</a:t>
            </a:r>
            <a:r>
              <a:rPr lang="zh-TW" altLang="en-US" sz="4000" dirty="0" smtClean="0">
                <a:latin typeface="+mj-lt"/>
                <a:ea typeface="+mj-ea"/>
              </a:rPr>
              <a:t>之改變對反應器出口之濃度分佈、氧載體轉化率與溫度分佈影響均不顯著</a:t>
            </a:r>
            <a:r>
              <a:rPr lang="zh-TW" altLang="zh-TW" sz="4000" dirty="0" smtClean="0">
                <a:latin typeface="+mj-lt"/>
                <a:ea typeface="+mj-ea"/>
              </a:rPr>
              <a:t>。</a:t>
            </a:r>
            <a:endParaRPr lang="en-US" altLang="zh-TW" sz="4000" i="1" dirty="0">
              <a:latin typeface="+mj-lt"/>
              <a:ea typeface="+mj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178547" y="20540166"/>
            <a:ext cx="118813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altLang="zh-TW" sz="4500" b="1" dirty="0">
                <a:solidFill>
                  <a:srgbClr val="0000CC"/>
                </a:solidFill>
              </a:rPr>
              <a:t>Fixed bed CLC with periodic oxidation and reduction </a:t>
            </a:r>
            <a:r>
              <a:rPr lang="de-DE" altLang="zh-TW" sz="4500" b="1" dirty="0" smtClean="0">
                <a:solidFill>
                  <a:srgbClr val="0000CC"/>
                </a:solidFill>
              </a:rPr>
              <a:t>operations</a:t>
            </a:r>
            <a:endParaRPr lang="zh-TW" altLang="en-US" sz="4500" b="1" dirty="0">
              <a:solidFill>
                <a:srgbClr val="0000CC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16" y="12094980"/>
            <a:ext cx="14718040" cy="755684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6508139" y="15715630"/>
            <a:ext cx="5779625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6515414" y="21561964"/>
            <a:ext cx="5779625" cy="1360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22590315" y="15700992"/>
            <a:ext cx="5779625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0143" y="11808662"/>
            <a:ext cx="13360805" cy="10467155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18452355" y="10891094"/>
            <a:ext cx="8077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Effects of Oxygen Carrier Density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20252555" y="16622117"/>
            <a:ext cx="4608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n w="0">
                  <a:noFill/>
                </a:ln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 mole fraction at reactor exit</a:t>
            </a:r>
            <a:endParaRPr lang="zh-TW" altLang="en-US" sz="2400" dirty="0">
              <a:ln w="0">
                <a:noFill/>
              </a:ln>
              <a:solidFill>
                <a:srgbClr val="0000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4068979" y="22382757"/>
            <a:ext cx="4608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n w="0">
                  <a:noFill/>
                </a:ln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 temperature at reactor exit</a:t>
            </a:r>
            <a:endParaRPr lang="zh-TW" altLang="en-US" sz="2400" dirty="0">
              <a:ln w="0">
                <a:noFill/>
              </a:ln>
              <a:solidFill>
                <a:srgbClr val="0000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7084203" y="22310749"/>
            <a:ext cx="41764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n w="0">
                  <a:noFill/>
                </a:ln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 conversion at reactor exit</a:t>
            </a:r>
            <a:endParaRPr lang="zh-TW" altLang="en-US" sz="2400" dirty="0">
              <a:ln w="0">
                <a:noFill/>
              </a:ln>
              <a:solidFill>
                <a:srgbClr val="0000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407" y="24124649"/>
            <a:ext cx="13359600" cy="10862649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2610595" y="23134195"/>
            <a:ext cx="1128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Effects of Oxygen Carrier Initial Concentration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850955" y="29253134"/>
            <a:ext cx="4608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n w="0">
                  <a:noFill/>
                </a:ln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 mole fraction at reactor exit</a:t>
            </a:r>
            <a:endParaRPr lang="zh-TW" altLang="en-US" sz="2400" dirty="0">
              <a:ln w="0">
                <a:noFill/>
              </a:ln>
              <a:solidFill>
                <a:srgbClr val="0000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9621984" y="35198092"/>
            <a:ext cx="4608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n w="0">
                  <a:noFill/>
                </a:ln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 temperature at reactor exit</a:t>
            </a:r>
            <a:endParaRPr lang="zh-TW" altLang="en-US" sz="2400" dirty="0">
              <a:ln w="0">
                <a:noFill/>
              </a:ln>
              <a:solidFill>
                <a:srgbClr val="0000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419124" y="35175174"/>
            <a:ext cx="41764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n w="0">
                  <a:noFill/>
                </a:ln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 conversion at reactor exit</a:t>
            </a:r>
            <a:endParaRPr lang="zh-TW" altLang="en-US" sz="2400" dirty="0">
              <a:ln w="0">
                <a:noFill/>
              </a:ln>
              <a:solidFill>
                <a:srgbClr val="0000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0143" y="24009324"/>
            <a:ext cx="13359600" cy="10902453"/>
          </a:xfrm>
          <a:prstGeom prst="rect">
            <a:avLst/>
          </a:prstGeom>
        </p:spPr>
      </p:pic>
      <p:sp>
        <p:nvSpPr>
          <p:cNvPr id="49" name="文字方塊 48"/>
          <p:cNvSpPr txBox="1"/>
          <p:nvPr/>
        </p:nvSpPr>
        <p:spPr>
          <a:xfrm>
            <a:off x="16940187" y="23134195"/>
            <a:ext cx="11315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smtClean="0">
                <a:solidFill>
                  <a:srgbClr val="FF0000"/>
                </a:solidFill>
              </a:rPr>
              <a:t>Effects of Oxygen Carrier Specific Surface Area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20532203" y="29109118"/>
            <a:ext cx="4608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n w="0">
                  <a:noFill/>
                </a:ln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 mole fraction at reactor exit</a:t>
            </a:r>
            <a:endParaRPr lang="zh-TW" altLang="en-US" sz="2400" dirty="0">
              <a:ln w="0">
                <a:noFill/>
              </a:ln>
              <a:solidFill>
                <a:srgbClr val="0000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24140987" y="35157790"/>
            <a:ext cx="46085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n w="0">
                  <a:noFill/>
                </a:ln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 temperature at reactor exit</a:t>
            </a:r>
            <a:endParaRPr lang="zh-TW" altLang="en-US" sz="2400" dirty="0">
              <a:ln w="0">
                <a:noFill/>
              </a:ln>
              <a:solidFill>
                <a:srgbClr val="0000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7228219" y="35157790"/>
            <a:ext cx="417646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n w="0">
                  <a:noFill/>
                </a:ln>
                <a:solidFill>
                  <a:srgbClr val="0000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 conversion at reactor exit</a:t>
            </a:r>
            <a:endParaRPr lang="zh-TW" altLang="en-US" sz="2400" dirty="0">
              <a:ln w="0">
                <a:noFill/>
              </a:ln>
              <a:solidFill>
                <a:srgbClr val="0000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38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dh">
      <a:majorFont>
        <a:latin typeface="Arial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8678</TotalTime>
  <Words>262</Words>
  <Application>Microsoft Office PowerPoint</Application>
  <PresentationFormat>自訂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MS Mincho</vt:lpstr>
      <vt:lpstr>新細明體</vt:lpstr>
      <vt:lpstr>Arial</vt:lpstr>
      <vt:lpstr>Georgia</vt:lpstr>
      <vt:lpstr>Times New Roman</vt:lpstr>
      <vt:lpstr>Office-tema</vt:lpstr>
      <vt:lpstr>Modeling and Parametric Study for A Fixed-Bed Methane Chemical Looping Combustion Reactor  Yi-Huan Chaio(趙奕寰), Hsuan Chang(張煖)* Dept. of Chemical and Materials Engineering, Tamkang University E-mail: nhchang@mail.tku.edu.tw MOST 108-2221-E-032-027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Jenny Laine</dc:creator>
  <cp:lastModifiedBy>ASUS</cp:lastModifiedBy>
  <cp:revision>132</cp:revision>
  <dcterms:created xsi:type="dcterms:W3CDTF">2014-04-22T09:14:29Z</dcterms:created>
  <dcterms:modified xsi:type="dcterms:W3CDTF">2019-11-02T23:38:33Z</dcterms:modified>
</cp:coreProperties>
</file>