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86451" autoAdjust="0"/>
  </p:normalViewPr>
  <p:slideViewPr>
    <p:cSldViewPr snapToGrid="0" showGuides="1">
      <p:cViewPr varScale="1">
        <p:scale>
          <a:sx n="103" d="100"/>
          <a:sy n="103" d="100"/>
        </p:scale>
        <p:origin x="150" y="522"/>
      </p:cViewPr>
      <p:guideLst>
        <p:guide pos="415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DC031-5A01-4EB8-BC27-EB94C26E576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2763-742A-4FD4-8EEF-A4C84F59D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6670566">
            <a:off x="1098875" y="1263774"/>
            <a:ext cx="275881" cy="275881"/>
          </a:xfrm>
          <a:prstGeom prst="ellipse">
            <a:avLst/>
          </a:prstGeom>
          <a:gradFill flip="none" rotWithShape="1">
            <a:gsLst>
              <a:gs pos="71000">
                <a:schemeClr val="accent3"/>
              </a:gs>
              <a:gs pos="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3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-179220" y="3329155"/>
            <a:ext cx="687370" cy="687370"/>
            <a:chOff x="45233" y="3085315"/>
            <a:chExt cx="687370" cy="687370"/>
          </a:xfrm>
        </p:grpSpPr>
        <p:sp>
          <p:nvSpPr>
            <p:cNvPr id="10" name="Oval 9"/>
            <p:cNvSpPr/>
            <p:nvPr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71000">
                  <a:schemeClr val="accent5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5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79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13" name="Oval 12"/>
          <p:cNvSpPr/>
          <p:nvPr/>
        </p:nvSpPr>
        <p:spPr>
          <a:xfrm>
            <a:off x="6776626" y="-329232"/>
            <a:ext cx="4853034" cy="485303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934122" y="-1171736"/>
            <a:ext cx="6538042" cy="6538042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 rot="6670566">
            <a:off x="6586907" y="1869498"/>
            <a:ext cx="379439" cy="379439"/>
          </a:xfrm>
          <a:prstGeom prst="ellipse">
            <a:avLst/>
          </a:prstGeom>
          <a:gradFill flip="none" rotWithShape="1">
            <a:gsLst>
              <a:gs pos="71000">
                <a:schemeClr val="accent2"/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2">
                <a:lumMod val="75000"/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7359829" y="253971"/>
            <a:ext cx="3703650" cy="3686628"/>
            <a:chOff x="7359829" y="253971"/>
            <a:chExt cx="3703650" cy="3686628"/>
          </a:xfrm>
        </p:grpSpPr>
        <p:sp>
          <p:nvSpPr>
            <p:cNvPr id="17" name="Oval 16"/>
            <p:cNvSpPr/>
            <p:nvPr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71000">
                  <a:schemeClr val="accent1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508000" dir="3720000" algn="ctr" rotWithShape="0">
                <a:schemeClr val="accent1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87000">
                  <a:schemeClr val="accent3">
                    <a:lumMod val="20000"/>
                    <a:lumOff val="80000"/>
                  </a:schemeClr>
                </a:gs>
                <a:gs pos="66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/>
            <p:cNvSpPr/>
            <p:nvPr/>
          </p:nvSpPr>
          <p:spPr>
            <a:xfrm rot="2964836">
              <a:off x="9353869" y="2126465"/>
              <a:ext cx="954389" cy="2464831"/>
            </a:xfrm>
            <a:custGeom>
              <a:avLst/>
              <a:gdLst>
                <a:gd name="connsiteX0" fmla="*/ 77217 w 1014389"/>
                <a:gd name="connsiteY0" fmla="*/ 77217 h 2671976"/>
                <a:gd name="connsiteX1" fmla="*/ 263635 w 1014389"/>
                <a:gd name="connsiteY1" fmla="*/ 0 h 2671976"/>
                <a:gd name="connsiteX2" fmla="*/ 700742 w 1014389"/>
                <a:gd name="connsiteY2" fmla="*/ 0 h 2671976"/>
                <a:gd name="connsiteX3" fmla="*/ 714549 w 1014389"/>
                <a:gd name="connsiteY3" fmla="*/ 19058 h 2671976"/>
                <a:gd name="connsiteX4" fmla="*/ 885575 w 1014389"/>
                <a:gd name="connsiteY4" fmla="*/ 350960 h 2671976"/>
                <a:gd name="connsiteX5" fmla="*/ 18169 w 1014389"/>
                <a:gd name="connsiteY5" fmla="*/ 2663735 h 2671976"/>
                <a:gd name="connsiteX6" fmla="*/ 0 w 1014389"/>
                <a:gd name="connsiteY6" fmla="*/ 2671976 h 2671976"/>
                <a:gd name="connsiteX7" fmla="*/ 0 w 1014389"/>
                <a:gd name="connsiteY7" fmla="*/ 263636 h 2671976"/>
                <a:gd name="connsiteX8" fmla="*/ 77217 w 1014389"/>
                <a:gd name="connsiteY8" fmla="*/ 77217 h 267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89" h="2671976">
                  <a:moveTo>
                    <a:pt x="77217" y="77217"/>
                  </a:moveTo>
                  <a:cubicBezTo>
                    <a:pt x="124926" y="29508"/>
                    <a:pt x="190835" y="0"/>
                    <a:pt x="263635" y="0"/>
                  </a:cubicBezTo>
                  <a:lnTo>
                    <a:pt x="700742" y="0"/>
                  </a:lnTo>
                  <a:lnTo>
                    <a:pt x="714549" y="19058"/>
                  </a:lnTo>
                  <a:cubicBezTo>
                    <a:pt x="781383" y="121698"/>
                    <a:pt x="838926" y="232564"/>
                    <a:pt x="885575" y="350960"/>
                  </a:cubicBezTo>
                  <a:cubicBezTo>
                    <a:pt x="1235444" y="1238926"/>
                    <a:pt x="848360" y="2235172"/>
                    <a:pt x="18169" y="2663735"/>
                  </a:cubicBezTo>
                  <a:lnTo>
                    <a:pt x="0" y="2671976"/>
                  </a:lnTo>
                  <a:lnTo>
                    <a:pt x="0" y="263636"/>
                  </a:lnTo>
                  <a:cubicBezTo>
                    <a:pt x="0" y="190834"/>
                    <a:pt x="29509" y="124925"/>
                    <a:pt x="77217" y="77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</p:grpSp>
      <p:sp>
        <p:nvSpPr>
          <p:cNvPr id="20" name="Freeform: Shape 19"/>
          <p:cNvSpPr/>
          <p:nvPr/>
        </p:nvSpPr>
        <p:spPr>
          <a:xfrm>
            <a:off x="4920862" y="2167308"/>
            <a:ext cx="7271141" cy="4690692"/>
          </a:xfrm>
          <a:custGeom>
            <a:avLst/>
            <a:gdLst>
              <a:gd name="connsiteX0" fmla="*/ 5593187 w 7271141"/>
              <a:gd name="connsiteY0" fmla="*/ 787 h 4690692"/>
              <a:gd name="connsiteX1" fmla="*/ 5773109 w 7271141"/>
              <a:gd name="connsiteY1" fmla="*/ 92122 h 4690692"/>
              <a:gd name="connsiteX2" fmla="*/ 7271141 w 7271141"/>
              <a:gd name="connsiteY2" fmla="*/ 1840767 h 4690692"/>
              <a:gd name="connsiteX3" fmla="*/ 7271141 w 7271141"/>
              <a:gd name="connsiteY3" fmla="*/ 4690692 h 4690692"/>
              <a:gd name="connsiteX4" fmla="*/ 0 w 7271141"/>
              <a:gd name="connsiteY4" fmla="*/ 4690692 h 4690692"/>
              <a:gd name="connsiteX5" fmla="*/ 5401378 w 7271141"/>
              <a:gd name="connsiteY5" fmla="*/ 63428 h 4690692"/>
              <a:gd name="connsiteX6" fmla="*/ 5593187 w 7271141"/>
              <a:gd name="connsiteY6" fmla="*/ 787 h 469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1141" h="4690692">
                <a:moveTo>
                  <a:pt x="5593187" y="787"/>
                </a:moveTo>
                <a:cubicBezTo>
                  <a:pt x="5660456" y="5980"/>
                  <a:pt x="5725746" y="36835"/>
                  <a:pt x="5773109" y="92122"/>
                </a:cubicBezTo>
                <a:lnTo>
                  <a:pt x="7271141" y="1840767"/>
                </a:lnTo>
                <a:lnTo>
                  <a:pt x="7271141" y="4690692"/>
                </a:lnTo>
                <a:lnTo>
                  <a:pt x="0" y="4690692"/>
                </a:lnTo>
                <a:lnTo>
                  <a:pt x="5401378" y="63428"/>
                </a:lnTo>
                <a:cubicBezTo>
                  <a:pt x="5456665" y="16065"/>
                  <a:pt x="5525916" y="-4405"/>
                  <a:pt x="5593187" y="787"/>
                </a:cubicBezTo>
                <a:close/>
              </a:path>
            </a:pathLst>
          </a:custGeom>
          <a:gradFill flip="none" rotWithShape="1">
            <a:gsLst>
              <a:gs pos="14000">
                <a:schemeClr val="bg1">
                  <a:alpha val="0"/>
                </a:schemeClr>
              </a:gs>
              <a:gs pos="63000">
                <a:schemeClr val="accent1">
                  <a:alpha val="23000"/>
                </a:schemeClr>
              </a:gs>
              <a:gs pos="100000">
                <a:schemeClr val="bg1">
                  <a:alpha val="64000"/>
                </a:schemeClr>
              </a:gs>
              <a:gs pos="79000">
                <a:schemeClr val="accent2">
                  <a:alpha val="3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1" name="Freeform: Shape 20"/>
          <p:cNvSpPr/>
          <p:nvPr/>
        </p:nvSpPr>
        <p:spPr>
          <a:xfrm>
            <a:off x="4920862" y="2167310"/>
            <a:ext cx="7271139" cy="4690690"/>
          </a:xfrm>
          <a:custGeom>
            <a:avLst/>
            <a:gdLst>
              <a:gd name="connsiteX0" fmla="*/ 5593185 w 7271139"/>
              <a:gd name="connsiteY0" fmla="*/ 787 h 4690690"/>
              <a:gd name="connsiteX1" fmla="*/ 5773107 w 7271139"/>
              <a:gd name="connsiteY1" fmla="*/ 92122 h 4690690"/>
              <a:gd name="connsiteX2" fmla="*/ 7271139 w 7271139"/>
              <a:gd name="connsiteY2" fmla="*/ 1840767 h 4690690"/>
              <a:gd name="connsiteX3" fmla="*/ 7271139 w 7271139"/>
              <a:gd name="connsiteY3" fmla="*/ 4690690 h 4690690"/>
              <a:gd name="connsiteX4" fmla="*/ 0 w 7271139"/>
              <a:gd name="connsiteY4" fmla="*/ 4690690 h 4690690"/>
              <a:gd name="connsiteX5" fmla="*/ 5401376 w 7271139"/>
              <a:gd name="connsiteY5" fmla="*/ 63428 h 4690690"/>
              <a:gd name="connsiteX6" fmla="*/ 5593185 w 7271139"/>
              <a:gd name="connsiteY6" fmla="*/ 787 h 46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1139" h="4690690">
                <a:moveTo>
                  <a:pt x="5593185" y="787"/>
                </a:moveTo>
                <a:cubicBezTo>
                  <a:pt x="5660454" y="5980"/>
                  <a:pt x="5725744" y="36835"/>
                  <a:pt x="5773107" y="92122"/>
                </a:cubicBezTo>
                <a:lnTo>
                  <a:pt x="7271139" y="1840767"/>
                </a:lnTo>
                <a:lnTo>
                  <a:pt x="7271139" y="4690690"/>
                </a:lnTo>
                <a:lnTo>
                  <a:pt x="0" y="4690690"/>
                </a:lnTo>
                <a:lnTo>
                  <a:pt x="5401376" y="63428"/>
                </a:lnTo>
                <a:cubicBezTo>
                  <a:pt x="5456663" y="16065"/>
                  <a:pt x="5525914" y="-4405"/>
                  <a:pt x="5593185" y="78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31000"/>
                </a:schemeClr>
              </a:gs>
            </a:gsLst>
            <a:lin ang="168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0399" y="1130300"/>
            <a:ext cx="6538041" cy="2585357"/>
          </a:xfrm>
        </p:spPr>
        <p:txBody>
          <a:bodyPr anchor="b">
            <a:normAutofit/>
          </a:bodyPr>
          <a:lstStyle>
            <a:lvl1pPr algn="l">
              <a:defRPr sz="6000">
                <a:gradFill flip="none" rotWithShape="1">
                  <a:gsLst>
                    <a:gs pos="66000">
                      <a:schemeClr val="accent1"/>
                    </a:gs>
                    <a:gs pos="0">
                      <a:schemeClr val="accent2"/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399" y="4057957"/>
            <a:ext cx="4260459" cy="508703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 dirty="0"/>
          </a:p>
        </p:txBody>
      </p:sp>
      <p:pic>
        <p:nvPicPr>
          <p:cNvPr id="9" name="图片 8" descr="徽标&#10;&#10;中度可信度描述已自动生成">
            <a:extLst>
              <a:ext uri="{FF2B5EF4-FFF2-40B4-BE49-F238E27FC236}">
                <a16:creationId xmlns:a16="http://schemas.microsoft.com/office/drawing/2014/main" id="{4514CF4B-16E5-020F-BA14-054400BA60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97" y="3571575"/>
            <a:ext cx="3829584" cy="3829584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1D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1465943" y="1002483"/>
              <a:ext cx="4853034" cy="485303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34848" y="1871388"/>
              <a:ext cx="3115224" cy="3115224"/>
              <a:chOff x="7359829" y="253971"/>
              <a:chExt cx="3686628" cy="3686628"/>
            </a:xfrm>
          </p:grpSpPr>
          <p:sp>
            <p:nvSpPr>
              <p:cNvPr id="24" name="Oval 23"/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1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508000" dir="3720000" algn="ctr" rotWithShape="0">
                  <a:schemeClr val="accent1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accent3">
                      <a:lumMod val="20000"/>
                      <a:lumOff val="80000"/>
                    </a:schemeClr>
                  </a:gs>
                  <a:gs pos="66000">
                    <a:schemeClr val="accent1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726057" y="636112"/>
              <a:ext cx="687370" cy="687370"/>
              <a:chOff x="45233" y="3085315"/>
              <a:chExt cx="687370" cy="687370"/>
            </a:xfrm>
          </p:grpSpPr>
          <p:sp>
            <p:nvSpPr>
              <p:cNvPr id="27" name="Oval 26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5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114300" dir="3720000" algn="ctr" rotWithShape="0">
                  <a:schemeClr val="accent5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alpha val="79000"/>
                    </a:schemeClr>
                  </a:gs>
                  <a:gs pos="66000">
                    <a:schemeClr val="accent5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6670566">
              <a:off x="1985879" y="1480148"/>
              <a:ext cx="379439" cy="379439"/>
            </a:xfrm>
            <a:prstGeom prst="ellipse">
              <a:avLst/>
            </a:prstGeom>
            <a:gradFill flip="none" rotWithShape="1">
              <a:gsLst>
                <a:gs pos="71000">
                  <a:schemeClr val="accent2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2">
                  <a:lumMod val="75000"/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 rot="6670566">
              <a:off x="6163081" y="5356393"/>
              <a:ext cx="275881" cy="275881"/>
            </a:xfrm>
            <a:prstGeom prst="ellipse">
              <a:avLst/>
            </a:prstGeom>
            <a:gradFill flip="none" rotWithShape="1">
              <a:gsLst>
                <a:gs pos="71000">
                  <a:schemeClr val="accent3"/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3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79900" y="2161327"/>
            <a:ext cx="7239000" cy="2535346"/>
            <a:chOff x="4881969" y="2583790"/>
            <a:chExt cx="5759047" cy="1690420"/>
          </a:xfrm>
        </p:grpSpPr>
        <p:sp>
          <p:nvSpPr>
            <p:cNvPr id="31" name="Freeform: Shape 30"/>
            <p:cNvSpPr/>
            <p:nvPr/>
          </p:nvSpPr>
          <p:spPr>
            <a:xfrm>
              <a:off x="4941704" y="2712243"/>
              <a:ext cx="414522" cy="1354931"/>
            </a:xfrm>
            <a:custGeom>
              <a:avLst/>
              <a:gdLst>
                <a:gd name="connsiteX0" fmla="*/ 249422 w 497917"/>
                <a:gd name="connsiteY0" fmla="*/ 35366 h 1717242"/>
                <a:gd name="connsiteX1" fmla="*/ 492310 w 497917"/>
                <a:gd name="connsiteY1" fmla="*/ 694972 h 1717242"/>
                <a:gd name="connsiteX2" fmla="*/ 404203 w 497917"/>
                <a:gd name="connsiteY2" fmla="*/ 1447447 h 1717242"/>
                <a:gd name="connsiteX3" fmla="*/ 223228 w 497917"/>
                <a:gd name="connsiteY3" fmla="*/ 1714147 h 1717242"/>
                <a:gd name="connsiteX4" fmla="*/ 82735 w 497917"/>
                <a:gd name="connsiteY4" fmla="*/ 1568891 h 1717242"/>
                <a:gd name="connsiteX5" fmla="*/ 4153 w 497917"/>
                <a:gd name="connsiteY5" fmla="*/ 1216466 h 1717242"/>
                <a:gd name="connsiteX6" fmla="*/ 13678 w 497917"/>
                <a:gd name="connsiteY6" fmla="*/ 937860 h 1717242"/>
                <a:gd name="connsiteX7" fmla="*/ 37491 w 497917"/>
                <a:gd name="connsiteY7" fmla="*/ 544953 h 1717242"/>
                <a:gd name="connsiteX8" fmla="*/ 58922 w 497917"/>
                <a:gd name="connsiteY8" fmla="*/ 349691 h 1717242"/>
                <a:gd name="connsiteX9" fmla="*/ 101785 w 497917"/>
                <a:gd name="connsiteY9" fmla="*/ 116328 h 1717242"/>
                <a:gd name="connsiteX10" fmla="*/ 249422 w 497917"/>
                <a:gd name="connsiteY10" fmla="*/ 35366 h 171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917" h="1717242">
                  <a:moveTo>
                    <a:pt x="249422" y="35366"/>
                  </a:moveTo>
                  <a:cubicBezTo>
                    <a:pt x="314510" y="131807"/>
                    <a:pt x="466513" y="459625"/>
                    <a:pt x="492310" y="694972"/>
                  </a:cubicBezTo>
                  <a:cubicBezTo>
                    <a:pt x="518107" y="930319"/>
                    <a:pt x="449050" y="1277585"/>
                    <a:pt x="404203" y="1447447"/>
                  </a:cubicBezTo>
                  <a:cubicBezTo>
                    <a:pt x="359356" y="1617309"/>
                    <a:pt x="276806" y="1693906"/>
                    <a:pt x="223228" y="1714147"/>
                  </a:cubicBezTo>
                  <a:cubicBezTo>
                    <a:pt x="169650" y="1734388"/>
                    <a:pt x="119247" y="1651838"/>
                    <a:pt x="82735" y="1568891"/>
                  </a:cubicBezTo>
                  <a:cubicBezTo>
                    <a:pt x="46223" y="1485944"/>
                    <a:pt x="15662" y="1321638"/>
                    <a:pt x="4153" y="1216466"/>
                  </a:cubicBezTo>
                  <a:cubicBezTo>
                    <a:pt x="-7357" y="1111294"/>
                    <a:pt x="8122" y="1049779"/>
                    <a:pt x="13678" y="937860"/>
                  </a:cubicBezTo>
                  <a:cubicBezTo>
                    <a:pt x="19234" y="825941"/>
                    <a:pt x="29950" y="642981"/>
                    <a:pt x="37491" y="544953"/>
                  </a:cubicBezTo>
                  <a:cubicBezTo>
                    <a:pt x="45032" y="446925"/>
                    <a:pt x="48206" y="421129"/>
                    <a:pt x="58922" y="349691"/>
                  </a:cubicBezTo>
                  <a:cubicBezTo>
                    <a:pt x="69638" y="278254"/>
                    <a:pt x="71622" y="167922"/>
                    <a:pt x="101785" y="116328"/>
                  </a:cubicBezTo>
                  <a:cubicBezTo>
                    <a:pt x="131948" y="64734"/>
                    <a:pt x="184334" y="-61075"/>
                    <a:pt x="249422" y="3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4881969" y="2583790"/>
              <a:ext cx="5759047" cy="1690420"/>
            </a:xfrm>
            <a:prstGeom prst="roundRect">
              <a:avLst>
                <a:gd name="adj" fmla="val 6149"/>
              </a:avLst>
            </a:pr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33" name="Rectangle: Rounded Corners 32"/>
            <p:cNvSpPr/>
            <p:nvPr/>
          </p:nvSpPr>
          <p:spPr>
            <a:xfrm flipH="1">
              <a:off x="4881969" y="2583790"/>
              <a:ext cx="5759047" cy="1690420"/>
            </a:xfrm>
            <a:prstGeom prst="roundRect">
              <a:avLst>
                <a:gd name="adj" fmla="val 8215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86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070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13400" y="3429000"/>
            <a:ext cx="5435600" cy="1149978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54421" y="0"/>
            <a:ext cx="12846422" cy="6858000"/>
            <a:chOff x="-654421" y="0"/>
            <a:chExt cx="12846422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1D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88083" y="1159177"/>
              <a:ext cx="4853034" cy="485303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-654421" y="316673"/>
              <a:ext cx="6538042" cy="6538042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 rot="7074535">
              <a:off x="771286" y="1742380"/>
              <a:ext cx="3686628" cy="3686628"/>
            </a:xfrm>
            <a:prstGeom prst="ellipse">
              <a:avLst/>
            </a:prstGeom>
            <a:gradFill flip="none" rotWithShape="1">
              <a:gsLst>
                <a:gs pos="71000">
                  <a:schemeClr val="accent1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508000" dir="3720000" algn="ctr" rotWithShape="0">
                <a:schemeClr val="accent1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 rot="7074535">
              <a:off x="771286" y="1742380"/>
              <a:ext cx="3686628" cy="3686628"/>
            </a:xfrm>
            <a:prstGeom prst="ellipse">
              <a:avLst/>
            </a:prstGeom>
            <a:gradFill flip="none" rotWithShape="1">
              <a:gsLst>
                <a:gs pos="87000">
                  <a:schemeClr val="accent3">
                    <a:lumMod val="20000"/>
                    <a:lumOff val="80000"/>
                  </a:schemeClr>
                </a:gs>
                <a:gs pos="66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 rot="6670566">
              <a:off x="470679" y="745919"/>
              <a:ext cx="379439" cy="379439"/>
            </a:xfrm>
            <a:prstGeom prst="ellipse">
              <a:avLst/>
            </a:prstGeom>
            <a:gradFill flip="none" rotWithShape="1">
              <a:gsLst>
                <a:gs pos="71000">
                  <a:schemeClr val="accent2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2">
                  <a:lumMod val="75000"/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3" name="Freeform: Shape 12"/>
            <p:cNvSpPr/>
            <p:nvPr/>
          </p:nvSpPr>
          <p:spPr>
            <a:xfrm rot="205034">
              <a:off x="3798763" y="2637473"/>
              <a:ext cx="601616" cy="1300162"/>
            </a:xfrm>
            <a:custGeom>
              <a:avLst/>
              <a:gdLst>
                <a:gd name="connsiteX0" fmla="*/ 270317 w 601616"/>
                <a:gd name="connsiteY0" fmla="*/ 3204 h 1524676"/>
                <a:gd name="connsiteX1" fmla="*/ 579880 w 601616"/>
                <a:gd name="connsiteY1" fmla="*/ 774729 h 1524676"/>
                <a:gd name="connsiteX2" fmla="*/ 513205 w 601616"/>
                <a:gd name="connsiteY2" fmla="*/ 1522441 h 1524676"/>
                <a:gd name="connsiteX3" fmla="*/ 13142 w 601616"/>
                <a:gd name="connsiteY3" fmla="*/ 989041 h 1524676"/>
                <a:gd name="connsiteX4" fmla="*/ 156017 w 601616"/>
                <a:gd name="connsiteY4" fmla="*/ 517554 h 1524676"/>
                <a:gd name="connsiteX5" fmla="*/ 270317 w 601616"/>
                <a:gd name="connsiteY5" fmla="*/ 3204 h 15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616" h="1524676">
                  <a:moveTo>
                    <a:pt x="270317" y="3204"/>
                  </a:moveTo>
                  <a:cubicBezTo>
                    <a:pt x="340961" y="46066"/>
                    <a:pt x="539399" y="521523"/>
                    <a:pt x="579880" y="774729"/>
                  </a:cubicBezTo>
                  <a:cubicBezTo>
                    <a:pt x="620361" y="1027935"/>
                    <a:pt x="607661" y="1486722"/>
                    <a:pt x="513205" y="1522441"/>
                  </a:cubicBezTo>
                  <a:cubicBezTo>
                    <a:pt x="418749" y="1558160"/>
                    <a:pt x="72673" y="1156522"/>
                    <a:pt x="13142" y="989041"/>
                  </a:cubicBezTo>
                  <a:cubicBezTo>
                    <a:pt x="-46389" y="821560"/>
                    <a:pt x="113155" y="676304"/>
                    <a:pt x="156017" y="517554"/>
                  </a:cubicBezTo>
                  <a:cubicBezTo>
                    <a:pt x="198879" y="358804"/>
                    <a:pt x="199673" y="-39658"/>
                    <a:pt x="270317" y="32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3520548" y="0"/>
              <a:ext cx="8671453" cy="6858000"/>
            </a:xfrm>
            <a:custGeom>
              <a:avLst/>
              <a:gdLst>
                <a:gd name="connsiteX0" fmla="*/ 2345207 w 8671453"/>
                <a:gd name="connsiteY0" fmla="*/ 0 h 6858000"/>
                <a:gd name="connsiteX1" fmla="*/ 4487278 w 8671453"/>
                <a:gd name="connsiteY1" fmla="*/ 0 h 6858000"/>
                <a:gd name="connsiteX2" fmla="*/ 8671453 w 8671453"/>
                <a:gd name="connsiteY2" fmla="*/ 2967083 h 6858000"/>
                <a:gd name="connsiteX3" fmla="*/ 8671453 w 8671453"/>
                <a:gd name="connsiteY3" fmla="*/ 6858000 h 6858000"/>
                <a:gd name="connsiteX4" fmla="*/ 4696816 w 8671453"/>
                <a:gd name="connsiteY4" fmla="*/ 6858000 h 6858000"/>
                <a:gd name="connsiteX5" fmla="*/ 111158 w 8671453"/>
                <a:gd name="connsiteY5" fmla="*/ 3606218 h 6858000"/>
                <a:gd name="connsiteX6" fmla="*/ 48604 w 8671453"/>
                <a:gd name="connsiteY6" fmla="*/ 323866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453" h="6858000">
                  <a:moveTo>
                    <a:pt x="2345207" y="0"/>
                  </a:moveTo>
                  <a:lnTo>
                    <a:pt x="4487278" y="0"/>
                  </a:lnTo>
                  <a:lnTo>
                    <a:pt x="8671453" y="2967083"/>
                  </a:lnTo>
                  <a:lnTo>
                    <a:pt x="8671453" y="6858000"/>
                  </a:lnTo>
                  <a:lnTo>
                    <a:pt x="4696816" y="6858000"/>
                  </a:lnTo>
                  <a:lnTo>
                    <a:pt x="111158" y="3606218"/>
                  </a:lnTo>
                  <a:cubicBezTo>
                    <a:pt x="-7612" y="3521995"/>
                    <a:pt x="-35619" y="3357438"/>
                    <a:pt x="48604" y="3238667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520548" y="0"/>
              <a:ext cx="8671452" cy="6858000"/>
            </a:xfrm>
            <a:custGeom>
              <a:avLst/>
              <a:gdLst>
                <a:gd name="connsiteX0" fmla="*/ 2345208 w 8671452"/>
                <a:gd name="connsiteY0" fmla="*/ 0 h 6858000"/>
                <a:gd name="connsiteX1" fmla="*/ 4487279 w 8671452"/>
                <a:gd name="connsiteY1" fmla="*/ 0 h 6858000"/>
                <a:gd name="connsiteX2" fmla="*/ 8671452 w 8671452"/>
                <a:gd name="connsiteY2" fmla="*/ 2967081 h 6858000"/>
                <a:gd name="connsiteX3" fmla="*/ 8671452 w 8671452"/>
                <a:gd name="connsiteY3" fmla="*/ 6858000 h 6858000"/>
                <a:gd name="connsiteX4" fmla="*/ 4696817 w 8671452"/>
                <a:gd name="connsiteY4" fmla="*/ 6858000 h 6858000"/>
                <a:gd name="connsiteX5" fmla="*/ 111159 w 8671452"/>
                <a:gd name="connsiteY5" fmla="*/ 3606218 h 6858000"/>
                <a:gd name="connsiteX6" fmla="*/ 48605 w 8671452"/>
                <a:gd name="connsiteY6" fmla="*/ 323866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452" h="6858000">
                  <a:moveTo>
                    <a:pt x="2345208" y="0"/>
                  </a:moveTo>
                  <a:lnTo>
                    <a:pt x="4487279" y="0"/>
                  </a:lnTo>
                  <a:lnTo>
                    <a:pt x="8671452" y="2967081"/>
                  </a:lnTo>
                  <a:lnTo>
                    <a:pt x="8671452" y="6858000"/>
                  </a:lnTo>
                  <a:lnTo>
                    <a:pt x="4696817" y="6858000"/>
                  </a:lnTo>
                  <a:lnTo>
                    <a:pt x="111159" y="3606218"/>
                  </a:lnTo>
                  <a:cubicBezTo>
                    <a:pt x="-7612" y="3521995"/>
                    <a:pt x="-35618" y="3357438"/>
                    <a:pt x="48605" y="3238667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6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rot="6670566">
              <a:off x="10936328" y="1601834"/>
              <a:ext cx="275881" cy="275881"/>
            </a:xfrm>
            <a:prstGeom prst="ellipse">
              <a:avLst/>
            </a:prstGeom>
            <a:gradFill flip="none" rotWithShape="1">
              <a:gsLst>
                <a:gs pos="71000">
                  <a:schemeClr val="accent3"/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3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175213" y="4753456"/>
              <a:ext cx="687370" cy="687370"/>
              <a:chOff x="45233" y="3085315"/>
              <a:chExt cx="687370" cy="687370"/>
            </a:xfrm>
          </p:grpSpPr>
          <p:sp>
            <p:nvSpPr>
              <p:cNvPr id="18" name="Oval 17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5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114300" dir="3720000" algn="ctr" rotWithShape="0">
                  <a:schemeClr val="accent5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alpha val="79000"/>
                    </a:schemeClr>
                  </a:gs>
                  <a:gs pos="66000">
                    <a:schemeClr val="accent5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3621" y="2061029"/>
            <a:ext cx="5635279" cy="2735942"/>
          </a:xfrm>
        </p:spPr>
        <p:txBody>
          <a:bodyPr anchor="ctr">
            <a:noAutofit/>
          </a:bodyPr>
          <a:lstStyle>
            <a:lvl1pPr>
              <a:defRPr sz="6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Freeform: Shape 6"/>
          <p:cNvSpPr/>
          <p:nvPr/>
        </p:nvSpPr>
        <p:spPr>
          <a:xfrm>
            <a:off x="0" y="0"/>
            <a:ext cx="1753148" cy="2016296"/>
          </a:xfrm>
          <a:custGeom>
            <a:avLst/>
            <a:gdLst>
              <a:gd name="connsiteX0" fmla="*/ 0 w 1753148"/>
              <a:gd name="connsiteY0" fmla="*/ 0 h 2016296"/>
              <a:gd name="connsiteX1" fmla="*/ 1682467 w 1753148"/>
              <a:gd name="connsiteY1" fmla="*/ 0 h 2016296"/>
              <a:gd name="connsiteX2" fmla="*/ 1709180 w 1753148"/>
              <a:gd name="connsiteY2" fmla="*/ 90235 h 2016296"/>
              <a:gd name="connsiteX3" fmla="*/ 1732742 w 1753148"/>
              <a:gd name="connsiteY3" fmla="*/ 708312 h 2016296"/>
              <a:gd name="connsiteX4" fmla="*/ 103923 w 1753148"/>
              <a:gd name="connsiteY4" fmla="*/ 2013499 h 2016296"/>
              <a:gd name="connsiteX5" fmla="*/ 0 w 1753148"/>
              <a:gd name="connsiteY5" fmla="*/ 2001952 h 201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3148" h="2016296">
                <a:moveTo>
                  <a:pt x="0" y="0"/>
                </a:moveTo>
                <a:lnTo>
                  <a:pt x="1682467" y="0"/>
                </a:lnTo>
                <a:lnTo>
                  <a:pt x="1709180" y="90235"/>
                </a:lnTo>
                <a:cubicBezTo>
                  <a:pt x="1757085" y="286816"/>
                  <a:pt x="1767241" y="496035"/>
                  <a:pt x="1732742" y="708312"/>
                </a:cubicBezTo>
                <a:cubicBezTo>
                  <a:pt x="1603371" y="1504347"/>
                  <a:pt x="891982" y="2060761"/>
                  <a:pt x="103923" y="2013499"/>
                </a:cubicBezTo>
                <a:lnTo>
                  <a:pt x="0" y="2001952"/>
                </a:lnTo>
                <a:close/>
              </a:path>
            </a:pathLst>
          </a:custGeom>
          <a:gradFill flip="none" rotWithShape="1">
            <a:gsLst>
              <a:gs pos="62000">
                <a:schemeClr val="accent1"/>
              </a:gs>
              <a:gs pos="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508000" dir="3720000" algn="ctr" rotWithShape="0">
              <a:schemeClr val="accent1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Freeform: Shape 7"/>
          <p:cNvSpPr/>
          <p:nvPr/>
        </p:nvSpPr>
        <p:spPr>
          <a:xfrm>
            <a:off x="0" y="0"/>
            <a:ext cx="1753148" cy="2016296"/>
          </a:xfrm>
          <a:custGeom>
            <a:avLst/>
            <a:gdLst>
              <a:gd name="connsiteX0" fmla="*/ 0 w 1753148"/>
              <a:gd name="connsiteY0" fmla="*/ 0 h 2016296"/>
              <a:gd name="connsiteX1" fmla="*/ 1682468 w 1753148"/>
              <a:gd name="connsiteY1" fmla="*/ 0 h 2016296"/>
              <a:gd name="connsiteX2" fmla="*/ 1709180 w 1753148"/>
              <a:gd name="connsiteY2" fmla="*/ 90235 h 2016296"/>
              <a:gd name="connsiteX3" fmla="*/ 1732742 w 1753148"/>
              <a:gd name="connsiteY3" fmla="*/ 708312 h 2016296"/>
              <a:gd name="connsiteX4" fmla="*/ 103923 w 1753148"/>
              <a:gd name="connsiteY4" fmla="*/ 2013499 h 2016296"/>
              <a:gd name="connsiteX5" fmla="*/ 0 w 1753148"/>
              <a:gd name="connsiteY5" fmla="*/ 2001952 h 201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3148" h="2016296">
                <a:moveTo>
                  <a:pt x="0" y="0"/>
                </a:moveTo>
                <a:lnTo>
                  <a:pt x="1682468" y="0"/>
                </a:lnTo>
                <a:lnTo>
                  <a:pt x="1709180" y="90235"/>
                </a:lnTo>
                <a:cubicBezTo>
                  <a:pt x="1757085" y="286816"/>
                  <a:pt x="1767241" y="496035"/>
                  <a:pt x="1732742" y="708312"/>
                </a:cubicBezTo>
                <a:cubicBezTo>
                  <a:pt x="1603371" y="1504347"/>
                  <a:pt x="891982" y="2060762"/>
                  <a:pt x="103923" y="2013499"/>
                </a:cubicBezTo>
                <a:lnTo>
                  <a:pt x="0" y="2001952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20000"/>
                  <a:lumOff val="80000"/>
                  <a:alpha val="73000"/>
                </a:schemeClr>
              </a:gs>
              <a:gs pos="66000">
                <a:schemeClr val="accent1"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205530" y="128587"/>
            <a:ext cx="11797784" cy="6600826"/>
            <a:chOff x="481945" y="1266159"/>
            <a:chExt cx="11244954" cy="496954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81945" y="1266159"/>
              <a:ext cx="11244954" cy="4969545"/>
            </a:xfrm>
            <a:prstGeom prst="roundRect">
              <a:avLst>
                <a:gd name="adj" fmla="val 3200"/>
              </a:avLst>
            </a:pr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1" name="Rectangle: Rounded Corners 10"/>
            <p:cNvSpPr/>
            <p:nvPr/>
          </p:nvSpPr>
          <p:spPr>
            <a:xfrm flipH="1">
              <a:off x="481945" y="1266159"/>
              <a:ext cx="11244954" cy="4969545"/>
            </a:xfrm>
            <a:prstGeom prst="roundRect">
              <a:avLst>
                <a:gd name="adj" fmla="val 3200"/>
              </a:avLst>
            </a:prstGeom>
            <a:gradFill>
              <a:gsLst>
                <a:gs pos="0">
                  <a:schemeClr val="bg1">
                    <a:alpha val="89000"/>
                  </a:schemeClr>
                </a:gs>
                <a:gs pos="100000">
                  <a:schemeClr val="bg1">
                    <a:alpha val="61000"/>
                  </a:schemeClr>
                </a:gs>
              </a:gsLst>
              <a:lin ang="186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pic>
        <p:nvPicPr>
          <p:cNvPr id="16" name="图片 15" descr="徽标&#10;&#10;中度可信度描述已自动生成">
            <a:extLst>
              <a:ext uri="{FF2B5EF4-FFF2-40B4-BE49-F238E27FC236}">
                <a16:creationId xmlns:a16="http://schemas.microsoft.com/office/drawing/2014/main" id="{7D742CF6-B752-BDCD-FF30-CBF1BF3ED52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122" y="5058970"/>
            <a:ext cx="1968099" cy="1968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šḷîḋe">
            <a:extLst>
              <a:ext uri="{FF2B5EF4-FFF2-40B4-BE49-F238E27FC236}">
                <a16:creationId xmlns:a16="http://schemas.microsoft.com/office/drawing/2014/main" id="{4F76E824-2764-7A48-7CA3-B8194540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450" y="1028700"/>
            <a:ext cx="10384690" cy="565242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0700" dirty="0"/>
              <a:t>全堆栈 </a:t>
            </a:r>
            <a:r>
              <a:rPr lang="en-US" altLang="zh-CN" sz="10700" dirty="0"/>
              <a:t>Web UI</a:t>
            </a:r>
            <a:br>
              <a:rPr lang="en-US" altLang="zh-CN" sz="10700" dirty="0"/>
            </a:br>
            <a:r>
              <a:rPr lang="en-US" altLang="zh-CN" sz="6600" dirty="0"/>
              <a:t>NET 8 Blazor </a:t>
            </a:r>
            <a:r>
              <a:rPr lang="zh-CN" altLang="en-US" sz="6600" dirty="0"/>
              <a:t>新特性</a:t>
            </a:r>
            <a:r>
              <a:rPr lang="en-US" altLang="zh-CN" sz="6600" dirty="0"/>
              <a:t> </a:t>
            </a:r>
            <a:endParaRPr lang="en-US" altLang="zh-CN" sz="7200" dirty="0"/>
          </a:p>
        </p:txBody>
      </p:sp>
      <p:grpSp>
        <p:nvGrpSpPr>
          <p:cNvPr id="15" name="íşľïďè">
            <a:extLst>
              <a:ext uri="{FF2B5EF4-FFF2-40B4-BE49-F238E27FC236}">
                <a16:creationId xmlns:a16="http://schemas.microsoft.com/office/drawing/2014/main" id="{ECFE6E54-3B8A-12B1-40DA-F7DA659E3175}"/>
              </a:ext>
            </a:extLst>
          </p:cNvPr>
          <p:cNvGrpSpPr/>
          <p:nvPr/>
        </p:nvGrpSpPr>
        <p:grpSpPr>
          <a:xfrm>
            <a:off x="11268926" y="633006"/>
            <a:ext cx="144463" cy="144463"/>
            <a:chOff x="11226007" y="633005"/>
            <a:chExt cx="144463" cy="144463"/>
          </a:xfrm>
        </p:grpSpPr>
        <p:cxnSp>
          <p:nvCxnSpPr>
            <p:cNvPr id="16" name="îsľidê">
              <a:extLst>
                <a:ext uri="{FF2B5EF4-FFF2-40B4-BE49-F238E27FC236}">
                  <a16:creationId xmlns:a16="http://schemas.microsoft.com/office/drawing/2014/main" id="{FCC62291-74E0-5C8D-013D-8543E1789E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îṧḻîde">
              <a:extLst>
                <a:ext uri="{FF2B5EF4-FFF2-40B4-BE49-F238E27FC236}">
                  <a16:creationId xmlns:a16="http://schemas.microsoft.com/office/drawing/2014/main" id="{25AA54B2-EFEF-4FEF-F07B-8C674B87F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呈现模式</a:t>
            </a:r>
            <a:endParaRPr 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CB5BAD3-CBFE-309B-39EF-A156AB58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35541"/>
              </p:ext>
            </p:extLst>
          </p:nvPr>
        </p:nvGraphicFramePr>
        <p:xfrm>
          <a:off x="831850" y="1352505"/>
          <a:ext cx="10515599" cy="45559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9170">
                  <a:extLst>
                    <a:ext uri="{9D8B030D-6E8A-4147-A177-3AD203B41FA5}">
                      <a16:colId xmlns:a16="http://schemas.microsoft.com/office/drawing/2014/main" val="2537607145"/>
                    </a:ext>
                  </a:extLst>
                </a:gridCol>
                <a:gridCol w="5186314">
                  <a:extLst>
                    <a:ext uri="{9D8B030D-6E8A-4147-A177-3AD203B41FA5}">
                      <a16:colId xmlns:a16="http://schemas.microsoft.com/office/drawing/2014/main" val="1165439235"/>
                    </a:ext>
                  </a:extLst>
                </a:gridCol>
                <a:gridCol w="2274014">
                  <a:extLst>
                    <a:ext uri="{9D8B030D-6E8A-4147-A177-3AD203B41FA5}">
                      <a16:colId xmlns:a16="http://schemas.microsoft.com/office/drawing/2014/main" val="839846050"/>
                    </a:ext>
                  </a:extLst>
                </a:gridCol>
                <a:gridCol w="946101">
                  <a:extLst>
                    <a:ext uri="{9D8B030D-6E8A-4147-A177-3AD203B41FA5}">
                      <a16:colId xmlns:a16="http://schemas.microsoft.com/office/drawing/2014/main" val="2891687029"/>
                    </a:ext>
                  </a:extLst>
                </a:gridCol>
              </a:tblGrid>
              <a:tr h="7926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名称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描述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</a:rPr>
                        <a:t>呈现位置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</a:rPr>
                        <a:t>交互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366328"/>
                  </a:ext>
                </a:extLst>
              </a:tr>
              <a:tr h="7926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effectLst/>
                        </a:rPr>
                        <a:t>静态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静态服务器呈现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服务器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❌否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995767"/>
                  </a:ext>
                </a:extLst>
              </a:tr>
              <a:tr h="7926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交互式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使用 </a:t>
                      </a:r>
                      <a:r>
                        <a:rPr lang="en-US" sz="1600" dirty="0" err="1">
                          <a:effectLst/>
                        </a:rPr>
                        <a:t>Blazor</a:t>
                      </a:r>
                      <a:r>
                        <a:rPr lang="en-US" sz="1600" dirty="0">
                          <a:effectLst/>
                        </a:rPr>
                        <a:t> Server </a:t>
                      </a:r>
                      <a:r>
                        <a:rPr lang="zh-CN" altLang="en-US" sz="1600" dirty="0">
                          <a:effectLst/>
                        </a:rPr>
                        <a:t>实现交互式服务器呈现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服务器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✔️是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38019"/>
                  </a:ext>
                </a:extLst>
              </a:tr>
              <a:tr h="7926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交互式 </a:t>
                      </a:r>
                      <a:r>
                        <a:rPr lang="en-US" sz="1600" dirty="0" err="1">
                          <a:effectLst/>
                        </a:rPr>
                        <a:t>WebAssembly</a:t>
                      </a:r>
                      <a:endParaRPr 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使用 </a:t>
                      </a:r>
                      <a:r>
                        <a:rPr lang="en-US" sz="1600" dirty="0" err="1">
                          <a:effectLst/>
                        </a:rPr>
                        <a:t>Blazor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WebAssembly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实现交互式客户端呈现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客户端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✔️是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899380"/>
                  </a:ext>
                </a:extLst>
              </a:tr>
              <a:tr h="13855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交互式</a:t>
                      </a:r>
                      <a:r>
                        <a:rPr lang="en-US" altLang="zh-CN" sz="1600" dirty="0">
                          <a:effectLst/>
                        </a:rPr>
                        <a:t>Auto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</a:rPr>
                        <a:t>下载 </a:t>
                      </a:r>
                      <a:r>
                        <a:rPr lang="en-US" altLang="zh-CN" sz="1600" dirty="0" err="1">
                          <a:effectLst/>
                        </a:rPr>
                        <a:t>Blazor</a:t>
                      </a:r>
                      <a:r>
                        <a:rPr lang="en-US" altLang="zh-CN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捆绑包后，首先使用 </a:t>
                      </a:r>
                      <a:r>
                        <a:rPr lang="en-US" altLang="zh-CN" sz="1600" dirty="0" err="1">
                          <a:effectLst/>
                        </a:rPr>
                        <a:t>Blazor</a:t>
                      </a:r>
                      <a:r>
                        <a:rPr lang="en-US" altLang="zh-CN" sz="1600" dirty="0">
                          <a:effectLst/>
                        </a:rPr>
                        <a:t> Server</a:t>
                      </a:r>
                      <a:r>
                        <a:rPr lang="zh-CN" altLang="en-US" sz="1600" dirty="0">
                          <a:effectLst/>
                        </a:rPr>
                        <a:t>，然后在后续访问时使用 </a:t>
                      </a:r>
                      <a:r>
                        <a:rPr lang="en-US" altLang="zh-CN" sz="1600" dirty="0" err="1">
                          <a:effectLst/>
                        </a:rPr>
                        <a:t>WebAssembly</a:t>
                      </a:r>
                      <a:r>
                        <a:rPr lang="en-US" altLang="zh-CN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实现交互式客户端呈现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服务器，然后客户端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</a:rPr>
                        <a:t>✔️是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85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CE80-0DAF-C72C-2996-A064461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呈现模式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8432870-134B-9463-3670-BACB64ADFAA3}"/>
              </a:ext>
            </a:extLst>
          </p:cNvPr>
          <p:cNvSpPr/>
          <p:nvPr/>
        </p:nvSpPr>
        <p:spPr>
          <a:xfrm>
            <a:off x="1789401" y="1593949"/>
            <a:ext cx="3702360" cy="3670103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BlazorDemo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0710F0-2FDD-3F7C-A524-9024ACADAE2E}"/>
              </a:ext>
            </a:extLst>
          </p:cNvPr>
          <p:cNvSpPr/>
          <p:nvPr/>
        </p:nvSpPr>
        <p:spPr>
          <a:xfrm>
            <a:off x="1892243" y="2882833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Server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E7BDD3-B8A6-AFC7-49A1-5390408FC364}"/>
              </a:ext>
            </a:extLst>
          </p:cNvPr>
          <p:cNvSpPr/>
          <p:nvPr/>
        </p:nvSpPr>
        <p:spPr>
          <a:xfrm>
            <a:off x="1892243" y="3686057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161616"/>
                </a:solidFill>
                <a:latin typeface="SFMono-Regular"/>
              </a:rPr>
              <a:t>WebAssembly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zh-CN" altLang="en-US" dirty="0">
                <a:solidFill>
                  <a:srgbClr val="161616"/>
                </a:solidFill>
                <a:latin typeface="SFMono-Regular"/>
              </a:rPr>
              <a:t>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D9963DA-DF91-6963-1F77-385D6D6BBADC}"/>
              </a:ext>
            </a:extLst>
          </p:cNvPr>
          <p:cNvSpPr/>
          <p:nvPr/>
        </p:nvSpPr>
        <p:spPr>
          <a:xfrm>
            <a:off x="1892243" y="2079609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静态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D0ACDB9-9F64-62A4-B19B-129066B9054A}"/>
              </a:ext>
            </a:extLst>
          </p:cNvPr>
          <p:cNvSpPr/>
          <p:nvPr/>
        </p:nvSpPr>
        <p:spPr>
          <a:xfrm>
            <a:off x="1892243" y="4489281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161616"/>
                </a:solidFill>
                <a:latin typeface="SFMono-Regular"/>
              </a:rPr>
              <a:t>Auto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zh-CN" altLang="en-US" dirty="0">
                <a:solidFill>
                  <a:srgbClr val="161616"/>
                </a:solidFill>
                <a:latin typeface="SFMono-Regular"/>
              </a:rPr>
              <a:t>❌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D4D6E0-C269-9AB4-120A-6051778E5578}"/>
              </a:ext>
            </a:extLst>
          </p:cNvPr>
          <p:cNvSpPr/>
          <p:nvPr/>
        </p:nvSpPr>
        <p:spPr>
          <a:xfrm>
            <a:off x="6700241" y="1593949"/>
            <a:ext cx="3702360" cy="3670103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BlazorDemo.Client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74E8999-D980-4890-B11A-2002FB3065FD}"/>
              </a:ext>
            </a:extLst>
          </p:cNvPr>
          <p:cNvSpPr/>
          <p:nvPr/>
        </p:nvSpPr>
        <p:spPr>
          <a:xfrm>
            <a:off x="6803083" y="2882833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Server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B4DA4A-2D84-336E-B015-87F05974FA51}"/>
              </a:ext>
            </a:extLst>
          </p:cNvPr>
          <p:cNvSpPr/>
          <p:nvPr/>
        </p:nvSpPr>
        <p:spPr>
          <a:xfrm>
            <a:off x="6803083" y="3686057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161616"/>
                </a:solidFill>
                <a:latin typeface="SFMono-Regular"/>
              </a:rPr>
              <a:t>WebAssembly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 ✔️</a:t>
            </a:r>
            <a:endParaRPr lang="zh-CN" altLang="en-US" dirty="0">
              <a:solidFill>
                <a:srgbClr val="161616"/>
              </a:solidFill>
              <a:latin typeface="SFMono-Regular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DDD75E2-BC00-723E-1C3E-8F458AF68099}"/>
              </a:ext>
            </a:extLst>
          </p:cNvPr>
          <p:cNvSpPr/>
          <p:nvPr/>
        </p:nvSpPr>
        <p:spPr>
          <a:xfrm>
            <a:off x="6803083" y="2079609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静态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48C28C-6354-4821-638B-AAA06CB5918E}"/>
              </a:ext>
            </a:extLst>
          </p:cNvPr>
          <p:cNvSpPr/>
          <p:nvPr/>
        </p:nvSpPr>
        <p:spPr>
          <a:xfrm>
            <a:off x="6803083" y="4489281"/>
            <a:ext cx="3497207" cy="638576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161616"/>
                </a:solidFill>
                <a:latin typeface="SFMono-Regular"/>
              </a:rPr>
              <a:t>Auto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 ✔️</a:t>
            </a:r>
            <a:endParaRPr lang="zh-CN" altLang="en-US" dirty="0">
              <a:solidFill>
                <a:srgbClr val="161616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26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CE80-0DAF-C72C-2996-A064461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呈现模式传播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78C71C2-BCB1-A091-964C-2F726D27C7BF}"/>
              </a:ext>
            </a:extLst>
          </p:cNvPr>
          <p:cNvSpPr/>
          <p:nvPr/>
        </p:nvSpPr>
        <p:spPr>
          <a:xfrm>
            <a:off x="6763791" y="1400060"/>
            <a:ext cx="3702360" cy="3501569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静态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8432870-134B-9463-3670-BACB64ADFAA3}"/>
              </a:ext>
            </a:extLst>
          </p:cNvPr>
          <p:cNvSpPr/>
          <p:nvPr/>
        </p:nvSpPr>
        <p:spPr>
          <a:xfrm>
            <a:off x="1725849" y="1400060"/>
            <a:ext cx="3702360" cy="4057881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静态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0710F0-2FDD-3F7C-A524-9024ACADAE2E}"/>
              </a:ext>
            </a:extLst>
          </p:cNvPr>
          <p:cNvSpPr/>
          <p:nvPr/>
        </p:nvSpPr>
        <p:spPr>
          <a:xfrm>
            <a:off x="1828691" y="3081305"/>
            <a:ext cx="3497207" cy="1068497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Server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E7BDD3-B8A6-AFC7-49A1-5390408FC364}"/>
              </a:ext>
            </a:extLst>
          </p:cNvPr>
          <p:cNvSpPr/>
          <p:nvPr/>
        </p:nvSpPr>
        <p:spPr>
          <a:xfrm>
            <a:off x="1828691" y="4266984"/>
            <a:ext cx="3497207" cy="1068497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rgbClr val="161616"/>
                </a:solidFill>
                <a:latin typeface="SFMono-Regular"/>
              </a:rPr>
              <a:t>WebAssembly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 ✔️</a:t>
            </a:r>
            <a:endParaRPr lang="zh-CN" altLang="en-US" dirty="0">
              <a:solidFill>
                <a:srgbClr val="161616"/>
              </a:solidFill>
              <a:latin typeface="SFMono-Regular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034B5D-B61C-4806-E565-4BFFE817FDFB}"/>
              </a:ext>
            </a:extLst>
          </p:cNvPr>
          <p:cNvSpPr/>
          <p:nvPr/>
        </p:nvSpPr>
        <p:spPr>
          <a:xfrm>
            <a:off x="6866633" y="1895627"/>
            <a:ext cx="3497207" cy="2858930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Server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43BE012-0F2F-CD7D-11E1-45F523792156}"/>
              </a:ext>
            </a:extLst>
          </p:cNvPr>
          <p:cNvSpPr/>
          <p:nvPr/>
        </p:nvSpPr>
        <p:spPr>
          <a:xfrm>
            <a:off x="6968945" y="3556090"/>
            <a:ext cx="3300046" cy="1068497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zh-CN" dirty="0" err="1">
                <a:solidFill>
                  <a:srgbClr val="161616"/>
                </a:solidFill>
                <a:latin typeface="SFMono-Regular"/>
              </a:rPr>
              <a:t>WebAssembly</a:t>
            </a:r>
            <a:r>
              <a:rPr lang="en-US" altLang="zh-CN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zh-CN" altLang="en-US" dirty="0">
                <a:solidFill>
                  <a:srgbClr val="161616"/>
                </a:solidFill>
                <a:latin typeface="SFMono-Regular"/>
              </a:rPr>
              <a:t>❌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D9963DA-DF91-6963-1F77-385D6D6BBADC}"/>
              </a:ext>
            </a:extLst>
          </p:cNvPr>
          <p:cNvSpPr/>
          <p:nvPr/>
        </p:nvSpPr>
        <p:spPr>
          <a:xfrm>
            <a:off x="1828691" y="1895626"/>
            <a:ext cx="3497207" cy="1068497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静态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B59FF9-2336-E564-9337-A89C4CDF777C}"/>
              </a:ext>
            </a:extLst>
          </p:cNvPr>
          <p:cNvSpPr/>
          <p:nvPr/>
        </p:nvSpPr>
        <p:spPr>
          <a:xfrm>
            <a:off x="6968945" y="2370411"/>
            <a:ext cx="3300046" cy="1068497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Server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✔️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CE80-0DAF-C72C-2996-A064461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子组件参数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8432870-134B-9463-3670-BACB64ADFAA3}"/>
              </a:ext>
            </a:extLst>
          </p:cNvPr>
          <p:cNvSpPr/>
          <p:nvPr/>
        </p:nvSpPr>
        <p:spPr>
          <a:xfrm>
            <a:off x="3387671" y="1758249"/>
            <a:ext cx="5295153" cy="2655105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静态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D9963DA-DF91-6963-1F77-385D6D6BBADC}"/>
              </a:ext>
            </a:extLst>
          </p:cNvPr>
          <p:cNvSpPr/>
          <p:nvPr/>
        </p:nvSpPr>
        <p:spPr>
          <a:xfrm>
            <a:off x="3490514" y="2548013"/>
            <a:ext cx="5065090" cy="1761974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子组件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A12F195-E546-E060-10B8-FF02F6808F5E}"/>
              </a:ext>
            </a:extLst>
          </p:cNvPr>
          <p:cNvSpPr/>
          <p:nvPr/>
        </p:nvSpPr>
        <p:spPr>
          <a:xfrm>
            <a:off x="5351435" y="2176652"/>
            <a:ext cx="1367624" cy="1041621"/>
          </a:xfrm>
          <a:prstGeom prst="down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r>
              <a:rPr lang="zh-CN" alt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423929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e589b98b-f36b-4d00-a4d1-73f7fc88fa75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26D8"/>
      </a:accent1>
      <a:accent2>
        <a:srgbClr val="F15CC3"/>
      </a:accent2>
      <a:accent3>
        <a:srgbClr val="3E94FF"/>
      </a:accent3>
      <a:accent4>
        <a:srgbClr val="10EEE0"/>
      </a:accent4>
      <a:accent5>
        <a:srgbClr val="AA7CEF"/>
      </a:accent5>
      <a:accent6>
        <a:srgbClr val="2857D4"/>
      </a:accent6>
      <a:hlink>
        <a:srgbClr val="DF5753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iSlide#e589b98b-f36b-4d00-a4d1-73f7fc88fa75</Template>
  <TotalTime>262</TotalTime>
  <Words>125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SFMono-Regular</vt:lpstr>
      <vt:lpstr>Arial</vt:lpstr>
      <vt:lpstr>Calibri</vt:lpstr>
      <vt:lpstr>Segoe UI</vt:lpstr>
      <vt:lpstr>Designed by iSlide</vt:lpstr>
      <vt:lpstr>全堆栈 Web UI NET 8 Blazor 新特性 </vt:lpstr>
      <vt:lpstr>呈现模式</vt:lpstr>
      <vt:lpstr>呈现模式</vt:lpstr>
      <vt:lpstr>呈现模式传播</vt:lpstr>
      <vt:lpstr>子组件参数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全堆栈 Web UI NET 8 Blazor 新特性  </dc:title>
  <dc:creator>iSlide</dc:creator>
  <cp:lastModifiedBy>超超 陈</cp:lastModifiedBy>
  <cp:revision>7</cp:revision>
  <cp:lastPrinted>2023-06-15T16:00:00Z</cp:lastPrinted>
  <dcterms:created xsi:type="dcterms:W3CDTF">2023-06-15T16:00:00Z</dcterms:created>
  <dcterms:modified xsi:type="dcterms:W3CDTF">2023-11-26T07:12:35Z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e589b98b-f36b-4d00-a4d1-73f7fc88fa75</vt:lpwstr>
  </property>
</Properties>
</file>