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84" r:id="rId3"/>
    <p:sldId id="285" r:id="rId4"/>
    <p:sldId id="296" r:id="rId5"/>
    <p:sldId id="286" r:id="rId6"/>
    <p:sldId id="257" r:id="rId7"/>
    <p:sldId id="263" r:id="rId8"/>
    <p:sldId id="265" r:id="rId9"/>
    <p:sldId id="287" r:id="rId10"/>
    <p:sldId id="297" r:id="rId11"/>
    <p:sldId id="291" r:id="rId12"/>
    <p:sldId id="282" r:id="rId13"/>
    <p:sldId id="283" r:id="rId14"/>
    <p:sldId id="258" r:id="rId15"/>
    <p:sldId id="269" r:id="rId16"/>
    <p:sldId id="288" r:id="rId17"/>
    <p:sldId id="259" r:id="rId18"/>
    <p:sldId id="260" r:id="rId19"/>
    <p:sldId id="279" r:id="rId20"/>
    <p:sldId id="264" r:id="rId21"/>
    <p:sldId id="292" r:id="rId22"/>
    <p:sldId id="293" r:id="rId23"/>
    <p:sldId id="294" r:id="rId24"/>
    <p:sldId id="295" r:id="rId25"/>
    <p:sldId id="289" r:id="rId26"/>
    <p:sldId id="261" r:id="rId27"/>
    <p:sldId id="275" r:id="rId28"/>
    <p:sldId id="298" r:id="rId29"/>
    <p:sldId id="299" r:id="rId30"/>
    <p:sldId id="290" r:id="rId31"/>
    <p:sldId id="273" r:id="rId32"/>
    <p:sldId id="274" r:id="rId33"/>
    <p:sldId id="276" r:id="rId3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2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86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43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93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19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51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10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1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99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3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34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82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DE9E-F5D9-4561-9D81-D896BC37FDF9}" type="datetimeFigureOut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73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4DE9E-F5D9-4561-9D81-D896BC37FDF9}" type="datetimeFigureOut">
              <a:rPr lang="zh-TW" altLang="en-US" smtClean="0"/>
              <a:t>2022/4/15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B07BA-69E0-4352-B267-CAFA7BF7D3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31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Simple calculator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Exam Date: 2022/4/16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382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44F9A7-C0E8-496C-9ABC-47D5935EE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72192"/>
            <a:ext cx="7886700" cy="1325563"/>
          </a:xfrm>
        </p:spPr>
        <p:txBody>
          <a:bodyPr/>
          <a:lstStyle/>
          <a:p>
            <a:r>
              <a:rPr lang="en-US" altLang="zh-TW" dirty="0">
                <a:solidFill>
                  <a:prstClr val="black"/>
                </a:solidFill>
              </a:rPr>
              <a:t>A complete grammar rules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DC67E3-3F67-4520-A737-0DD53487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1" y="1103242"/>
            <a:ext cx="9008579" cy="5643867"/>
          </a:xfrm>
        </p:spPr>
        <p:txBody>
          <a:bodyPr>
            <a:normAutofit/>
          </a:bodyPr>
          <a:lstStyle/>
          <a:p>
            <a:r>
              <a:rPr lang="en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 should modify the package code according to the grammar below</a:t>
            </a:r>
          </a:p>
          <a:p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        := ENDFILE | END |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END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:= ID ASSIGN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:=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:= OR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:=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:= XOR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:=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:= AND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:=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:= ADDSUB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addsub_expr_tail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:=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unary_expr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:= MULDIV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unary_expr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muldiv_expr_tail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NiL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unary_expr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:= ADDSUB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unary_expr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factor </a:t>
            </a:r>
          </a:p>
          <a:p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factor           := INT | ID | INCDEC ID | LPAREN </a:t>
            </a:r>
            <a:r>
              <a:rPr lang="en" altLang="zh-TW" sz="18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assign_expr</a:t>
            </a:r>
            <a:r>
              <a:rPr lang="en" altLang="zh-TW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RPAREN</a:t>
            </a:r>
            <a:endParaRPr lang="zh-TW" altLang="en-US" sz="9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370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DF52FA-6D51-4FBD-9CB2-921C75F7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Tokens used in the grammar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88F9FA-FCE5-43F3-9B74-85CA610680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INT: integer number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ID: variable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ASSIGN: =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LPAREN: (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RPAREN: )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END: ‘\n’</a:t>
            </a:r>
          </a:p>
          <a:p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ENDFILE: EOF</a:t>
            </a:r>
            <a:endParaRPr lang="zh-TW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D2F6F30-39CB-D940-8542-47FA36C189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ADDSUB: + or -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MULDIV: * or /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INCDEC: ++ or --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AND: &amp;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OR: |</a:t>
            </a:r>
          </a:p>
          <a:p>
            <a:r>
              <a:rPr lang="en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XOR: ^</a:t>
            </a:r>
            <a:endParaRPr kumimoji="1" lang="zh-TW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315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DF52FA-6D51-4FBD-9CB2-921C75F7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Binary Operators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88F9FA-FCE5-43F3-9B74-85CA61068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" altLang="zh-TW" sz="2200" dirty="0"/>
              <a:t>Operator priority:</a:t>
            </a:r>
          </a:p>
          <a:p>
            <a:pPr lvl="1"/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] &gt; [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] &gt; 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en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" altLang="zh-TW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endParaRPr lang="en-US" altLang="zh-TW" sz="20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2200" dirty="0"/>
              <a:t>&amp;, |, ^ are the same as </a:t>
            </a:r>
            <a:r>
              <a:rPr lang="en-US" altLang="zh-TW" sz="2200" b="1" dirty="0">
                <a:solidFill>
                  <a:srgbClr val="FF0000"/>
                </a:solidFill>
              </a:rPr>
              <a:t>bitwise operators </a:t>
            </a:r>
            <a:r>
              <a:rPr lang="en-US" altLang="zh-TW" sz="2200" dirty="0"/>
              <a:t>in C.</a:t>
            </a:r>
          </a:p>
          <a:p>
            <a:r>
              <a:rPr lang="en-US" altLang="zh-TW" sz="2200" dirty="0"/>
              <a:t>The left-hand side of an assignment (=) operator should be a </a:t>
            </a:r>
            <a:r>
              <a:rPr lang="en-US" altLang="zh-TW" sz="2200" b="1" dirty="0">
                <a:solidFill>
                  <a:srgbClr val="FF0000"/>
                </a:solidFill>
              </a:rPr>
              <a:t>variable.</a:t>
            </a:r>
          </a:p>
          <a:p>
            <a:r>
              <a:rPr lang="en-US" altLang="zh-TW" sz="2200" dirty="0"/>
              <a:t>Valid examples: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5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y = 3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(y = 1)</a:t>
            </a:r>
            <a:endParaRPr lang="en-US" altLang="zh-TW" sz="2000" b="1" dirty="0">
              <a:latin typeface="Consolas" panose="020B0609020204030204" pitchFamily="49" charset="0"/>
            </a:endParaRPr>
          </a:p>
          <a:p>
            <a:r>
              <a:rPr lang="en-US" altLang="zh-TW" sz="2200" dirty="0"/>
              <a:t>Invalid examples: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5 = x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+ y = 1</a:t>
            </a:r>
          </a:p>
          <a:p>
            <a:pPr lvl="1"/>
            <a:r>
              <a:rPr lang="en-US" altLang="zh-TW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(x + y) = 1</a:t>
            </a:r>
          </a:p>
          <a:p>
            <a:endParaRPr lang="en-US" altLang="zh-TW" sz="2200" dirty="0"/>
          </a:p>
          <a:p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83734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74D745-4EF7-40C6-96A0-AF6AA1221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Unary Operators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7BA5F0-3C06-4362-A42B-9B229DC86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Two consecutive positive (+) or negative (-) signs should be regarded as a </a:t>
            </a:r>
            <a:r>
              <a:rPr lang="en-US" altLang="zh-TW" b="1" dirty="0">
                <a:solidFill>
                  <a:srgbClr val="FF0000"/>
                </a:solidFill>
              </a:rPr>
              <a:t>prefix increment/decrement operator. </a:t>
            </a:r>
            <a:r>
              <a:rPr lang="en-US" altLang="zh-TW" dirty="0"/>
              <a:t>(e.g. ++x)</a:t>
            </a:r>
          </a:p>
          <a:p>
            <a:endParaRPr lang="en-US" altLang="zh-TW" sz="1050" dirty="0"/>
          </a:p>
          <a:p>
            <a:r>
              <a:rPr lang="en-US" altLang="zh-TW" dirty="0"/>
              <a:t>Only two </a:t>
            </a:r>
            <a:r>
              <a:rPr lang="en-US" altLang="zh-TW" b="1" dirty="0">
                <a:solidFill>
                  <a:srgbClr val="FF0000"/>
                </a:solidFill>
              </a:rPr>
              <a:t>consecutive (no spaces between)</a:t>
            </a:r>
            <a:r>
              <a:rPr lang="en-US" altLang="zh-TW" dirty="0"/>
              <a:t> signs form an increment/decrement operator, e.g.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++</a:t>
            </a:r>
            <a:r>
              <a:rPr lang="en-US" altLang="zh-TW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altLang="zh-TW" dirty="0"/>
              <a:t> should be regarded as </a:t>
            </a:r>
            <a:r>
              <a:rPr lang="en-US" altLang="zh-TW" b="1" dirty="0">
                <a:solidFill>
                  <a:srgbClr val="FF0000"/>
                </a:solidFill>
              </a:rPr>
              <a:t>INC(++) </a:t>
            </a:r>
            <a:r>
              <a:rPr lang="en-US" altLang="zh-TW" b="1" dirty="0"/>
              <a:t>x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+ +</a:t>
            </a:r>
            <a:r>
              <a:rPr lang="en-US" altLang="zh-TW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altLang="zh-TW" b="1" dirty="0"/>
              <a:t> </a:t>
            </a:r>
            <a:r>
              <a:rPr lang="en-US" altLang="zh-TW" dirty="0"/>
              <a:t>should be regarded as </a:t>
            </a:r>
            <a:r>
              <a:rPr lang="en-US" altLang="zh-TW" b="1" dirty="0">
                <a:solidFill>
                  <a:srgbClr val="FF0000"/>
                </a:solidFill>
              </a:rPr>
              <a:t>POSITIVE(+) POSITIVE(+) </a:t>
            </a:r>
            <a:r>
              <a:rPr lang="en-US" altLang="zh-TW" b="1" dirty="0"/>
              <a:t>x.</a:t>
            </a:r>
          </a:p>
          <a:p>
            <a:pPr lvl="1"/>
            <a:endParaRPr lang="en-US" altLang="zh-TW" sz="1050" b="1" dirty="0"/>
          </a:p>
          <a:p>
            <a:r>
              <a:rPr lang="en-US" altLang="zh-TW" sz="2600" dirty="0"/>
              <a:t>The </a:t>
            </a:r>
            <a:r>
              <a:rPr lang="en-US" altLang="zh-TW" sz="2600" b="1" dirty="0">
                <a:solidFill>
                  <a:srgbClr val="FF0000"/>
                </a:solidFill>
              </a:rPr>
              <a:t>operand</a:t>
            </a:r>
            <a:r>
              <a:rPr lang="en-US" altLang="zh-TW" sz="2600" dirty="0"/>
              <a:t> of an </a:t>
            </a:r>
            <a:r>
              <a:rPr lang="en-US" altLang="zh-TW" sz="2600" dirty="0" err="1"/>
              <a:t>inc</a:t>
            </a:r>
            <a:r>
              <a:rPr lang="en-US" altLang="zh-TW" sz="2600" dirty="0"/>
              <a:t>/</a:t>
            </a:r>
            <a:r>
              <a:rPr lang="en-US" altLang="zh-TW" sz="2600" dirty="0" err="1"/>
              <a:t>dec</a:t>
            </a:r>
            <a:r>
              <a:rPr lang="en-US" altLang="zh-TW" sz="2600" dirty="0"/>
              <a:t> operator should be a </a:t>
            </a:r>
            <a:r>
              <a:rPr lang="en-US" altLang="zh-TW" sz="2600" b="1" dirty="0">
                <a:solidFill>
                  <a:srgbClr val="FF0000"/>
                </a:solidFill>
              </a:rPr>
              <a:t>variable.</a:t>
            </a:r>
          </a:p>
          <a:p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y=++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/>
              <a:t> or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y=++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(x+6)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are both </a:t>
            </a:r>
            <a:r>
              <a:rPr lang="en-US" altLang="zh-TW" b="1" dirty="0">
                <a:solidFill>
                  <a:srgbClr val="FF0000"/>
                </a:solidFill>
              </a:rPr>
              <a:t>INVALID.</a:t>
            </a:r>
            <a:endParaRPr lang="en-US" altLang="zh-TW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b="1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9284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Variables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F977977-AD2C-464C-AF70-E1570C0FA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17222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Built-in variables </a:t>
            </a:r>
            <a:r>
              <a:rPr lang="en-US" altLang="zh-TW" b="1" dirty="0">
                <a:solidFill>
                  <a:srgbClr val="FF0000"/>
                </a:solidFill>
              </a:rPr>
              <a:t>x, y, z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have </a:t>
            </a:r>
            <a:r>
              <a:rPr lang="en-US" altLang="zh-TW" b="1" dirty="0">
                <a:solidFill>
                  <a:srgbClr val="FF0000"/>
                </a:solidFill>
              </a:rPr>
              <a:t>initial values.</a:t>
            </a:r>
          </a:p>
          <a:p>
            <a:pPr lvl="1"/>
            <a:r>
              <a:rPr lang="en-US" altLang="zh-TW" dirty="0"/>
              <a:t>Initially stored in </a:t>
            </a:r>
            <a:r>
              <a:rPr lang="en-US" altLang="zh-TW" b="1" dirty="0">
                <a:solidFill>
                  <a:srgbClr val="FF0000"/>
                </a:solidFill>
              </a:rPr>
              <a:t>memory [0], [4], [8] </a:t>
            </a:r>
            <a:r>
              <a:rPr lang="en-US" altLang="zh-TW" dirty="0"/>
              <a:t>respectively.</a:t>
            </a:r>
          </a:p>
          <a:p>
            <a:pPr lvl="1"/>
            <a:endParaRPr lang="en-US" altLang="zh-TW" sz="1000" dirty="0"/>
          </a:p>
          <a:p>
            <a:r>
              <a:rPr lang="en-US" altLang="zh-TW" dirty="0"/>
              <a:t>When a </a:t>
            </a:r>
            <a:r>
              <a:rPr lang="en-US" altLang="zh-TW" b="1" dirty="0">
                <a:solidFill>
                  <a:srgbClr val="FF0000"/>
                </a:solidFill>
              </a:rPr>
              <a:t>NEW</a:t>
            </a:r>
            <a:r>
              <a:rPr lang="en-US" altLang="zh-TW" dirty="0"/>
              <a:t> variable appears, there are two cases: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 variable </a:t>
            </a:r>
            <a:r>
              <a:rPr lang="en-US" altLang="zh-TW" b="1" dirty="0">
                <a:solidFill>
                  <a:srgbClr val="FF0000"/>
                </a:solidFill>
              </a:rPr>
              <a:t>first</a:t>
            </a:r>
            <a:r>
              <a:rPr lang="en-US" altLang="zh-TW" dirty="0"/>
              <a:t> appears in the </a:t>
            </a:r>
            <a:r>
              <a:rPr lang="en-US" altLang="zh-TW" b="1" dirty="0">
                <a:solidFill>
                  <a:srgbClr val="FF0000"/>
                </a:solidFill>
              </a:rPr>
              <a:t>left-hand side </a:t>
            </a:r>
            <a:r>
              <a:rPr lang="en-US" altLang="zh-TW" dirty="0"/>
              <a:t>of an assignment operator (=): 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Valid,</a:t>
            </a:r>
            <a:r>
              <a:rPr lang="en-US" altLang="zh-TW" dirty="0"/>
              <a:t> and it can be used in the future</a:t>
            </a:r>
          </a:p>
          <a:p>
            <a:pPr lvl="1"/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c = x + 5, aa = bb = 3 * x </a:t>
            </a:r>
            <a:r>
              <a:rPr lang="en-US" altLang="zh-TW" dirty="0"/>
              <a:t>are both </a:t>
            </a:r>
            <a:r>
              <a:rPr lang="en-US" altLang="zh-TW" b="1" dirty="0">
                <a:solidFill>
                  <a:srgbClr val="FF0000"/>
                </a:solidFill>
              </a:rPr>
              <a:t>valid.</a:t>
            </a:r>
          </a:p>
          <a:p>
            <a:pPr lvl="1"/>
            <a:endParaRPr lang="en-US" altLang="zh-TW" sz="10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 variable </a:t>
            </a:r>
            <a:r>
              <a:rPr lang="en-US" altLang="zh-TW" b="1" dirty="0">
                <a:solidFill>
                  <a:srgbClr val="FF0000"/>
                </a:solidFill>
              </a:rPr>
              <a:t>first</a:t>
            </a:r>
            <a:r>
              <a:rPr lang="en-US" altLang="zh-TW" dirty="0"/>
              <a:t> appears in the </a:t>
            </a:r>
            <a:r>
              <a:rPr lang="en-US" altLang="zh-TW" b="1" dirty="0">
                <a:solidFill>
                  <a:srgbClr val="FF0000"/>
                </a:solidFill>
              </a:rPr>
              <a:t>right-hand side </a:t>
            </a:r>
            <a:r>
              <a:rPr lang="en-US" altLang="zh-TW" dirty="0"/>
              <a:t>of an assignment operator (=):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Invalid, </a:t>
            </a:r>
            <a:r>
              <a:rPr lang="en-US" altLang="zh-TW" dirty="0"/>
              <a:t>and you should print EXIT 1</a:t>
            </a:r>
          </a:p>
          <a:p>
            <a:pPr lvl="1"/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cc * 5</a:t>
            </a:r>
            <a:r>
              <a:rPr lang="en-US" altLang="zh-TW" dirty="0"/>
              <a:t>, </a:t>
            </a:r>
            <a:r>
              <a:rPr lang="en-US" altLang="zh-TW" b="1" dirty="0">
                <a:solidFill>
                  <a:srgbClr val="FF0000"/>
                </a:solidFill>
              </a:rPr>
              <a:t>if cc is a new variable, it is invalid.</a:t>
            </a:r>
            <a:endParaRPr lang="zh-TW" altLang="en-US" b="1" dirty="0">
              <a:solidFill>
                <a:srgbClr val="FF0000"/>
              </a:solidFill>
            </a:endParaRP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032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Variables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6A5AB2-DBAD-4DC4-846E-97989DE4D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700" dirty="0"/>
              <a:t>We </a:t>
            </a:r>
            <a:r>
              <a:rPr lang="en-US" altLang="zh-TW" sz="2700" b="1" dirty="0">
                <a:solidFill>
                  <a:srgbClr val="FF0000"/>
                </a:solidFill>
              </a:rPr>
              <a:t>guarantee</a:t>
            </a:r>
            <a:r>
              <a:rPr lang="en-US" altLang="zh-TW" sz="2700" dirty="0"/>
              <a:t> that among all test cases, a </a:t>
            </a:r>
            <a:r>
              <a:rPr lang="en-US" altLang="zh-TW" sz="2700" b="1" dirty="0">
                <a:solidFill>
                  <a:srgbClr val="FF0000"/>
                </a:solidFill>
              </a:rPr>
              <a:t>new variable </a:t>
            </a:r>
            <a:r>
              <a:rPr lang="en-US" altLang="zh-TW" sz="2700" dirty="0"/>
              <a:t>will </a:t>
            </a:r>
            <a:r>
              <a:rPr lang="en-US" altLang="zh-TW" sz="2700" b="1" dirty="0">
                <a:solidFill>
                  <a:srgbClr val="FF0000"/>
                </a:solidFill>
              </a:rPr>
              <a:t>NOT </a:t>
            </a:r>
            <a:r>
              <a:rPr lang="en-US" altLang="zh-TW" sz="2700" dirty="0"/>
              <a:t>first appear in:</a:t>
            </a:r>
          </a:p>
          <a:p>
            <a:pPr lvl="1"/>
            <a:r>
              <a:rPr lang="en-US" altLang="zh-TW" dirty="0"/>
              <a:t>Both side of an assignment operator (=)</a:t>
            </a:r>
          </a:p>
          <a:p>
            <a:pPr lvl="2"/>
            <a:r>
              <a:rPr lang="en-US" altLang="zh-TW" dirty="0"/>
              <a:t>E.g.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aa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aa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+ 1</a:t>
            </a:r>
          </a:p>
          <a:p>
            <a:pPr lvl="1"/>
            <a:r>
              <a:rPr lang="en-US" altLang="zh-TW" dirty="0"/>
              <a:t>Prefix increment/decrement expression (++ or --)</a:t>
            </a:r>
          </a:p>
          <a:p>
            <a:pPr lvl="2"/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++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</a:rPr>
              <a:t>bb</a:t>
            </a:r>
          </a:p>
          <a:p>
            <a:r>
              <a:rPr lang="en-US" altLang="zh-TW" sz="2700" dirty="0"/>
              <a:t>Valid variable names may contain</a:t>
            </a:r>
            <a:r>
              <a:rPr lang="en-US" altLang="zh-TW" sz="2700" b="1" dirty="0">
                <a:solidFill>
                  <a:srgbClr val="FF0000"/>
                </a:solidFill>
              </a:rPr>
              <a:t> a-z, A-Z, numbers, and underscores(_)</a:t>
            </a:r>
            <a:r>
              <a:rPr lang="en-US" altLang="zh-TW" sz="2700" dirty="0"/>
              <a:t> and may have </a:t>
            </a:r>
            <a:r>
              <a:rPr lang="en-US" altLang="zh-TW" sz="2700" b="1" dirty="0">
                <a:solidFill>
                  <a:srgbClr val="FF0000"/>
                </a:solidFill>
              </a:rPr>
              <a:t>arbitrary length.</a:t>
            </a:r>
            <a:endParaRPr lang="en-US" altLang="zh-TW" sz="2700" b="1" dirty="0"/>
          </a:p>
          <a:p>
            <a:r>
              <a:rPr lang="en-US" altLang="zh-TW" sz="2700" b="1" dirty="0">
                <a:solidFill>
                  <a:srgbClr val="FF0000"/>
                </a:solidFill>
              </a:rPr>
              <a:t>Name of a variable should not start with a number</a:t>
            </a:r>
          </a:p>
          <a:p>
            <a:pPr lvl="1"/>
            <a:r>
              <a:rPr lang="en-US" altLang="zh-TW" sz="2300" dirty="0">
                <a:latin typeface="Consolas" panose="020B0609020204030204" pitchFamily="49" charset="0"/>
                <a:cs typeface="Consolas" panose="020B0609020204030204" pitchFamily="49" charset="0"/>
              </a:rPr>
              <a:t>Var_1</a:t>
            </a:r>
            <a:r>
              <a:rPr lang="en-US" altLang="zh-TW" sz="2300" dirty="0"/>
              <a:t> is valid, but </a:t>
            </a:r>
            <a:r>
              <a:rPr lang="en-US" altLang="zh-TW" sz="2300" dirty="0">
                <a:latin typeface="Consolas" panose="020B0609020204030204" pitchFamily="49" charset="0"/>
                <a:cs typeface="Consolas" panose="020B0609020204030204" pitchFamily="49" charset="0"/>
              </a:rPr>
              <a:t>1_Var </a:t>
            </a:r>
            <a:r>
              <a:rPr lang="en-US" altLang="zh-TW" sz="2300" dirty="0"/>
              <a:t>is invalid</a:t>
            </a:r>
          </a:p>
          <a:p>
            <a:pPr lvl="1"/>
            <a:r>
              <a:rPr lang="en-US" altLang="zh-TW" sz="2300" dirty="0"/>
              <a:t>You should handle this error in your code</a:t>
            </a:r>
          </a:p>
          <a:p>
            <a:r>
              <a:rPr lang="en-US" altLang="zh-TW" sz="2700" dirty="0"/>
              <a:t>You should </a:t>
            </a:r>
            <a:r>
              <a:rPr lang="en-US" altLang="zh-TW" sz="2700" b="1" dirty="0">
                <a:solidFill>
                  <a:srgbClr val="FF0000"/>
                </a:solidFill>
              </a:rPr>
              <a:t>store the final values of x, y, z </a:t>
            </a:r>
            <a:r>
              <a:rPr lang="en-US" altLang="zh-TW" sz="2700" dirty="0"/>
              <a:t>in registers </a:t>
            </a:r>
            <a:r>
              <a:rPr lang="en-US" altLang="zh-TW" sz="2700" b="1" dirty="0">
                <a:solidFill>
                  <a:srgbClr val="FF0000"/>
                </a:solidFill>
              </a:rPr>
              <a:t>r0, r1, r2 </a:t>
            </a:r>
            <a:r>
              <a:rPr lang="en-US" altLang="zh-TW" sz="2700" dirty="0"/>
              <a:t>respectively before you print EXIT 0.</a:t>
            </a:r>
            <a:endParaRPr lang="zh-TW" altLang="en-US" sz="2700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805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9476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Input: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z + 5</a:t>
            </a:r>
          </a:p>
          <a:p>
            <a:r>
              <a:rPr lang="en-US" altLang="zh-TW" dirty="0"/>
              <a:t>Output: (One of the possible outputs)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8650" y="2931183"/>
            <a:ext cx="336232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r0, [0]</a:t>
            </a:r>
          </a:p>
          <a:p>
            <a:pPr marL="457200"/>
            <a:r>
              <a:rPr lang="pt-BR" altLang="zh-TW" sz="2800" dirty="0">
                <a:solidFill>
                  <a:srgbClr val="616161"/>
                </a:solidFill>
                <a:latin typeface="Consolas" panose="020B0609020204030204" pitchFamily="49" charset="0"/>
              </a:rPr>
              <a:t>MOV r1, [4]</a:t>
            </a: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r2, [8]</a:t>
            </a: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r3, </a:t>
            </a:r>
            <a:r>
              <a:rPr lang="pt-BR" altLang="zh-TW" sz="2800" dirty="0">
                <a:solidFill>
                  <a:srgbClr val="616161"/>
                </a:solidFill>
                <a:latin typeface="Consolas" panose="020B0609020204030204" pitchFamily="49" charset="0"/>
              </a:rPr>
              <a:t>5</a:t>
            </a:r>
            <a:endParaRPr lang="pt-BR" altLang="zh-TW" sz="2800" b="0" i="0" dirty="0">
              <a:solidFill>
                <a:srgbClr val="616161"/>
              </a:solidFill>
              <a:effectLst/>
              <a:latin typeface="Consolas" panose="020B0609020204030204" pitchFamily="49" charset="0"/>
            </a:endParaRP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ADD r3, r2</a:t>
            </a: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r0, </a:t>
            </a:r>
            <a:r>
              <a:rPr lang="pt-BR" altLang="zh-TW" sz="2800" dirty="0">
                <a:solidFill>
                  <a:srgbClr val="616161"/>
                </a:solidFill>
                <a:latin typeface="Consolas" panose="020B0609020204030204" pitchFamily="49" charset="0"/>
              </a:rPr>
              <a:t>r3</a:t>
            </a:r>
            <a:endParaRPr lang="pt-BR" altLang="zh-TW" sz="2800" b="0" i="0" dirty="0">
              <a:solidFill>
                <a:srgbClr val="616161"/>
              </a:solidFill>
              <a:effectLst/>
              <a:latin typeface="Consolas" panose="020B0609020204030204" pitchFamily="49" charset="0"/>
            </a:endParaRPr>
          </a:p>
          <a:p>
            <a:pPr marL="457200"/>
            <a:r>
              <a:rPr lang="pt-BR" altLang="zh-TW" sz="28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EXIT 0</a:t>
            </a:r>
          </a:p>
        </p:txBody>
      </p:sp>
      <p:sp>
        <p:nvSpPr>
          <p:cNvPr id="5" name="右大括弧 4"/>
          <p:cNvSpPr/>
          <p:nvPr/>
        </p:nvSpPr>
        <p:spPr>
          <a:xfrm>
            <a:off x="4200525" y="3028950"/>
            <a:ext cx="628650" cy="115252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038725" y="3420546"/>
            <a:ext cx="322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Read initial values from memory</a:t>
            </a:r>
            <a:endParaRPr lang="zh-TW" altLang="en-US" dirty="0"/>
          </a:p>
        </p:txBody>
      </p:sp>
      <p:sp>
        <p:nvSpPr>
          <p:cNvPr id="7" name="右大括弧 6"/>
          <p:cNvSpPr/>
          <p:nvPr/>
        </p:nvSpPr>
        <p:spPr>
          <a:xfrm>
            <a:off x="4200525" y="4232275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038725" y="4181475"/>
            <a:ext cx="2729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Set a constant value 5 to r3</a:t>
            </a:r>
            <a:endParaRPr lang="zh-TW" altLang="en-US" dirty="0"/>
          </a:p>
        </p:txBody>
      </p:sp>
      <p:sp>
        <p:nvSpPr>
          <p:cNvPr id="9" name="右大括弧 8"/>
          <p:cNvSpPr/>
          <p:nvPr/>
        </p:nvSpPr>
        <p:spPr>
          <a:xfrm>
            <a:off x="4200525" y="4637345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038725" y="4485454"/>
            <a:ext cx="3111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Add r3 (5) and r2 (z), and store </a:t>
            </a:r>
            <a:br>
              <a:rPr lang="en-US" altLang="zh-TW" dirty="0"/>
            </a:br>
            <a:r>
              <a:rPr lang="en-US" altLang="zh-TW" dirty="0"/>
              <a:t>the result to r3</a:t>
            </a:r>
            <a:endParaRPr lang="zh-TW" altLang="en-US" dirty="0"/>
          </a:p>
        </p:txBody>
      </p:sp>
      <p:sp>
        <p:nvSpPr>
          <p:cNvPr id="11" name="右大括弧 10"/>
          <p:cNvSpPr/>
          <p:nvPr/>
        </p:nvSpPr>
        <p:spPr>
          <a:xfrm>
            <a:off x="4200525" y="5118829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038725" y="5068029"/>
            <a:ext cx="3222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Move the result from r3 to r0 (x)</a:t>
            </a:r>
            <a:endParaRPr lang="zh-TW" altLang="en-US" dirty="0"/>
          </a:p>
        </p:txBody>
      </p:sp>
      <p:sp>
        <p:nvSpPr>
          <p:cNvPr id="13" name="右大括弧 12"/>
          <p:cNvSpPr/>
          <p:nvPr/>
        </p:nvSpPr>
        <p:spPr>
          <a:xfrm>
            <a:off x="4200525" y="5540595"/>
            <a:ext cx="628650" cy="320675"/>
          </a:xfrm>
          <a:prstGeom prst="rightBrace">
            <a:avLst>
              <a:gd name="adj1" fmla="val 2196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5038725" y="5489795"/>
            <a:ext cx="1482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Program ends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3800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handler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the expression is invalid, such as</a:t>
            </a:r>
          </a:p>
          <a:p>
            <a:pPr marL="0" indent="0">
              <a:buNone/>
            </a:pPr>
            <a:r>
              <a:rPr lang="en-US" altLang="zh-TW" dirty="0"/>
              <a:t>       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+3 % 5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   y = (x+)</a:t>
            </a:r>
          </a:p>
          <a:p>
            <a:r>
              <a:rPr lang="en-US" altLang="zh-TW" dirty="0"/>
              <a:t>Your final output should be</a:t>
            </a:r>
          </a:p>
          <a:p>
            <a:pPr marL="0" indent="0">
              <a:buNone/>
            </a:pPr>
            <a:r>
              <a:rPr lang="en-US" altLang="zh-TW" dirty="0"/>
              <a:t>      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EXIT 1</a:t>
            </a:r>
          </a:p>
          <a:p>
            <a:r>
              <a:rPr lang="en-US" altLang="zh-TW" dirty="0"/>
              <a:t>If the expression is </a:t>
            </a:r>
            <a:r>
              <a:rPr lang="en-US" altLang="zh-TW" b="1" dirty="0">
                <a:solidFill>
                  <a:srgbClr val="FF0000"/>
                </a:solidFill>
              </a:rPr>
              <a:t>invalid</a:t>
            </a:r>
            <a:r>
              <a:rPr lang="en-US" altLang="zh-TW" dirty="0"/>
              <a:t>, no matter how many instructions you output, you should make sure your instructions contains an </a:t>
            </a:r>
            <a:r>
              <a:rPr lang="en-US" altLang="zh-TW" b="1" dirty="0">
                <a:solidFill>
                  <a:srgbClr val="FF0000"/>
                </a:solidFill>
              </a:rPr>
              <a:t>EXIT 1</a:t>
            </a:r>
          </a:p>
          <a:p>
            <a:pPr marL="0" indent="0">
              <a:buNone/>
            </a:pPr>
            <a:r>
              <a:rPr lang="en-US" altLang="zh-TW" dirty="0"/>
              <a:t>       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2097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 handler - Divide by zero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While doing division (/), if the right-hand side evaluates to zero, there are two cases:</a:t>
            </a:r>
            <a:endParaRPr lang="en-US" altLang="zh-TW" sz="10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FF0000"/>
                </a:solidFill>
              </a:rPr>
              <a:t>No variable </a:t>
            </a:r>
            <a:r>
              <a:rPr lang="en-US" altLang="zh-TW" dirty="0"/>
              <a:t>in the right-hand side:</a:t>
            </a:r>
          </a:p>
          <a:p>
            <a:pPr lvl="1"/>
            <a:r>
              <a:rPr lang="en-US" altLang="zh-TW" dirty="0"/>
              <a:t> 	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y / (1 + 2 - 3)</a:t>
            </a:r>
          </a:p>
          <a:p>
            <a:pPr lvl="1"/>
            <a:r>
              <a:rPr lang="en-US" altLang="zh-TW" dirty="0"/>
              <a:t> 	This is an </a:t>
            </a:r>
            <a:r>
              <a:rPr lang="en-US" altLang="zh-TW" b="1" dirty="0">
                <a:solidFill>
                  <a:srgbClr val="FF0000"/>
                </a:solidFill>
              </a:rPr>
              <a:t>invalid expression.</a:t>
            </a:r>
            <a:endParaRPr lang="en-US" altLang="zh-TW" sz="10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>
                <a:solidFill>
                  <a:srgbClr val="FF0000"/>
                </a:solidFill>
              </a:rPr>
              <a:t>At least one variable </a:t>
            </a:r>
            <a:r>
              <a:rPr lang="en-US" altLang="zh-TW" dirty="0"/>
              <a:t>in the right-hand side:</a:t>
            </a:r>
          </a:p>
          <a:p>
            <a:pPr lvl="1"/>
            <a:r>
              <a:rPr lang="en-US" altLang="zh-TW" dirty="0"/>
              <a:t> 	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0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y = 5 / x</a:t>
            </a:r>
          </a:p>
          <a:p>
            <a:pPr lvl="1"/>
            <a:r>
              <a:rPr lang="en-US" altLang="zh-TW" dirty="0"/>
              <a:t> 	This is a </a:t>
            </a:r>
            <a:r>
              <a:rPr lang="en-US" altLang="zh-TW" b="1" dirty="0">
                <a:solidFill>
                  <a:srgbClr val="FF0000"/>
                </a:solidFill>
              </a:rPr>
              <a:t>valid expression.</a:t>
            </a:r>
            <a:r>
              <a:rPr lang="en-US" altLang="zh-TW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2281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Todo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Exam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9528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Total clock cycles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Each instruction has an expected runtime:</a:t>
            </a:r>
          </a:p>
          <a:p>
            <a:pPr lvl="1"/>
            <a:r>
              <a:rPr lang="en-US" altLang="zh-TW" dirty="0"/>
              <a:t>Specified by </a:t>
            </a:r>
            <a:r>
              <a:rPr lang="en-US" altLang="zh-TW" b="1" dirty="0">
                <a:solidFill>
                  <a:srgbClr val="FF0000"/>
                </a:solidFill>
              </a:rPr>
              <a:t>clock cycles </a:t>
            </a:r>
            <a:r>
              <a:rPr lang="en-US" altLang="zh-TW" dirty="0"/>
              <a:t>(in the table)</a:t>
            </a:r>
          </a:p>
          <a:p>
            <a:r>
              <a:rPr lang="en-US" altLang="zh-TW" dirty="0"/>
              <a:t>The runtime of a program is:</a:t>
            </a:r>
          </a:p>
          <a:p>
            <a:pPr lvl="1"/>
            <a:r>
              <a:rPr lang="en-US" altLang="zh-TW" dirty="0"/>
              <a:t>Sum of the clock cycles of all instructions.  </a:t>
            </a:r>
          </a:p>
          <a:p>
            <a:r>
              <a:rPr lang="en-US" altLang="zh-TW" dirty="0"/>
              <a:t>Example: the following code has 90 clock cycles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09675" y="4098825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r0, 3 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10 cc</a:t>
            </a:r>
          </a:p>
          <a:p>
            <a:pPr marL="457200"/>
            <a:r>
              <a:rPr lang="pt-BR" altLang="zh-TW" sz="2400" dirty="0">
                <a:solidFill>
                  <a:srgbClr val="616161"/>
                </a:solidFill>
                <a:latin typeface="Consolas" panose="020B0609020204030204" pitchFamily="49" charset="0"/>
              </a:rPr>
              <a:t>MOV r1, 5       </a:t>
            </a:r>
            <a:r>
              <a:rPr lang="pt-BR" altLang="zh-TW" sz="2400" b="1" i="1" dirty="0">
                <a:solidFill>
                  <a:srgbClr val="616161"/>
                </a:solidFill>
                <a:latin typeface="Consolas" panose="020B0609020204030204" pitchFamily="49" charset="0"/>
              </a:rPr>
              <a:t>10 cc</a:t>
            </a:r>
            <a:endParaRPr lang="pt-BR" altLang="zh-TW" sz="2400" b="1" i="1" dirty="0">
              <a:solidFill>
                <a:srgbClr val="616161"/>
              </a:solidFill>
              <a:effectLst/>
              <a:latin typeface="Consolas" panose="020B0609020204030204" pitchFamily="49" charset="0"/>
            </a:endParaRPr>
          </a:p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MUL r0, r1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30 cc</a:t>
            </a:r>
          </a:p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r1, 0 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10 cc</a:t>
            </a:r>
          </a:p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MOV r2, 0 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10 cc</a:t>
            </a:r>
          </a:p>
          <a:p>
            <a:pPr marL="457200"/>
            <a:r>
              <a:rPr lang="pt-BR" altLang="zh-TW" sz="2400" b="0" i="0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EXIT 0          </a:t>
            </a:r>
            <a:r>
              <a:rPr lang="pt-BR" altLang="zh-TW" sz="2400" b="1" i="1" dirty="0">
                <a:solidFill>
                  <a:srgbClr val="616161"/>
                </a:solidFill>
                <a:effectLst/>
                <a:latin typeface="Consolas" panose="020B0609020204030204" pitchFamily="49" charset="0"/>
              </a:rPr>
              <a:t>20 cc</a:t>
            </a:r>
          </a:p>
        </p:txBody>
      </p:sp>
    </p:spTree>
    <p:extLst>
      <p:ext uri="{BB962C8B-B14F-4D97-AF65-F5344CB8AC3E}">
        <p14:creationId xmlns:p14="http://schemas.microsoft.com/office/powerpoint/2010/main" val="2070215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err="1"/>
              <a:t>Todo</a:t>
            </a:r>
            <a:endParaRPr lang="en-US" altLang="zh-TW" b="1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5295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Todo</a:t>
            </a:r>
            <a:r>
              <a:rPr lang="en-US" altLang="zh-TW" dirty="0"/>
              <a:t> – </a:t>
            </a:r>
            <a:r>
              <a:rPr lang="en-US" altLang="zh-TW" dirty="0" err="1"/>
              <a:t>lex.h</a:t>
            </a:r>
            <a:r>
              <a:rPr lang="en-US" altLang="zh-TW" dirty="0"/>
              <a:t> / </a:t>
            </a:r>
            <a:r>
              <a:rPr lang="en-US" altLang="zh-TW" dirty="0" err="1"/>
              <a:t>lex.c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altLang="zh-TW" dirty="0"/>
              <a:t>Add some tokens to the </a:t>
            </a:r>
            <a:r>
              <a:rPr lang="en-US" altLang="zh-TW" dirty="0" err="1"/>
              <a:t>TokenSet</a:t>
            </a:r>
            <a:r>
              <a:rPr lang="en-US" altLang="zh-TW" dirty="0"/>
              <a:t> according to the complete grammar</a:t>
            </a:r>
          </a:p>
          <a:p>
            <a:pPr lvl="1"/>
            <a:r>
              <a:rPr lang="en-US" altLang="zh-TW" dirty="0"/>
              <a:t>The grammar is in the previous slides</a:t>
            </a:r>
          </a:p>
          <a:p>
            <a:endParaRPr lang="en-US" altLang="zh-TW" dirty="0"/>
          </a:p>
          <a:p>
            <a:r>
              <a:rPr lang="en-US" altLang="zh-TW" dirty="0"/>
              <a:t>Modify the package code to accept new tokens</a:t>
            </a:r>
          </a:p>
          <a:p>
            <a:endParaRPr lang="en-US" altLang="zh-TW" dirty="0"/>
          </a:p>
          <a:p>
            <a:r>
              <a:rPr lang="en-US" altLang="zh-TW" dirty="0"/>
              <a:t>Make sure your code can accept variable names with multiple characters, numbers and underscores</a:t>
            </a:r>
          </a:p>
          <a:p>
            <a:pPr lvl="1"/>
            <a:r>
              <a:rPr lang="en-US" altLang="zh-TW" dirty="0"/>
              <a:t>A variable starting with a number is invalid</a:t>
            </a:r>
          </a:p>
        </p:txBody>
      </p:sp>
    </p:spTree>
    <p:extLst>
      <p:ext uri="{BB962C8B-B14F-4D97-AF65-F5344CB8AC3E}">
        <p14:creationId xmlns:p14="http://schemas.microsoft.com/office/powerpoint/2010/main" val="1144456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Todo</a:t>
            </a:r>
            <a:r>
              <a:rPr lang="en-US" altLang="zh-TW" dirty="0"/>
              <a:t> – </a:t>
            </a:r>
            <a:r>
              <a:rPr lang="en-US" altLang="zh-TW" dirty="0" err="1"/>
              <a:t>parser.h</a:t>
            </a:r>
            <a:r>
              <a:rPr lang="en-US" altLang="zh-TW" dirty="0"/>
              <a:t> / </a:t>
            </a:r>
            <a:r>
              <a:rPr lang="en-US" altLang="zh-TW" dirty="0" err="1"/>
              <a:t>parser.c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Add some parsing functions to handle the complete grammar</a:t>
            </a:r>
          </a:p>
          <a:p>
            <a:endParaRPr lang="en-US" altLang="zh-TW" dirty="0"/>
          </a:p>
          <a:p>
            <a:r>
              <a:rPr lang="en-US" altLang="zh-TW" dirty="0"/>
              <a:t>Do more error handling according to the grammar</a:t>
            </a:r>
          </a:p>
          <a:p>
            <a:endParaRPr lang="en-US" altLang="zh-TW" dirty="0"/>
          </a:p>
          <a:p>
            <a:r>
              <a:rPr lang="en-US" altLang="zh-TW" dirty="0"/>
              <a:t>Handle the undefined variable error</a:t>
            </a:r>
          </a:p>
          <a:p>
            <a:pPr lvl="1"/>
            <a:r>
              <a:rPr lang="en-US" altLang="zh-TW" dirty="0"/>
              <a:t>The package code ignores this error now</a:t>
            </a:r>
          </a:p>
          <a:p>
            <a:endParaRPr lang="en-US" altLang="zh-TW" dirty="0"/>
          </a:p>
          <a:p>
            <a:r>
              <a:rPr lang="en-US" altLang="zh-TW" dirty="0"/>
              <a:t>Make sure you deal with the divide by zero error</a:t>
            </a:r>
          </a:p>
          <a:p>
            <a:pPr lvl="1"/>
            <a:r>
              <a:rPr lang="en-US" altLang="zh-TW" dirty="0"/>
              <a:t>Detailed rules are in the previous slides</a:t>
            </a:r>
          </a:p>
        </p:txBody>
      </p:sp>
    </p:spTree>
    <p:extLst>
      <p:ext uri="{BB962C8B-B14F-4D97-AF65-F5344CB8AC3E}">
        <p14:creationId xmlns:p14="http://schemas.microsoft.com/office/powerpoint/2010/main" val="1955344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Todo</a:t>
            </a:r>
            <a:r>
              <a:rPr lang="en-US" altLang="zh-TW" dirty="0"/>
              <a:t> – </a:t>
            </a:r>
            <a:r>
              <a:rPr lang="en-US" altLang="zh-TW" dirty="0" err="1"/>
              <a:t>codeGen.h</a:t>
            </a:r>
            <a:r>
              <a:rPr lang="en-US" altLang="zh-TW" dirty="0"/>
              <a:t> / </a:t>
            </a:r>
            <a:r>
              <a:rPr lang="en-US" altLang="zh-TW" dirty="0" err="1"/>
              <a:t>codeGen.c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Modify the </a:t>
            </a:r>
            <a:r>
              <a:rPr lang="en-US" altLang="zh-TW" dirty="0" err="1"/>
              <a:t>evaluateTree</a:t>
            </a:r>
            <a:r>
              <a:rPr lang="en-US" altLang="zh-TW" dirty="0"/>
              <a:t>() function to print assembly code</a:t>
            </a:r>
          </a:p>
          <a:p>
            <a:pPr lvl="1"/>
            <a:r>
              <a:rPr lang="en-US" altLang="zh-TW" dirty="0"/>
              <a:t>The provided package only calculates the answer</a:t>
            </a:r>
          </a:p>
          <a:p>
            <a:endParaRPr lang="en-US" altLang="zh-TW" dirty="0"/>
          </a:p>
          <a:p>
            <a:r>
              <a:rPr lang="en-US" altLang="zh-TW" dirty="0"/>
              <a:t>S</a:t>
            </a:r>
            <a:r>
              <a:rPr lang="en-US" altLang="zh-TW" sz="2800" dirty="0"/>
              <a:t>tore the final values of x, y, z in registers r0, r1, r2 respectively before you print EXIT 0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Do some optimization to reduce total cycles of the generated assembly code to get extra credits</a:t>
            </a:r>
          </a:p>
          <a:p>
            <a:pPr lvl="1"/>
            <a:r>
              <a:rPr lang="en-US" altLang="zh-TW" dirty="0"/>
              <a:t>You can use the provided assembly parser to calculate total cycles</a:t>
            </a:r>
          </a:p>
        </p:txBody>
      </p:sp>
    </p:spTree>
    <p:extLst>
      <p:ext uri="{BB962C8B-B14F-4D97-AF65-F5344CB8AC3E}">
        <p14:creationId xmlns:p14="http://schemas.microsoft.com/office/powerpoint/2010/main" val="816768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Exam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0243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Project parts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Assignment – </a:t>
            </a:r>
            <a:r>
              <a:rPr lang="en-US" altLang="zh-TW" b="1" dirty="0">
                <a:solidFill>
                  <a:srgbClr val="FF0000"/>
                </a:solidFill>
              </a:rPr>
              <a:t>Practice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Trace</a:t>
            </a:r>
            <a:r>
              <a:rPr lang="en-US" altLang="zh-TW" dirty="0"/>
              <a:t> the package code and </a:t>
            </a:r>
            <a:r>
              <a:rPr lang="en-US" altLang="zh-TW" b="1" dirty="0">
                <a:solidFill>
                  <a:srgbClr val="FF0000"/>
                </a:solidFill>
              </a:rPr>
              <a:t>complete</a:t>
            </a:r>
            <a:r>
              <a:rPr lang="en-US" altLang="zh-TW" dirty="0"/>
              <a:t> the previously mentioned </a:t>
            </a:r>
            <a:r>
              <a:rPr lang="en-US" altLang="zh-TW" dirty="0" err="1"/>
              <a:t>todo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items.</a:t>
            </a:r>
          </a:p>
          <a:p>
            <a:pPr lvl="1"/>
            <a:r>
              <a:rPr lang="en-US" altLang="zh-TW" dirty="0"/>
              <a:t>There will be a practice contest on OJ to verify your code during the whole project.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Exam – </a:t>
            </a:r>
            <a:r>
              <a:rPr lang="en-US" altLang="zh-TW" b="1" dirty="0">
                <a:solidFill>
                  <a:srgbClr val="FF0000"/>
                </a:solidFill>
              </a:rPr>
              <a:t>100%</a:t>
            </a:r>
          </a:p>
          <a:p>
            <a:pPr lvl="1"/>
            <a:r>
              <a:rPr lang="en-US" altLang="zh-TW" dirty="0"/>
              <a:t>An exam will be held on OJ to examine your comprehension of the assignment.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Extra Bonus (during exam): </a:t>
            </a:r>
          </a:p>
          <a:p>
            <a:pPr lvl="1"/>
            <a:r>
              <a:rPr lang="en-US" altLang="zh-TW" dirty="0"/>
              <a:t>Optimize your code for the bonus points if you </a:t>
            </a:r>
            <a:r>
              <a:rPr lang="en-US" altLang="zh-TW" b="1" dirty="0">
                <a:solidFill>
                  <a:srgbClr val="FF0000"/>
                </a:solidFill>
              </a:rPr>
              <a:t>have time left and already get AC in the exam.</a:t>
            </a:r>
          </a:p>
        </p:txBody>
      </p:sp>
    </p:spTree>
    <p:extLst>
      <p:ext uri="{BB962C8B-B14F-4D97-AF65-F5344CB8AC3E}">
        <p14:creationId xmlns:p14="http://schemas.microsoft.com/office/powerpoint/2010/main" val="1941022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74091"/>
            <a:ext cx="7886700" cy="1325563"/>
          </a:xfrm>
        </p:spPr>
        <p:txBody>
          <a:bodyPr/>
          <a:lstStyle/>
          <a:p>
            <a:r>
              <a:rPr lang="en-US" altLang="zh-TW" dirty="0"/>
              <a:t>Exam reminder (1)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34590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There will be an online judge exam to test your comprehension of the assignment on </a:t>
            </a:r>
            <a:r>
              <a:rPr lang="en-US" altLang="zh-TW" b="1" dirty="0">
                <a:solidFill>
                  <a:srgbClr val="FF0000"/>
                </a:solidFill>
              </a:rPr>
              <a:t>4/16 9-12.</a:t>
            </a:r>
          </a:p>
          <a:p>
            <a:endParaRPr lang="en-US" altLang="zh-TW" sz="1100" b="1" dirty="0">
              <a:solidFill>
                <a:srgbClr val="FF0000"/>
              </a:solidFill>
            </a:endParaRPr>
          </a:p>
          <a:p>
            <a:r>
              <a:rPr lang="en-US" altLang="zh-TW" dirty="0"/>
              <a:t>The exam accounts for </a:t>
            </a:r>
            <a:r>
              <a:rPr lang="en-US" altLang="zh-TW" b="1" dirty="0">
                <a:solidFill>
                  <a:srgbClr val="FF0000"/>
                </a:solidFill>
              </a:rPr>
              <a:t>100%</a:t>
            </a:r>
            <a:r>
              <a:rPr lang="en-US" altLang="zh-TW" dirty="0"/>
              <a:t> of the total score of the whole project.</a:t>
            </a:r>
          </a:p>
          <a:p>
            <a:endParaRPr lang="en-US" altLang="zh-TW" sz="1100" dirty="0"/>
          </a:p>
          <a:p>
            <a:r>
              <a:rPr lang="en-US" altLang="zh-TW" dirty="0"/>
              <a:t>The exam will be a </a:t>
            </a:r>
            <a:r>
              <a:rPr lang="en-US" altLang="zh-TW" dirty="0">
                <a:solidFill>
                  <a:srgbClr val="FF0000"/>
                </a:solidFill>
              </a:rPr>
              <a:t>partial judge </a:t>
            </a:r>
            <a:r>
              <a:rPr lang="en-US" altLang="zh-TW" dirty="0"/>
              <a:t>exam.</a:t>
            </a:r>
          </a:p>
          <a:p>
            <a:pPr marL="0" indent="0">
              <a:buNone/>
            </a:pPr>
            <a:endParaRPr lang="en-US" altLang="zh-TW" sz="1000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65630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74091"/>
            <a:ext cx="7886700" cy="1325563"/>
          </a:xfrm>
        </p:spPr>
        <p:txBody>
          <a:bodyPr/>
          <a:lstStyle/>
          <a:p>
            <a:r>
              <a:rPr lang="en-US" altLang="zh-TW" dirty="0"/>
              <a:t>Exam reminder (2)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34590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Please make sure you complete the assignment before the exam day. The exam is </a:t>
            </a:r>
            <a:r>
              <a:rPr lang="en-US" altLang="zh-TW" b="1" dirty="0">
                <a:solidFill>
                  <a:srgbClr val="FF0000"/>
                </a:solidFill>
              </a:rPr>
              <a:t>highly related to the assignment.</a:t>
            </a:r>
          </a:p>
          <a:p>
            <a:endParaRPr lang="en-US" altLang="zh-TW" sz="1000" dirty="0"/>
          </a:p>
          <a:p>
            <a:r>
              <a:rPr lang="en-US" altLang="zh-TW" dirty="0"/>
              <a:t>Besides </a:t>
            </a:r>
            <a:r>
              <a:rPr lang="en-US" altLang="zh-TW" b="1" dirty="0">
                <a:solidFill>
                  <a:srgbClr val="FF0000"/>
                </a:solidFill>
              </a:rPr>
              <a:t>completing the </a:t>
            </a:r>
            <a:r>
              <a:rPr lang="en-US" altLang="zh-TW" b="1" dirty="0" err="1">
                <a:solidFill>
                  <a:srgbClr val="FF0000"/>
                </a:solidFill>
              </a:rPr>
              <a:t>todos</a:t>
            </a:r>
            <a:r>
              <a:rPr lang="en-US" altLang="zh-TW" dirty="0"/>
              <a:t>, you should </a:t>
            </a:r>
            <a:r>
              <a:rPr lang="en-US" altLang="zh-TW" b="1" dirty="0">
                <a:solidFill>
                  <a:srgbClr val="FF0000"/>
                </a:solidFill>
              </a:rPr>
              <a:t>trace the whole package.</a:t>
            </a: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44285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74091"/>
            <a:ext cx="7886700" cy="1325563"/>
          </a:xfrm>
        </p:spPr>
        <p:txBody>
          <a:bodyPr/>
          <a:lstStyle/>
          <a:p>
            <a:r>
              <a:rPr lang="en-US" altLang="zh-TW" dirty="0"/>
              <a:t>Extra Bonus During Exam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34590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If you have time left in the exam and </a:t>
            </a:r>
            <a:r>
              <a:rPr lang="en-US" altLang="zh-TW" b="1" dirty="0">
                <a:solidFill>
                  <a:srgbClr val="FF0000"/>
                </a:solidFill>
              </a:rPr>
              <a:t>already get AC</a:t>
            </a:r>
            <a:r>
              <a:rPr lang="en-US" altLang="zh-TW" dirty="0"/>
              <a:t>, you can </a:t>
            </a:r>
            <a:r>
              <a:rPr lang="en-US" altLang="zh-TW" b="1" dirty="0">
                <a:solidFill>
                  <a:srgbClr val="FF0000"/>
                </a:solidFill>
              </a:rPr>
              <a:t>optimize</a:t>
            </a:r>
            <a:r>
              <a:rPr lang="en-US" altLang="zh-TW" dirty="0"/>
              <a:t> your exam code for extra points.</a:t>
            </a:r>
          </a:p>
          <a:p>
            <a:endParaRPr lang="en-US" altLang="zh-TW" dirty="0"/>
          </a:p>
          <a:p>
            <a:r>
              <a:rPr lang="en-US" altLang="zh-TW" dirty="0"/>
              <a:t>Your code will be evaluated only if you get AC in the exam.</a:t>
            </a:r>
          </a:p>
          <a:p>
            <a:endParaRPr lang="en-US" altLang="zh-TW" dirty="0"/>
          </a:p>
          <a:p>
            <a:r>
              <a:rPr lang="en-US" altLang="zh-TW" dirty="0"/>
              <a:t>TAs will test the clock cycles of the assembly code generated by your </a:t>
            </a:r>
            <a:r>
              <a:rPr lang="en-US" altLang="zh-TW" b="1" dirty="0">
                <a:solidFill>
                  <a:srgbClr val="FF0000"/>
                </a:solidFill>
              </a:rPr>
              <a:t>latest AC exam code on OJ.</a:t>
            </a:r>
          </a:p>
          <a:p>
            <a:endParaRPr lang="en-US" altLang="zh-TW" dirty="0"/>
          </a:p>
          <a:p>
            <a:r>
              <a:rPr lang="en-US" altLang="zh-TW" dirty="0"/>
              <a:t>Students with </a:t>
            </a:r>
            <a:r>
              <a:rPr lang="en-US" altLang="zh-TW" dirty="0">
                <a:solidFill>
                  <a:srgbClr val="FF0000"/>
                </a:solidFill>
              </a:rPr>
              <a:t>fewer clock cycles </a:t>
            </a:r>
            <a:r>
              <a:rPr lang="en-US" altLang="zh-TW" dirty="0"/>
              <a:t>get more extra bonus points.</a:t>
            </a:r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002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8420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Demo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24027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case restriction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Only specified variables and signs are allowed.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Allowed:</a:t>
            </a:r>
            <a:r>
              <a:rPr lang="en-US" altLang="zh-TW" dirty="0"/>
              <a:t> + - * / ( ) &amp; | ^ </a:t>
            </a:r>
            <a:r>
              <a:rPr lang="en-US" altLang="zh-TW" dirty="0">
                <a:sym typeface="Wingdings" panose="05000000000000000000" pitchFamily="2" charset="2"/>
              </a:rPr>
              <a:t>0-9 a-z A-Z _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Not allowed: </a:t>
            </a:r>
            <a:r>
              <a:rPr lang="en-US" altLang="zh-TW" dirty="0">
                <a:sym typeface="Wingdings" panose="05000000000000000000" pitchFamily="2" charset="2"/>
              </a:rPr>
              <a:t>@ # $ % … and more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Symbols not allowed will not appear in test cases.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The result should follow the elementary arithmetic.</a:t>
            </a:r>
          </a:p>
          <a:p>
            <a:pPr lvl="1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x=2+3*4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altLang="zh-TW" dirty="0">
                <a:sym typeface="Wingdings" panose="05000000000000000000" pitchFamily="2" charset="2"/>
              </a:rPr>
              <a:t>x will be 14</a:t>
            </a:r>
          </a:p>
          <a:p>
            <a:pPr lvl="1"/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x=(2+3)*4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en-US" altLang="zh-TW" dirty="0">
                <a:sym typeface="Wingdings" panose="05000000000000000000" pitchFamily="2" charset="2"/>
              </a:rPr>
              <a:t>x will be 20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A test case may contain multiple expressions 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Multiple expressions are separated by “\n”.</a:t>
            </a:r>
          </a:p>
          <a:p>
            <a:pPr marL="3429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56683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You should </a:t>
            </a:r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print all the assembly code.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Don’t just print the result of x, y, z. </a:t>
            </a:r>
            <a:endParaRPr lang="en-US" altLang="zh-TW" sz="1600" dirty="0"/>
          </a:p>
          <a:p>
            <a:r>
              <a:rPr lang="en-US" altLang="zh-TW" dirty="0"/>
              <a:t>Ex:	</a:t>
            </a: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y = 1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z = 0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	x = y + 5</a:t>
            </a:r>
          </a:p>
          <a:p>
            <a:r>
              <a:rPr lang="en-US" altLang="zh-TW" dirty="0"/>
              <a:t>One of the possible correct result will be:</a:t>
            </a:r>
            <a:endParaRPr lang="en-US" altLang="zh-TW" sz="2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altLang="zh-TW" sz="2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MOV r0, 0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MOV r1, 1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MOV r2, 0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ADD r0, r1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MOV r3, 5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ADD r0, r3</a:t>
            </a:r>
          </a:p>
          <a:p>
            <a:pPr marL="342900" lvl="1" indent="0">
              <a:buNone/>
            </a:pP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EXIT 0</a:t>
            </a: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D067CBB2-3098-4A58-A5DF-E1913EB8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 output restrictions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7414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Others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44F8A94-3862-4474-AB24-2126B8CE9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You must deal with basic errors using EXIT 1.</a:t>
            </a:r>
          </a:p>
          <a:p>
            <a:pPr lvl="1"/>
            <a:r>
              <a:rPr lang="en-US" altLang="zh-TW" dirty="0"/>
              <a:t>Extra or missing symbols</a:t>
            </a:r>
            <a:r>
              <a:rPr lang="zh-TW" altLang="en-US" dirty="0"/>
              <a:t> </a:t>
            </a:r>
            <a:r>
              <a:rPr lang="en-US" altLang="zh-TW" dirty="0"/>
              <a:t>(e.g.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&amp;|3 </a:t>
            </a:r>
            <a:r>
              <a:rPr lang="en-US" altLang="zh-TW" dirty="0"/>
              <a:t>or  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y 3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Incorrect expression (e.g.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1 = 2 + 3 </a:t>
            </a:r>
            <a:r>
              <a:rPr lang="en-US" altLang="zh-TW" dirty="0"/>
              <a:t>or 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++y = 5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You must deal with the uninitialized variable error</a:t>
            </a:r>
          </a:p>
          <a:p>
            <a:pPr lvl="1"/>
            <a:r>
              <a:rPr lang="en-US" altLang="zh-TW" dirty="0"/>
              <a:t>Variables should appear in the left hand side of = first</a:t>
            </a:r>
          </a:p>
          <a:p>
            <a:pPr lvl="1"/>
            <a:r>
              <a:rPr lang="en-US" altLang="zh-TW" dirty="0"/>
              <a:t>The provided package now ignores this error</a:t>
            </a:r>
          </a:p>
          <a:p>
            <a:r>
              <a:rPr lang="en-US" altLang="zh-TW" dirty="0"/>
              <a:t>Should be able to accept variables with arbitrary length</a:t>
            </a:r>
          </a:p>
          <a:p>
            <a:pPr lvl="1"/>
            <a:r>
              <a:rPr lang="en-US" altLang="zh-TW" dirty="0"/>
              <a:t>E.g.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var_1, tmpVal2 are both valid names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TW" dirty="0"/>
              <a:t>Should be able to calculate numbers &gt; 10. </a:t>
            </a:r>
          </a:p>
          <a:p>
            <a:pPr lvl="1"/>
            <a:r>
              <a:rPr lang="en-US" altLang="zh-TW" dirty="0"/>
              <a:t>E.g. 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11</a:t>
            </a:r>
          </a:p>
          <a:p>
            <a:r>
              <a:rPr lang="en-US" altLang="zh-TW" dirty="0"/>
              <a:t>Should be able to calculate long expressions.</a:t>
            </a:r>
          </a:p>
          <a:p>
            <a:pPr lvl="1"/>
            <a:r>
              <a:rPr lang="en-US" altLang="zh-TW" dirty="0"/>
              <a:t>E.g.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x = 4-x/z*33+4+20*31+10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379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Small computer </a:t>
            </a:r>
            <a:endParaRPr lang="zh-TW" altLang="en-US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A9C20E8-5588-4DD6-903C-AF912CF33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Let’s consider a CPU:</a:t>
            </a:r>
          </a:p>
          <a:p>
            <a:pPr lvl="1"/>
            <a:r>
              <a:rPr lang="en-US" altLang="zh-TW" dirty="0"/>
              <a:t>Eight 32-bit registers r0-r7. 256-byte memory.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In this project, you need to implement a calculator. </a:t>
            </a:r>
          </a:p>
          <a:p>
            <a:pPr lvl="1"/>
            <a:r>
              <a:rPr lang="en-US" altLang="zh-TW" b="1" dirty="0"/>
              <a:t>Input:</a:t>
            </a:r>
            <a:r>
              <a:rPr lang="en-US" altLang="zh-TW" dirty="0"/>
              <a:t> a list of </a:t>
            </a:r>
            <a:r>
              <a:rPr lang="en-US" altLang="zh-TW" b="1" dirty="0">
                <a:solidFill>
                  <a:srgbClr val="FF0000"/>
                </a:solidFill>
              </a:rPr>
              <a:t>expressions</a:t>
            </a:r>
            <a:r>
              <a:rPr lang="en-US" altLang="zh-TW" dirty="0"/>
              <a:t>, consisting of:</a:t>
            </a:r>
          </a:p>
          <a:p>
            <a:pPr lvl="2"/>
            <a:r>
              <a:rPr lang="en-US" altLang="zh-TW" dirty="0"/>
              <a:t>Integers</a:t>
            </a:r>
          </a:p>
          <a:p>
            <a:pPr lvl="2"/>
            <a:r>
              <a:rPr lang="en-US" altLang="zh-TW" dirty="0"/>
              <a:t>Operators (+, -, *, /, =, &amp;, |, ^, ++, --)</a:t>
            </a:r>
          </a:p>
          <a:p>
            <a:pPr lvl="2"/>
            <a:r>
              <a:rPr lang="en-US" altLang="zh-TW" dirty="0"/>
              <a:t>Three initial variables </a:t>
            </a:r>
            <a:r>
              <a:rPr lang="en-US" altLang="zh-TW" b="1" dirty="0">
                <a:solidFill>
                  <a:srgbClr val="FF0000"/>
                </a:solidFill>
              </a:rPr>
              <a:t>x, y, z </a:t>
            </a:r>
            <a:r>
              <a:rPr lang="en-US" altLang="zh-TW" dirty="0"/>
              <a:t>(have initial values)</a:t>
            </a:r>
          </a:p>
          <a:p>
            <a:pPr lvl="2"/>
            <a:r>
              <a:rPr lang="en-US" altLang="zh-TW" dirty="0"/>
              <a:t>Some </a:t>
            </a:r>
            <a:r>
              <a:rPr lang="en-US" altLang="zh-TW" b="1" dirty="0">
                <a:solidFill>
                  <a:srgbClr val="FF0000"/>
                </a:solidFill>
              </a:rPr>
              <a:t>new variables</a:t>
            </a:r>
          </a:p>
          <a:p>
            <a:pPr lvl="1"/>
            <a:r>
              <a:rPr lang="en-US" altLang="zh-TW" b="1" dirty="0"/>
              <a:t>Output:</a:t>
            </a:r>
            <a:r>
              <a:rPr lang="en-US" altLang="zh-TW" dirty="0"/>
              <a:t> A list of </a:t>
            </a:r>
            <a:r>
              <a:rPr lang="en-US" altLang="zh-TW" b="1" dirty="0">
                <a:solidFill>
                  <a:srgbClr val="FF0000"/>
                </a:solidFill>
              </a:rPr>
              <a:t>assembly code.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The instructions of the CPU and the clock cycle of each instruction are listed in the next page.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1462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956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Instruction Set Architecture (I)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81471265"/>
              </p:ext>
            </p:extLst>
          </p:nvPr>
        </p:nvGraphicFramePr>
        <p:xfrm>
          <a:off x="276045" y="2076882"/>
          <a:ext cx="8591910" cy="2704236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979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9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774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86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861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Opcode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Operand1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Operand2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Meaning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Cycles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8">
                <a:tc rowSpan="4"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  <a:p>
                      <a:pPr algn="l" fontAlgn="t"/>
                      <a:endParaRPr lang="en-US" sz="1800" dirty="0">
                        <a:effectLst/>
                      </a:endParaRPr>
                    </a:p>
                    <a:p>
                      <a:pPr algn="l" fontAlgn="t"/>
                      <a:endParaRPr lang="en-US" sz="1800" dirty="0">
                        <a:effectLst/>
                      </a:endParaRPr>
                    </a:p>
                    <a:p>
                      <a:pPr algn="l" fontAlgn="t"/>
                      <a:r>
                        <a:rPr lang="en-US" sz="1800" dirty="0">
                          <a:effectLst/>
                        </a:rPr>
                        <a:t>MOV</a:t>
                      </a:r>
                    </a:p>
                  </a:txBody>
                  <a:tcPr marL="85919" marR="85919" marT="42960" marB="42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Register2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Move data from register2 to register1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Constant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Set the value of register1 constant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919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[Addr2]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Move the data (4 bytes) in memory addressed Addr2 to register1.  Note that Addr2 must be a multiple of 4.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200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919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[Addr1]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Register2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Move the data (4 bytes) from register2 to the memory addressed Addr1. Note that Addr1 must be a multiple of 4.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200</a:t>
                      </a:r>
                    </a:p>
                  </a:txBody>
                  <a:tcPr marL="29204" marR="2920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047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580344"/>
              </p:ext>
            </p:extLst>
          </p:nvPr>
        </p:nvGraphicFramePr>
        <p:xfrm>
          <a:off x="275400" y="1672389"/>
          <a:ext cx="8593200" cy="3915894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89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4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3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Opcode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Operand1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Operand2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Meaning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Cycles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ADD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Add the value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SUB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Subtract the value in register2 from the value in register1, and store the result in register1.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MUL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Multiply the value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30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DIV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Divide the value in register1 by the value in register2, and store the result in register1.  Note it is the integer division.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50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9201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EXIT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Constant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 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Stop the program with a constant signal, whose value is specified as follows.</a:t>
                      </a:r>
                    </a:p>
                    <a:p>
                      <a:pPr fontAlgn="t"/>
                      <a:r>
                        <a:rPr lang="en-US" sz="1800" dirty="0">
                          <a:effectLst/>
                        </a:rPr>
                        <a:t>0: exit normally</a:t>
                      </a:r>
                    </a:p>
                    <a:p>
                      <a:pPr fontAlgn="t"/>
                      <a:r>
                        <a:rPr lang="en-US" sz="1800" dirty="0">
                          <a:effectLst/>
                        </a:rPr>
                        <a:t>1: the expression cannot be evaluated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20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Instruction Set Architecture (II)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0163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952312"/>
              </p:ext>
            </p:extLst>
          </p:nvPr>
        </p:nvGraphicFramePr>
        <p:xfrm>
          <a:off x="275400" y="2431173"/>
          <a:ext cx="8593200" cy="1995654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89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4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83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Opcode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Operand1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Operand2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Meaning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Cycles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Bitwise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the value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OR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effectLst/>
                        </a:rPr>
                        <a:t>Bitwise</a:t>
                      </a: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effectLst/>
                        </a:rPr>
                        <a:t> or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</a:rPr>
                        <a:t> the value 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734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XOR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Register2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effectLst/>
                        </a:rPr>
                        <a:t>Bitwise</a:t>
                      </a: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effectLst/>
                        </a:rPr>
                        <a:t> exclusive or </a:t>
                      </a:r>
                      <a:r>
                        <a:rPr lang="en-US" altLang="zh-TW" sz="1800">
                          <a:solidFill>
                            <a:schemeClr val="tx1"/>
                          </a:solidFill>
                          <a:effectLst/>
                        </a:rPr>
                        <a:t>the value </a:t>
                      </a:r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</a:rPr>
                        <a:t>in register1 to register2 and store the result in register1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31081" marR="3108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Instruction Set Architecture (III)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6565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F477E-98F6-4BCB-B681-F3438A25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94744-3A4F-4180-8552-4CFE54BE7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Instruction Set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/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Operators and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Example, Error Handling and Clock Cycles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>
                <a:solidFill>
                  <a:schemeClr val="bg1">
                    <a:lumMod val="65000"/>
                  </a:schemeClr>
                </a:solidFill>
              </a:rPr>
              <a:t>Todo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Exam Reminder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More Details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9091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1237</TotalTime>
  <Words>2284</Words>
  <Application>Microsoft Office PowerPoint</Application>
  <PresentationFormat>如螢幕大小 (4:3)</PresentationFormat>
  <Paragraphs>377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1" baseType="lpstr">
      <vt:lpstr>新細明體</vt:lpstr>
      <vt:lpstr>Arial</vt:lpstr>
      <vt:lpstr>Calibri</vt:lpstr>
      <vt:lpstr>Calibri Light</vt:lpstr>
      <vt:lpstr>Consolas</vt:lpstr>
      <vt:lpstr>Courier New</vt:lpstr>
      <vt:lpstr>Wingdings</vt:lpstr>
      <vt:lpstr>Office 佈景主題</vt:lpstr>
      <vt:lpstr>Simple calculator</vt:lpstr>
      <vt:lpstr>Outline</vt:lpstr>
      <vt:lpstr>Outline</vt:lpstr>
      <vt:lpstr>Small computer </vt:lpstr>
      <vt:lpstr>Outline</vt:lpstr>
      <vt:lpstr>Instruction Set Architecture (I)</vt:lpstr>
      <vt:lpstr>Instruction Set Architecture (II)</vt:lpstr>
      <vt:lpstr>Instruction Set Architecture (III)</vt:lpstr>
      <vt:lpstr>Outline</vt:lpstr>
      <vt:lpstr>A complete grammar rules</vt:lpstr>
      <vt:lpstr>Tokens used in the grammar</vt:lpstr>
      <vt:lpstr>Binary Operators</vt:lpstr>
      <vt:lpstr>Unary Operators</vt:lpstr>
      <vt:lpstr>Variables</vt:lpstr>
      <vt:lpstr>Variables</vt:lpstr>
      <vt:lpstr>Outline</vt:lpstr>
      <vt:lpstr>Example: </vt:lpstr>
      <vt:lpstr>Error handler</vt:lpstr>
      <vt:lpstr>Error handler - Divide by zero</vt:lpstr>
      <vt:lpstr>Total clock cycles</vt:lpstr>
      <vt:lpstr>Outline</vt:lpstr>
      <vt:lpstr>Todo – lex.h / lex.c</vt:lpstr>
      <vt:lpstr>Todo – parser.h / parser.c</vt:lpstr>
      <vt:lpstr>Todo – codeGen.h / codeGen.c</vt:lpstr>
      <vt:lpstr>Outline</vt:lpstr>
      <vt:lpstr>Project parts</vt:lpstr>
      <vt:lpstr>Exam reminder (1)</vt:lpstr>
      <vt:lpstr>Exam reminder (2)</vt:lpstr>
      <vt:lpstr>Extra Bonus During Exam</vt:lpstr>
      <vt:lpstr>Outline</vt:lpstr>
      <vt:lpstr>Test case restriction</vt:lpstr>
      <vt:lpstr>Program output restrictions</vt:lpstr>
      <vt:lpstr>Others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project: calculator assembly</dc:title>
  <dc:creator>roger</dc:creator>
  <cp:lastModifiedBy>卓岳霆</cp:lastModifiedBy>
  <cp:revision>1044</cp:revision>
  <dcterms:created xsi:type="dcterms:W3CDTF">2015-03-11T00:55:32Z</dcterms:created>
  <dcterms:modified xsi:type="dcterms:W3CDTF">2022-04-15T06:23:36Z</dcterms:modified>
</cp:coreProperties>
</file>