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4" r:id="rId8"/>
    <p:sldId id="265" r:id="rId9"/>
    <p:sldId id="266" r:id="rId10"/>
    <p:sldId id="267" r:id="rId11"/>
    <p:sldId id="262" r:id="rId12"/>
    <p:sldId id="263"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014" autoAdjust="0"/>
    <p:restoredTop sz="94660"/>
  </p:normalViewPr>
  <p:slideViewPr>
    <p:cSldViewPr snapToGrid="0">
      <p:cViewPr varScale="1">
        <p:scale>
          <a:sx n="100" d="100"/>
          <a:sy n="100" d="100"/>
        </p:scale>
        <p:origin x="96" y="21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9/24/2025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5820661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9/24/2025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65859443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endParaRPr lang="en-US" dirty="0"/>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9/24/2025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92331160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9/24/2025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36415508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9/24/2025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dirty="0"/>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1578483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9/24/2025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48774304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9/24/2025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dirty="0"/>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9110368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9/24/2025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dirty="0"/>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43638955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9/24/2025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dirty="0"/>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4595782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9/24/2025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6474447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endParaRPr lang="en-US" dirty="0"/>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9/24/2025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dirty="0"/>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32868870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9/24/2025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dirty="0"/>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182294609"/>
      </p:ext>
    </p:extLst>
  </p:cSld>
  <p:clrMap bg1="lt1" tx1="dk1" bg2="lt2" tx2="dk2" accent1="accent1" accent2="accent2" accent3="accent3" accent4="accent4" accent5="accent5" accent6="accent6" hlink="hlink" folHlink="folHlink"/>
  <p:sldLayoutIdLst>
    <p:sldLayoutId id="2147483671" r:id="rId1"/>
    <p:sldLayoutId id="2147483670" r:id="rId2"/>
    <p:sldLayoutId id="2147483669" r:id="rId3"/>
    <p:sldLayoutId id="2147483668" r:id="rId4"/>
    <p:sldLayoutId id="2147483667" r:id="rId5"/>
    <p:sldLayoutId id="2147483666" r:id="rId6"/>
    <p:sldLayoutId id="2147483665" r:id="rId7"/>
    <p:sldLayoutId id="2147483664" r:id="rId8"/>
    <p:sldLayoutId id="2147483663" r:id="rId9"/>
    <p:sldLayoutId id="2147483662" r:id="rId10"/>
    <p:sldLayoutId id="2147483661"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5473D2-DD46-DFAF-84EC-264D6CE58B9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7EE83AF7-4596-7747-647C-07D77457AAE2}"/>
              </a:ext>
            </a:extLst>
          </p:cNvPr>
          <p:cNvSpPr>
            <a:spLocks noGrp="1"/>
          </p:cNvSpPr>
          <p:nvPr>
            <p:ph type="ctrTitle"/>
          </p:nvPr>
        </p:nvSpPr>
        <p:spPr>
          <a:xfrm>
            <a:off x="7843394" y="1585762"/>
            <a:ext cx="3788767" cy="2811737"/>
          </a:xfrm>
        </p:spPr>
        <p:txBody>
          <a:bodyPr>
            <a:normAutofit/>
          </a:bodyPr>
          <a:lstStyle/>
          <a:p>
            <a:pPr algn="l"/>
            <a:r>
              <a:rPr lang="en-GB" sz="4400" dirty="0"/>
              <a:t>Regional  Sales Analysis</a:t>
            </a:r>
          </a:p>
        </p:txBody>
      </p:sp>
      <p:sp>
        <p:nvSpPr>
          <p:cNvPr id="3" name="Subtitle 2">
            <a:extLst>
              <a:ext uri="{FF2B5EF4-FFF2-40B4-BE49-F238E27FC236}">
                <a16:creationId xmlns:a16="http://schemas.microsoft.com/office/drawing/2014/main" id="{6A3A8A49-8893-0E26-C9C3-B9E2B72A24ED}"/>
              </a:ext>
            </a:extLst>
          </p:cNvPr>
          <p:cNvSpPr>
            <a:spLocks noGrp="1"/>
          </p:cNvSpPr>
          <p:nvPr>
            <p:ph type="subTitle" idx="1"/>
          </p:nvPr>
        </p:nvSpPr>
        <p:spPr>
          <a:xfrm>
            <a:off x="7843395" y="4524046"/>
            <a:ext cx="3614857" cy="1319951"/>
          </a:xfrm>
        </p:spPr>
        <p:txBody>
          <a:bodyPr>
            <a:normAutofit/>
          </a:bodyPr>
          <a:lstStyle/>
          <a:p>
            <a:pPr algn="l"/>
            <a:r>
              <a:rPr lang="en-GB" dirty="0"/>
              <a:t>Tim Denby</a:t>
            </a:r>
          </a:p>
        </p:txBody>
      </p:sp>
      <p:pic>
        <p:nvPicPr>
          <p:cNvPr id="4" name="Picture 3" descr="A colourful light bulb with business icons">
            <a:extLst>
              <a:ext uri="{FF2B5EF4-FFF2-40B4-BE49-F238E27FC236}">
                <a16:creationId xmlns:a16="http://schemas.microsoft.com/office/drawing/2014/main" id="{C5DA032A-5642-E005-F766-0E92E667DA2E}"/>
              </a:ext>
            </a:extLst>
          </p:cNvPr>
          <p:cNvPicPr>
            <a:picLocks noChangeAspect="1"/>
          </p:cNvPicPr>
          <p:nvPr/>
        </p:nvPicPr>
        <p:blipFill>
          <a:blip r:embed="rId2"/>
          <a:srcRect r="24797" b="1"/>
          <a:stretch>
            <a:fillRect/>
          </a:stretch>
        </p:blipFill>
        <p:spPr>
          <a:xfrm>
            <a:off x="2" y="10"/>
            <a:ext cx="7367752" cy="6857990"/>
          </a:xfrm>
          <a:prstGeom prst="rect">
            <a:avLst/>
          </a:prstGeom>
        </p:spPr>
      </p:pic>
    </p:spTree>
    <p:extLst>
      <p:ext uri="{BB962C8B-B14F-4D97-AF65-F5344CB8AC3E}">
        <p14:creationId xmlns:p14="http://schemas.microsoft.com/office/powerpoint/2010/main" val="35402723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6E912F-CE73-B0E7-C05D-FE1976E450FE}"/>
              </a:ext>
            </a:extLst>
          </p:cNvPr>
          <p:cNvSpPr>
            <a:spLocks noGrp="1"/>
          </p:cNvSpPr>
          <p:nvPr>
            <p:ph type="title"/>
          </p:nvPr>
        </p:nvSpPr>
        <p:spPr/>
        <p:txBody>
          <a:bodyPr/>
          <a:lstStyle/>
          <a:p>
            <a:r>
              <a:rPr lang="en-GB" dirty="0"/>
              <a:t>Channels</a:t>
            </a:r>
          </a:p>
        </p:txBody>
      </p:sp>
      <p:pic>
        <p:nvPicPr>
          <p:cNvPr id="5" name="Content Placeholder 4">
            <a:extLst>
              <a:ext uri="{FF2B5EF4-FFF2-40B4-BE49-F238E27FC236}">
                <a16:creationId xmlns:a16="http://schemas.microsoft.com/office/drawing/2014/main" id="{D26D080F-C623-96B5-B4F8-F0AF621CA3A3}"/>
              </a:ext>
            </a:extLst>
          </p:cNvPr>
          <p:cNvPicPr>
            <a:picLocks noGrp="1" noChangeAspect="1"/>
          </p:cNvPicPr>
          <p:nvPr>
            <p:ph idx="1"/>
          </p:nvPr>
        </p:nvPicPr>
        <p:blipFill>
          <a:blip r:embed="rId2"/>
          <a:stretch>
            <a:fillRect/>
          </a:stretch>
        </p:blipFill>
        <p:spPr>
          <a:xfrm>
            <a:off x="2718627" y="1973263"/>
            <a:ext cx="6441620" cy="4592637"/>
          </a:xfrm>
          <a:prstGeom prst="rect">
            <a:avLst/>
          </a:prstGeom>
        </p:spPr>
      </p:pic>
      <p:sp>
        <p:nvSpPr>
          <p:cNvPr id="6" name="TextBox 5">
            <a:extLst>
              <a:ext uri="{FF2B5EF4-FFF2-40B4-BE49-F238E27FC236}">
                <a16:creationId xmlns:a16="http://schemas.microsoft.com/office/drawing/2014/main" id="{97FC1320-55EB-CFB3-DF3B-5318A599AFE7}"/>
              </a:ext>
            </a:extLst>
          </p:cNvPr>
          <p:cNvSpPr txBox="1"/>
          <p:nvPr/>
        </p:nvSpPr>
        <p:spPr>
          <a:xfrm>
            <a:off x="612648" y="1496232"/>
            <a:ext cx="7176965" cy="369332"/>
          </a:xfrm>
          <a:prstGeom prst="rect">
            <a:avLst/>
          </a:prstGeom>
          <a:noFill/>
        </p:spPr>
        <p:txBody>
          <a:bodyPr wrap="none" rtlCol="0">
            <a:spAutoFit/>
          </a:bodyPr>
          <a:lstStyle/>
          <a:p>
            <a:r>
              <a:rPr lang="en-GB" dirty="0"/>
              <a:t>A large proportion of the sales are coming from wholesale orders.</a:t>
            </a:r>
          </a:p>
        </p:txBody>
      </p:sp>
    </p:spTree>
    <p:extLst>
      <p:ext uri="{BB962C8B-B14F-4D97-AF65-F5344CB8AC3E}">
        <p14:creationId xmlns:p14="http://schemas.microsoft.com/office/powerpoint/2010/main" val="233543342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FC6899-8B5F-75DF-40BE-35EF72257D20}"/>
              </a:ext>
            </a:extLst>
          </p:cNvPr>
          <p:cNvSpPr>
            <a:spLocks noGrp="1"/>
          </p:cNvSpPr>
          <p:nvPr>
            <p:ph type="title"/>
          </p:nvPr>
        </p:nvSpPr>
        <p:spPr/>
        <p:txBody>
          <a:bodyPr/>
          <a:lstStyle/>
          <a:p>
            <a:r>
              <a:rPr lang="en-GB" dirty="0"/>
              <a:t>Key Insights</a:t>
            </a:r>
          </a:p>
        </p:txBody>
      </p:sp>
      <p:sp>
        <p:nvSpPr>
          <p:cNvPr id="3" name="Content Placeholder 2">
            <a:extLst>
              <a:ext uri="{FF2B5EF4-FFF2-40B4-BE49-F238E27FC236}">
                <a16:creationId xmlns:a16="http://schemas.microsoft.com/office/drawing/2014/main" id="{A3A667AD-9F20-4150-C606-87B821101BFF}"/>
              </a:ext>
            </a:extLst>
          </p:cNvPr>
          <p:cNvSpPr>
            <a:spLocks noGrp="1"/>
          </p:cNvSpPr>
          <p:nvPr>
            <p:ph idx="1"/>
          </p:nvPr>
        </p:nvSpPr>
        <p:spPr/>
        <p:txBody>
          <a:bodyPr/>
          <a:lstStyle/>
          <a:p>
            <a:pPr marL="457200" indent="-457200">
              <a:buAutoNum type="arabicPeriod"/>
            </a:pPr>
            <a:r>
              <a:rPr lang="en-GB" dirty="0"/>
              <a:t>West Region sells the most, Northeast Region sells the least</a:t>
            </a:r>
          </a:p>
          <a:p>
            <a:pPr marL="457200" indent="-457200">
              <a:buAutoNum type="arabicPeriod"/>
            </a:pPr>
            <a:r>
              <a:rPr lang="en-GB" dirty="0"/>
              <a:t>Profit increases throughout the year Q4 bringing the highest profits.</a:t>
            </a:r>
          </a:p>
          <a:p>
            <a:pPr marL="457200" indent="-457200">
              <a:buAutoNum type="arabicPeriod"/>
            </a:pPr>
            <a:r>
              <a:rPr lang="en-GB" dirty="0"/>
              <a:t>Product 25 and 26 are the most profitable.</a:t>
            </a:r>
          </a:p>
          <a:p>
            <a:pPr marL="457200" indent="-457200">
              <a:buAutoNum type="arabicPeriod"/>
            </a:pPr>
            <a:r>
              <a:rPr lang="en-GB" dirty="0"/>
              <a:t>The majority of sales are coming from Wholesale.</a:t>
            </a:r>
          </a:p>
          <a:p>
            <a:endParaRPr lang="en-GB" dirty="0"/>
          </a:p>
        </p:txBody>
      </p:sp>
    </p:spTree>
    <p:extLst>
      <p:ext uri="{BB962C8B-B14F-4D97-AF65-F5344CB8AC3E}">
        <p14:creationId xmlns:p14="http://schemas.microsoft.com/office/powerpoint/2010/main" val="321576593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DCF09-6335-7CAC-6B9B-7028D03236A8}"/>
              </a:ext>
            </a:extLst>
          </p:cNvPr>
          <p:cNvSpPr>
            <a:spLocks noGrp="1"/>
          </p:cNvSpPr>
          <p:nvPr>
            <p:ph type="title"/>
          </p:nvPr>
        </p:nvSpPr>
        <p:spPr/>
        <p:txBody>
          <a:bodyPr/>
          <a:lstStyle/>
          <a:p>
            <a:r>
              <a:rPr lang="en-GB" dirty="0"/>
              <a:t>Recommendations</a:t>
            </a:r>
          </a:p>
        </p:txBody>
      </p:sp>
      <p:sp>
        <p:nvSpPr>
          <p:cNvPr id="3" name="Content Placeholder 2">
            <a:extLst>
              <a:ext uri="{FF2B5EF4-FFF2-40B4-BE49-F238E27FC236}">
                <a16:creationId xmlns:a16="http://schemas.microsoft.com/office/drawing/2014/main" id="{3000DF55-8FD6-7FC6-5942-A0C8F03D5F18}"/>
              </a:ext>
            </a:extLst>
          </p:cNvPr>
          <p:cNvSpPr>
            <a:spLocks noGrp="1"/>
          </p:cNvSpPr>
          <p:nvPr>
            <p:ph idx="1"/>
          </p:nvPr>
        </p:nvSpPr>
        <p:spPr/>
        <p:txBody>
          <a:bodyPr/>
          <a:lstStyle/>
          <a:p>
            <a:pPr marL="457200" indent="-457200">
              <a:buAutoNum type="arabicPeriod"/>
            </a:pPr>
            <a:r>
              <a:rPr lang="en-GB" dirty="0"/>
              <a:t>Target sales in the Northeast – even out the regional imbalance</a:t>
            </a:r>
          </a:p>
          <a:p>
            <a:pPr marL="457200" indent="-457200">
              <a:buAutoNum type="arabicPeriod"/>
            </a:pPr>
            <a:r>
              <a:rPr lang="en-GB" dirty="0"/>
              <a:t>Focus more on marketing Q1 to even out seasonal imbalance.</a:t>
            </a:r>
          </a:p>
          <a:p>
            <a:pPr marL="457200" indent="-457200">
              <a:buAutoNum type="arabicPeriod"/>
            </a:pPr>
            <a:r>
              <a:rPr lang="en-GB" dirty="0"/>
              <a:t>Push products 25 and 26 as these are the most popular products.</a:t>
            </a:r>
          </a:p>
        </p:txBody>
      </p:sp>
    </p:spTree>
    <p:extLst>
      <p:ext uri="{BB962C8B-B14F-4D97-AF65-F5344CB8AC3E}">
        <p14:creationId xmlns:p14="http://schemas.microsoft.com/office/powerpoint/2010/main" val="277845708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38FBD1-A4C9-EAE4-CE44-602F31252837}"/>
              </a:ext>
            </a:extLst>
          </p:cNvPr>
          <p:cNvSpPr>
            <a:spLocks noGrp="1"/>
          </p:cNvSpPr>
          <p:nvPr>
            <p:ph type="title"/>
          </p:nvPr>
        </p:nvSpPr>
        <p:spPr/>
        <p:txBody>
          <a:bodyPr/>
          <a:lstStyle/>
          <a:p>
            <a:r>
              <a:rPr lang="en-GB" dirty="0"/>
              <a:t>Problem Statement</a:t>
            </a:r>
          </a:p>
        </p:txBody>
      </p:sp>
      <p:sp>
        <p:nvSpPr>
          <p:cNvPr id="3" name="Content Placeholder 2">
            <a:extLst>
              <a:ext uri="{FF2B5EF4-FFF2-40B4-BE49-F238E27FC236}">
                <a16:creationId xmlns:a16="http://schemas.microsoft.com/office/drawing/2014/main" id="{5F0CDC81-4EFF-43E2-7C2F-A38FCA82EBF2}"/>
              </a:ext>
            </a:extLst>
          </p:cNvPr>
          <p:cNvSpPr>
            <a:spLocks noGrp="1"/>
          </p:cNvSpPr>
          <p:nvPr>
            <p:ph idx="1"/>
          </p:nvPr>
        </p:nvSpPr>
        <p:spPr/>
        <p:txBody>
          <a:bodyPr/>
          <a:lstStyle/>
          <a:p>
            <a:r>
              <a:rPr lang="en-GB" dirty="0"/>
              <a:t>Sales teams often lack a clear, data-driven understanding of regional performance, making it difficult to identify growth opportunities and optimize resources. This project aims to analyse and visualize regional sales data to uncover trends, evaluate profitability, and support strategic decision-making.</a:t>
            </a:r>
          </a:p>
        </p:txBody>
      </p:sp>
    </p:spTree>
    <p:extLst>
      <p:ext uri="{BB962C8B-B14F-4D97-AF65-F5344CB8AC3E}">
        <p14:creationId xmlns:p14="http://schemas.microsoft.com/office/powerpoint/2010/main" val="82764037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838AD1B-8694-8151-C08E-E34C28FFD6CF}"/>
              </a:ext>
            </a:extLst>
          </p:cNvPr>
          <p:cNvSpPr>
            <a:spLocks noGrp="1"/>
          </p:cNvSpPr>
          <p:nvPr>
            <p:ph type="title"/>
          </p:nvPr>
        </p:nvSpPr>
        <p:spPr/>
        <p:txBody>
          <a:bodyPr/>
          <a:lstStyle/>
          <a:p>
            <a:r>
              <a:rPr lang="en-GB" dirty="0"/>
              <a:t>Approach</a:t>
            </a:r>
          </a:p>
        </p:txBody>
      </p:sp>
      <p:sp>
        <p:nvSpPr>
          <p:cNvPr id="3" name="Content Placeholder 2">
            <a:extLst>
              <a:ext uri="{FF2B5EF4-FFF2-40B4-BE49-F238E27FC236}">
                <a16:creationId xmlns:a16="http://schemas.microsoft.com/office/drawing/2014/main" id="{FD1310F8-2223-F844-EB6E-0E8834A46287}"/>
              </a:ext>
            </a:extLst>
          </p:cNvPr>
          <p:cNvSpPr>
            <a:spLocks noGrp="1"/>
          </p:cNvSpPr>
          <p:nvPr>
            <p:ph idx="1"/>
          </p:nvPr>
        </p:nvSpPr>
        <p:spPr/>
        <p:txBody>
          <a:bodyPr>
            <a:normAutofit lnSpcReduction="10000"/>
          </a:bodyPr>
          <a:lstStyle/>
          <a:p>
            <a:r>
              <a:rPr lang="en-GB" dirty="0"/>
              <a:t>I have conducted univariate and bivariate exploratory data analysis to uncover patterns and relationships in sales data.</a:t>
            </a:r>
          </a:p>
          <a:p>
            <a:r>
              <a:rPr lang="en-GB" dirty="0"/>
              <a:t>I am using Python (pandas, seaborn, matplotlib) for data analysis and visualization.</a:t>
            </a:r>
          </a:p>
          <a:p>
            <a:pPr marL="0" indent="0">
              <a:buNone/>
            </a:pPr>
            <a:endParaRPr lang="en-GB" b="1" dirty="0"/>
          </a:p>
          <a:p>
            <a:pPr marL="0" indent="0">
              <a:buNone/>
            </a:pPr>
            <a:r>
              <a:rPr lang="en-GB" b="1" dirty="0"/>
              <a:t>Steps</a:t>
            </a:r>
            <a:r>
              <a:rPr lang="en-GB" dirty="0"/>
              <a:t>: </a:t>
            </a:r>
          </a:p>
          <a:p>
            <a:r>
              <a:rPr lang="en-GB" dirty="0"/>
              <a:t>Extract sales data and join them into one data frame.</a:t>
            </a:r>
          </a:p>
          <a:p>
            <a:r>
              <a:rPr lang="en-GB" dirty="0"/>
              <a:t>Perform data cleaning to handle missing values and inconsistencies.</a:t>
            </a:r>
          </a:p>
          <a:p>
            <a:r>
              <a:rPr lang="en-GB" dirty="0"/>
              <a:t>Conduct univariate EDA to understand individual variable distributions.</a:t>
            </a:r>
          </a:p>
          <a:p>
            <a:r>
              <a:rPr lang="en-GB" dirty="0"/>
              <a:t>Perform bivariate EDA to explore relationships between variables and profit.</a:t>
            </a:r>
          </a:p>
          <a:p>
            <a:r>
              <a:rPr lang="en-GB" dirty="0"/>
              <a:t>Synthesize findings into actionable insights and recommendations.</a:t>
            </a:r>
          </a:p>
          <a:p>
            <a:endParaRPr lang="en-GB" dirty="0"/>
          </a:p>
        </p:txBody>
      </p:sp>
    </p:spTree>
    <p:extLst>
      <p:ext uri="{BB962C8B-B14F-4D97-AF65-F5344CB8AC3E}">
        <p14:creationId xmlns:p14="http://schemas.microsoft.com/office/powerpoint/2010/main" val="327489610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53FCE63-05BD-C9C4-B43F-71BAB44E4BAE}"/>
              </a:ext>
            </a:extLst>
          </p:cNvPr>
          <p:cNvSpPr>
            <a:spLocks noGrp="1"/>
          </p:cNvSpPr>
          <p:nvPr>
            <p:ph type="title"/>
          </p:nvPr>
        </p:nvSpPr>
        <p:spPr/>
        <p:txBody>
          <a:bodyPr/>
          <a:lstStyle/>
          <a:p>
            <a:r>
              <a:rPr lang="en-GB" dirty="0"/>
              <a:t>Data Overview</a:t>
            </a:r>
          </a:p>
        </p:txBody>
      </p:sp>
      <p:sp>
        <p:nvSpPr>
          <p:cNvPr id="3" name="Content Placeholder 2">
            <a:extLst>
              <a:ext uri="{FF2B5EF4-FFF2-40B4-BE49-F238E27FC236}">
                <a16:creationId xmlns:a16="http://schemas.microsoft.com/office/drawing/2014/main" id="{5FFB9656-70B8-21B3-636D-C7F9AEAD72EC}"/>
              </a:ext>
            </a:extLst>
          </p:cNvPr>
          <p:cNvSpPr>
            <a:spLocks noGrp="1"/>
          </p:cNvSpPr>
          <p:nvPr>
            <p:ph idx="1"/>
          </p:nvPr>
        </p:nvSpPr>
        <p:spPr/>
        <p:txBody>
          <a:bodyPr/>
          <a:lstStyle/>
          <a:p>
            <a:r>
              <a:rPr lang="en-GB" dirty="0"/>
              <a:t>The dataset includes 64105 sales records from 2014-2018, with variables such as channel, region, sales amount and cost.</a:t>
            </a:r>
          </a:p>
          <a:p>
            <a:endParaRPr lang="en-GB" dirty="0"/>
          </a:p>
          <a:p>
            <a:r>
              <a:rPr lang="en-GB" dirty="0"/>
              <a:t>Some of the data is in separate tabs and needs to be joined together on indexes into one big dataset.</a:t>
            </a:r>
          </a:p>
          <a:p>
            <a:endParaRPr lang="en-GB" dirty="0"/>
          </a:p>
        </p:txBody>
      </p:sp>
    </p:spTree>
    <p:extLst>
      <p:ext uri="{BB962C8B-B14F-4D97-AF65-F5344CB8AC3E}">
        <p14:creationId xmlns:p14="http://schemas.microsoft.com/office/powerpoint/2010/main" val="101780044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556449-5FD3-A03F-4FEB-E958A5B1C2CB}"/>
              </a:ext>
            </a:extLst>
          </p:cNvPr>
          <p:cNvSpPr>
            <a:spLocks noGrp="1"/>
          </p:cNvSpPr>
          <p:nvPr>
            <p:ph type="title"/>
          </p:nvPr>
        </p:nvSpPr>
        <p:spPr/>
        <p:txBody>
          <a:bodyPr/>
          <a:lstStyle/>
          <a:p>
            <a:r>
              <a:rPr lang="en-GB" dirty="0"/>
              <a:t>Project Workflow</a:t>
            </a:r>
          </a:p>
        </p:txBody>
      </p:sp>
      <p:sp>
        <p:nvSpPr>
          <p:cNvPr id="3" name="Content Placeholder 2">
            <a:extLst>
              <a:ext uri="{FF2B5EF4-FFF2-40B4-BE49-F238E27FC236}">
                <a16:creationId xmlns:a16="http://schemas.microsoft.com/office/drawing/2014/main" id="{B67C9D30-D3E6-3849-8BBE-2435085D47EC}"/>
              </a:ext>
            </a:extLst>
          </p:cNvPr>
          <p:cNvSpPr>
            <a:spLocks noGrp="1"/>
          </p:cNvSpPr>
          <p:nvPr>
            <p:ph idx="1"/>
          </p:nvPr>
        </p:nvSpPr>
        <p:spPr/>
        <p:txBody>
          <a:bodyPr/>
          <a:lstStyle/>
          <a:p>
            <a:pPr marL="457200" indent="-457200">
              <a:buAutoNum type="arabicPeriod"/>
            </a:pPr>
            <a:r>
              <a:rPr lang="en-GB" dirty="0"/>
              <a:t>Data Collection &amp; Cleaning – Join into one </a:t>
            </a:r>
            <a:r>
              <a:rPr lang="en-GB" dirty="0" err="1"/>
              <a:t>Dataframe</a:t>
            </a:r>
            <a:r>
              <a:rPr lang="en-GB" dirty="0"/>
              <a:t>.</a:t>
            </a:r>
          </a:p>
          <a:p>
            <a:pPr marL="457200" indent="-457200">
              <a:buAutoNum type="arabicPeriod"/>
            </a:pPr>
            <a:r>
              <a:rPr lang="en-GB" dirty="0"/>
              <a:t>Exploratory Data Analysis (Univariate and Bivariate)</a:t>
            </a:r>
          </a:p>
          <a:p>
            <a:pPr marL="457200" indent="-457200">
              <a:buAutoNum type="arabicPeriod"/>
            </a:pPr>
            <a:r>
              <a:rPr lang="en-GB" dirty="0"/>
              <a:t>Visualization of these Metrics</a:t>
            </a:r>
          </a:p>
          <a:p>
            <a:pPr marL="457200" indent="-457200">
              <a:buAutoNum type="arabicPeriod"/>
            </a:pPr>
            <a:r>
              <a:rPr lang="en-GB" dirty="0"/>
              <a:t>Insights and Key Findings</a:t>
            </a:r>
          </a:p>
          <a:p>
            <a:pPr marL="457200" indent="-457200">
              <a:buAutoNum type="arabicPeriod"/>
            </a:pPr>
            <a:r>
              <a:rPr lang="en-GB" dirty="0"/>
              <a:t>Recommendations</a:t>
            </a:r>
          </a:p>
        </p:txBody>
      </p:sp>
    </p:spTree>
    <p:extLst>
      <p:ext uri="{BB962C8B-B14F-4D97-AF65-F5344CB8AC3E}">
        <p14:creationId xmlns:p14="http://schemas.microsoft.com/office/powerpoint/2010/main" val="145826036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860A9-1CC8-44E5-32AF-E62AFB1369EF}"/>
              </a:ext>
            </a:extLst>
          </p:cNvPr>
          <p:cNvSpPr>
            <a:spLocks noGrp="1"/>
          </p:cNvSpPr>
          <p:nvPr>
            <p:ph type="title"/>
          </p:nvPr>
        </p:nvSpPr>
        <p:spPr/>
        <p:txBody>
          <a:bodyPr/>
          <a:lstStyle/>
          <a:p>
            <a:r>
              <a:rPr lang="en-GB" dirty="0"/>
              <a:t>Exploratory Data Analysis</a:t>
            </a:r>
          </a:p>
        </p:txBody>
      </p:sp>
      <p:pic>
        <p:nvPicPr>
          <p:cNvPr id="5" name="Content Placeholder 4">
            <a:extLst>
              <a:ext uri="{FF2B5EF4-FFF2-40B4-BE49-F238E27FC236}">
                <a16:creationId xmlns:a16="http://schemas.microsoft.com/office/drawing/2014/main" id="{2FDE5380-0F65-7822-66BE-770A30C25197}"/>
              </a:ext>
            </a:extLst>
          </p:cNvPr>
          <p:cNvPicPr>
            <a:picLocks noGrp="1" noChangeAspect="1"/>
          </p:cNvPicPr>
          <p:nvPr>
            <p:ph idx="1"/>
          </p:nvPr>
        </p:nvPicPr>
        <p:blipFill>
          <a:blip r:embed="rId2"/>
          <a:stretch>
            <a:fillRect/>
          </a:stretch>
        </p:blipFill>
        <p:spPr>
          <a:xfrm>
            <a:off x="189810" y="2935365"/>
            <a:ext cx="5641984" cy="3792460"/>
          </a:xfrm>
          <a:prstGeom prst="rect">
            <a:avLst/>
          </a:prstGeom>
        </p:spPr>
      </p:pic>
      <p:pic>
        <p:nvPicPr>
          <p:cNvPr id="7" name="Picture 6">
            <a:extLst>
              <a:ext uri="{FF2B5EF4-FFF2-40B4-BE49-F238E27FC236}">
                <a16:creationId xmlns:a16="http://schemas.microsoft.com/office/drawing/2014/main" id="{9F4648B2-2630-2AA1-811D-109C868C9B44}"/>
              </a:ext>
            </a:extLst>
          </p:cNvPr>
          <p:cNvPicPr>
            <a:picLocks noChangeAspect="1"/>
          </p:cNvPicPr>
          <p:nvPr/>
        </p:nvPicPr>
        <p:blipFill>
          <a:blip r:embed="rId3"/>
          <a:stretch>
            <a:fillRect/>
          </a:stretch>
        </p:blipFill>
        <p:spPr>
          <a:xfrm>
            <a:off x="6305550" y="2977914"/>
            <a:ext cx="5641985" cy="3688990"/>
          </a:xfrm>
          <a:prstGeom prst="rect">
            <a:avLst/>
          </a:prstGeom>
        </p:spPr>
      </p:pic>
      <p:sp>
        <p:nvSpPr>
          <p:cNvPr id="8" name="TextBox 7">
            <a:extLst>
              <a:ext uri="{FF2B5EF4-FFF2-40B4-BE49-F238E27FC236}">
                <a16:creationId xmlns:a16="http://schemas.microsoft.com/office/drawing/2014/main" id="{1D25FB24-7042-0C4B-F43C-7F7EF9C3BAE8}"/>
              </a:ext>
            </a:extLst>
          </p:cNvPr>
          <p:cNvSpPr txBox="1"/>
          <p:nvPr/>
        </p:nvSpPr>
        <p:spPr>
          <a:xfrm>
            <a:off x="612648" y="1680898"/>
            <a:ext cx="8709436" cy="923330"/>
          </a:xfrm>
          <a:prstGeom prst="rect">
            <a:avLst/>
          </a:prstGeom>
          <a:noFill/>
        </p:spPr>
        <p:txBody>
          <a:bodyPr wrap="none" rtlCol="0">
            <a:spAutoFit/>
          </a:bodyPr>
          <a:lstStyle/>
          <a:p>
            <a:r>
              <a:rPr lang="en-GB" dirty="0"/>
              <a:t>The average revenue and profit is equal across all regions. </a:t>
            </a:r>
          </a:p>
          <a:p>
            <a:r>
              <a:rPr lang="en-GB" dirty="0"/>
              <a:t>Therefore, we can just look at the total quantity sold in each region. </a:t>
            </a:r>
          </a:p>
          <a:p>
            <a:r>
              <a:rPr lang="en-GB" dirty="0"/>
              <a:t>The West Region is selling the most and the Northeast region is selling the least.</a:t>
            </a:r>
          </a:p>
        </p:txBody>
      </p:sp>
    </p:spTree>
    <p:extLst>
      <p:ext uri="{BB962C8B-B14F-4D97-AF65-F5344CB8AC3E}">
        <p14:creationId xmlns:p14="http://schemas.microsoft.com/office/powerpoint/2010/main" val="27813096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BE514-5858-E1FD-6A8F-16A91C4F806B}"/>
              </a:ext>
            </a:extLst>
          </p:cNvPr>
          <p:cNvSpPr>
            <a:spLocks noGrp="1"/>
          </p:cNvSpPr>
          <p:nvPr>
            <p:ph type="title"/>
          </p:nvPr>
        </p:nvSpPr>
        <p:spPr/>
        <p:txBody>
          <a:bodyPr/>
          <a:lstStyle/>
          <a:p>
            <a:r>
              <a:rPr lang="en-GB" dirty="0"/>
              <a:t>Seasonal Trends</a:t>
            </a:r>
          </a:p>
        </p:txBody>
      </p:sp>
      <p:pic>
        <p:nvPicPr>
          <p:cNvPr id="5" name="Content Placeholder 4">
            <a:extLst>
              <a:ext uri="{FF2B5EF4-FFF2-40B4-BE49-F238E27FC236}">
                <a16:creationId xmlns:a16="http://schemas.microsoft.com/office/drawing/2014/main" id="{8C0AC1DB-8FD6-53FA-2D18-5359732CCA0A}"/>
              </a:ext>
            </a:extLst>
          </p:cNvPr>
          <p:cNvPicPr>
            <a:picLocks noGrp="1" noChangeAspect="1"/>
          </p:cNvPicPr>
          <p:nvPr>
            <p:ph idx="1"/>
          </p:nvPr>
        </p:nvPicPr>
        <p:blipFill>
          <a:blip r:embed="rId2"/>
          <a:stretch>
            <a:fillRect/>
          </a:stretch>
        </p:blipFill>
        <p:spPr>
          <a:xfrm>
            <a:off x="1503985" y="2296472"/>
            <a:ext cx="9184029" cy="4319222"/>
          </a:xfrm>
          <a:prstGeom prst="rect">
            <a:avLst/>
          </a:prstGeom>
        </p:spPr>
      </p:pic>
      <p:sp>
        <p:nvSpPr>
          <p:cNvPr id="6" name="TextBox 5">
            <a:extLst>
              <a:ext uri="{FF2B5EF4-FFF2-40B4-BE49-F238E27FC236}">
                <a16:creationId xmlns:a16="http://schemas.microsoft.com/office/drawing/2014/main" id="{C43FD664-3CB1-1F6E-A4CF-5853A18923B2}"/>
              </a:ext>
            </a:extLst>
          </p:cNvPr>
          <p:cNvSpPr txBox="1"/>
          <p:nvPr/>
        </p:nvSpPr>
        <p:spPr>
          <a:xfrm>
            <a:off x="612648" y="1650141"/>
            <a:ext cx="9461244" cy="646331"/>
          </a:xfrm>
          <a:prstGeom prst="rect">
            <a:avLst/>
          </a:prstGeom>
          <a:noFill/>
        </p:spPr>
        <p:txBody>
          <a:bodyPr wrap="none" rtlCol="0">
            <a:spAutoFit/>
          </a:bodyPr>
          <a:lstStyle/>
          <a:p>
            <a:r>
              <a:rPr lang="en-GB" dirty="0"/>
              <a:t>If we look at the quarterly trends, we can see that profit increases throughout the year. </a:t>
            </a:r>
          </a:p>
          <a:p>
            <a:r>
              <a:rPr lang="en-GB" dirty="0"/>
              <a:t>Quarter 1 being the least profitable and Quarter 4 being the most.</a:t>
            </a:r>
          </a:p>
        </p:txBody>
      </p:sp>
    </p:spTree>
    <p:extLst>
      <p:ext uri="{BB962C8B-B14F-4D97-AF65-F5344CB8AC3E}">
        <p14:creationId xmlns:p14="http://schemas.microsoft.com/office/powerpoint/2010/main" val="1073624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00DC074-15EF-9DD9-06A8-E880D562E9AD}"/>
              </a:ext>
            </a:extLst>
          </p:cNvPr>
          <p:cNvSpPr>
            <a:spLocks noGrp="1"/>
          </p:cNvSpPr>
          <p:nvPr>
            <p:ph type="title"/>
          </p:nvPr>
        </p:nvSpPr>
        <p:spPr/>
        <p:txBody>
          <a:bodyPr/>
          <a:lstStyle/>
          <a:p>
            <a:r>
              <a:rPr lang="en-GB" dirty="0"/>
              <a:t>Bivariable Analysis</a:t>
            </a:r>
          </a:p>
        </p:txBody>
      </p:sp>
      <p:pic>
        <p:nvPicPr>
          <p:cNvPr id="5" name="Content Placeholder 4">
            <a:extLst>
              <a:ext uri="{FF2B5EF4-FFF2-40B4-BE49-F238E27FC236}">
                <a16:creationId xmlns:a16="http://schemas.microsoft.com/office/drawing/2014/main" id="{813452F6-12F0-B60C-8A53-2B8C7BEB1A1F}"/>
              </a:ext>
            </a:extLst>
          </p:cNvPr>
          <p:cNvPicPr>
            <a:picLocks noGrp="1" noChangeAspect="1"/>
          </p:cNvPicPr>
          <p:nvPr>
            <p:ph idx="1"/>
          </p:nvPr>
        </p:nvPicPr>
        <p:blipFill>
          <a:blip r:embed="rId2"/>
          <a:stretch>
            <a:fillRect/>
          </a:stretch>
        </p:blipFill>
        <p:spPr>
          <a:xfrm>
            <a:off x="1956820" y="2125663"/>
            <a:ext cx="7965233" cy="4592637"/>
          </a:xfrm>
          <a:prstGeom prst="rect">
            <a:avLst/>
          </a:prstGeom>
        </p:spPr>
      </p:pic>
      <p:sp>
        <p:nvSpPr>
          <p:cNvPr id="6" name="TextBox 5">
            <a:extLst>
              <a:ext uri="{FF2B5EF4-FFF2-40B4-BE49-F238E27FC236}">
                <a16:creationId xmlns:a16="http://schemas.microsoft.com/office/drawing/2014/main" id="{20077CBC-4FC0-E54A-48C4-C46DAD31E120}"/>
              </a:ext>
            </a:extLst>
          </p:cNvPr>
          <p:cNvSpPr txBox="1"/>
          <p:nvPr/>
        </p:nvSpPr>
        <p:spPr>
          <a:xfrm>
            <a:off x="612648" y="1479332"/>
            <a:ext cx="6542176" cy="646331"/>
          </a:xfrm>
          <a:prstGeom prst="rect">
            <a:avLst/>
          </a:prstGeom>
          <a:noFill/>
        </p:spPr>
        <p:txBody>
          <a:bodyPr wrap="none" rtlCol="0">
            <a:spAutoFit/>
          </a:bodyPr>
          <a:lstStyle/>
          <a:p>
            <a:r>
              <a:rPr lang="en-GB" dirty="0"/>
              <a:t>This is largely true when we look at each region by quarter. </a:t>
            </a:r>
          </a:p>
          <a:p>
            <a:r>
              <a:rPr lang="en-GB" dirty="0"/>
              <a:t>Except there is a slight anomaly with the South in Quarter 1.</a:t>
            </a:r>
          </a:p>
        </p:txBody>
      </p:sp>
    </p:spTree>
    <p:extLst>
      <p:ext uri="{BB962C8B-B14F-4D97-AF65-F5344CB8AC3E}">
        <p14:creationId xmlns:p14="http://schemas.microsoft.com/office/powerpoint/2010/main" val="298022888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9436A-F973-F0B3-2472-5EAD5966E282}"/>
              </a:ext>
            </a:extLst>
          </p:cNvPr>
          <p:cNvSpPr>
            <a:spLocks noGrp="1"/>
          </p:cNvSpPr>
          <p:nvPr>
            <p:ph type="title"/>
          </p:nvPr>
        </p:nvSpPr>
        <p:spPr/>
        <p:txBody>
          <a:bodyPr/>
          <a:lstStyle/>
          <a:p>
            <a:r>
              <a:rPr lang="en-GB" dirty="0"/>
              <a:t>Products - Top SKUs</a:t>
            </a:r>
          </a:p>
        </p:txBody>
      </p:sp>
      <p:pic>
        <p:nvPicPr>
          <p:cNvPr id="5" name="Content Placeholder 4">
            <a:extLst>
              <a:ext uri="{FF2B5EF4-FFF2-40B4-BE49-F238E27FC236}">
                <a16:creationId xmlns:a16="http://schemas.microsoft.com/office/drawing/2014/main" id="{5B3B6D23-D6F4-1C57-4401-216525DE418B}"/>
              </a:ext>
            </a:extLst>
          </p:cNvPr>
          <p:cNvPicPr>
            <a:picLocks noGrp="1" noChangeAspect="1"/>
          </p:cNvPicPr>
          <p:nvPr>
            <p:ph idx="1"/>
          </p:nvPr>
        </p:nvPicPr>
        <p:blipFill>
          <a:blip r:embed="rId2"/>
          <a:stretch>
            <a:fillRect/>
          </a:stretch>
        </p:blipFill>
        <p:spPr>
          <a:xfrm>
            <a:off x="2624590" y="1982788"/>
            <a:ext cx="6629694" cy="4592637"/>
          </a:xfrm>
          <a:prstGeom prst="rect">
            <a:avLst/>
          </a:prstGeom>
        </p:spPr>
      </p:pic>
      <p:sp>
        <p:nvSpPr>
          <p:cNvPr id="6" name="TextBox 5">
            <a:extLst>
              <a:ext uri="{FF2B5EF4-FFF2-40B4-BE49-F238E27FC236}">
                <a16:creationId xmlns:a16="http://schemas.microsoft.com/office/drawing/2014/main" id="{70267ADE-21EC-F61C-DCC6-ED2067C9A929}"/>
              </a:ext>
            </a:extLst>
          </p:cNvPr>
          <p:cNvSpPr txBox="1"/>
          <p:nvPr/>
        </p:nvSpPr>
        <p:spPr>
          <a:xfrm>
            <a:off x="612648" y="1613456"/>
            <a:ext cx="4855816" cy="369332"/>
          </a:xfrm>
          <a:prstGeom prst="rect">
            <a:avLst/>
          </a:prstGeom>
          <a:noFill/>
        </p:spPr>
        <p:txBody>
          <a:bodyPr wrap="none" rtlCol="0">
            <a:spAutoFit/>
          </a:bodyPr>
          <a:lstStyle/>
          <a:p>
            <a:r>
              <a:rPr lang="en-GB" dirty="0"/>
              <a:t>Products 25 and 26 are the most profitable.</a:t>
            </a:r>
          </a:p>
        </p:txBody>
      </p:sp>
    </p:spTree>
    <p:extLst>
      <p:ext uri="{BB962C8B-B14F-4D97-AF65-F5344CB8AC3E}">
        <p14:creationId xmlns:p14="http://schemas.microsoft.com/office/powerpoint/2010/main" val="946394398"/>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otalTime>110</TotalTime>
  <Words>424</Words>
  <Application>Microsoft Office PowerPoint</Application>
  <PresentationFormat>Widescreen</PresentationFormat>
  <Paragraphs>47</Paragraphs>
  <Slides>12</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Neue Haas Grotesk Text Pro</vt:lpstr>
      <vt:lpstr>VanillaVTI</vt:lpstr>
      <vt:lpstr>Regional  Sales Analysis</vt:lpstr>
      <vt:lpstr>Problem Statement</vt:lpstr>
      <vt:lpstr>Approach</vt:lpstr>
      <vt:lpstr>Data Overview</vt:lpstr>
      <vt:lpstr>Project Workflow</vt:lpstr>
      <vt:lpstr>Exploratory Data Analysis</vt:lpstr>
      <vt:lpstr>Seasonal Trends</vt:lpstr>
      <vt:lpstr>Bivariable Analysis</vt:lpstr>
      <vt:lpstr>Products - Top SKUs</vt:lpstr>
      <vt:lpstr>Channels</vt:lpstr>
      <vt:lpstr>Key Insights</vt:lpstr>
      <vt:lpstr>Recommendations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Tim Denby</dc:creator>
  <cp:lastModifiedBy>Tim Denby</cp:lastModifiedBy>
  <cp:revision>1</cp:revision>
  <dcterms:created xsi:type="dcterms:W3CDTF">2025-09-24T07:37:07Z</dcterms:created>
  <dcterms:modified xsi:type="dcterms:W3CDTF">2025-09-24T09:27:46Z</dcterms:modified>
</cp:coreProperties>
</file>