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62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33"/>
    <a:srgbClr val="990000"/>
    <a:srgbClr val="969696"/>
    <a:srgbClr val="EAEAEA"/>
    <a:srgbClr val="035540"/>
    <a:srgbClr val="023A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94660"/>
  </p:normalViewPr>
  <p:slideViewPr>
    <p:cSldViewPr>
      <p:cViewPr varScale="1">
        <p:scale>
          <a:sx n="50" d="100"/>
          <a:sy n="50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6096000" cy="838200"/>
          </a:xfrm>
        </p:spPr>
        <p:txBody>
          <a:bodyPr anchor="b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000592"/>
            <a:ext cx="6096000" cy="4572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0CDCD4-CD15-4862-B1EC-A0830985C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EEB80-B944-460A-8974-680B94F586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754B-EBAD-441D-9215-DC4567C7D4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05450" y="838200"/>
            <a:ext cx="158115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838200"/>
            <a:ext cx="4876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DB937-FF70-458F-9A54-326C4DD28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1447800"/>
            <a:ext cx="5486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238500" y="2743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8500" y="3886200"/>
            <a:ext cx="3086100" cy="99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FE7876-85AD-4479-9C81-C1386789C9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38E5-157D-44DF-8C40-B0224E59B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01226-8442-42ED-B1D2-7090889D8A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5700" y="1828800"/>
            <a:ext cx="30861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797D1-C824-4779-9D82-17BA43A78E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2003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2003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800" y="1535113"/>
            <a:ext cx="3124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800" y="2174875"/>
            <a:ext cx="3124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5466-53CE-45C9-8063-F153F075CE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5FEC-4C04-4A63-A9AD-7EEEA99AE2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33B50-9CB4-4DFF-884B-2AB146F79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80ED7-4E65-440D-9621-BA14847477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66DC7F-F594-478E-9152-650489D137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Eras Bold IT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moodle.lnu.se/course/view.php?id=779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1DV429 – IT Security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4" y="2276872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kern="0" dirty="0" smtClean="0">
              <a:solidFill>
                <a:schemeClr val="tx2"/>
              </a:solidFill>
              <a:latin typeface="+mn-lt"/>
            </a:endParaRPr>
          </a:p>
          <a:p>
            <a:pPr lvl="0">
              <a:spcBef>
                <a:spcPct val="20000"/>
              </a:spcBef>
            </a:pP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lvl="0">
              <a:spcBef>
                <a:spcPct val="20000"/>
              </a:spcBef>
            </a:pPr>
            <a:r>
              <a:rPr lang="tr-TR" kern="0" dirty="0" smtClean="0">
                <a:solidFill>
                  <a:schemeClr val="tx2"/>
                </a:solidFill>
                <a:latin typeface="+mn-lt"/>
              </a:rPr>
              <a:t>		</a:t>
            </a:r>
            <a:r>
              <a:rPr lang="en-US" dirty="0" smtClean="0"/>
              <a:t> </a:t>
            </a:r>
            <a:r>
              <a:rPr lang="tr-TR" dirty="0" smtClean="0"/>
              <a:t>Hüseyin Kayahan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tr-TR" dirty="0" smtClean="0"/>
          </a:p>
          <a:p>
            <a:r>
              <a:rPr lang="tr-TR" dirty="0" smtClean="0"/>
              <a:t>                   </a:t>
            </a:r>
            <a:r>
              <a:rPr lang="en-US" dirty="0" smtClean="0"/>
              <a:t>The School of Computer Science,</a:t>
            </a:r>
          </a:p>
          <a:p>
            <a:r>
              <a:rPr lang="tr-TR" dirty="0" smtClean="0"/>
              <a:t>                        </a:t>
            </a:r>
            <a:r>
              <a:rPr lang="en-US" dirty="0" smtClean="0"/>
              <a:t>Physics and Mathematics, </a:t>
            </a:r>
            <a:endParaRPr lang="tr-TR" dirty="0" smtClean="0"/>
          </a:p>
          <a:p>
            <a:r>
              <a:rPr lang="tr-TR" dirty="0" smtClean="0"/>
              <a:t>                           </a:t>
            </a:r>
            <a:r>
              <a:rPr lang="en-US" dirty="0" smtClean="0"/>
              <a:t>Linn</a:t>
            </a:r>
            <a:r>
              <a:rPr lang="tr-TR" dirty="0" smtClean="0"/>
              <a:t>ae</a:t>
            </a:r>
            <a:r>
              <a:rPr lang="en-US" dirty="0" smtClean="0"/>
              <a:t>us University.</a:t>
            </a:r>
            <a:endParaRPr lang="tr-TR" dirty="0" smtClean="0"/>
          </a:p>
          <a:p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tr-TR" kern="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          E-mail: huseyin.kayahan@lnu.se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kern="0" dirty="0" smtClean="0">
              <a:solidFill>
                <a:schemeClr val="tx2"/>
              </a:solidFill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Design security concepts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060848"/>
            <a:ext cx="8676456" cy="4419600"/>
          </a:xfrm>
        </p:spPr>
        <p:txBody>
          <a:bodyPr/>
          <a:lstStyle/>
          <a:p>
            <a:r>
              <a:rPr lang="tr-TR" dirty="0" smtClean="0"/>
              <a:t>Least privilige: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 minimum level of access rights that is necessary</a:t>
            </a:r>
          </a:p>
          <a:p>
            <a:r>
              <a:rPr lang="tr-TR" dirty="0" smtClean="0"/>
              <a:t>Seperation of Duties: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Prevent “Jack of all trades”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Segregate power and privileges in order to minimize the impact of the absence or malicious intend of an entity</a:t>
            </a:r>
          </a:p>
          <a:p>
            <a:r>
              <a:rPr lang="tr-TR" dirty="0" smtClean="0"/>
              <a:t>Defense in depth: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Prevent “single point of complete compromise”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In old times, the boundaries of secure and unsecure networks were clearer</a:t>
            </a:r>
          </a:p>
          <a:p>
            <a:pPr lvl="1">
              <a:buNone/>
            </a:pPr>
            <a:endParaRPr lang="tr-TR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Design security concepts continued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060848"/>
            <a:ext cx="8676456" cy="4419600"/>
          </a:xfrm>
        </p:spPr>
        <p:txBody>
          <a:bodyPr/>
          <a:lstStyle/>
          <a:p>
            <a:r>
              <a:rPr lang="tr-TR" dirty="0" smtClean="0"/>
              <a:t>Fail Secure: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Maintain CIA in certain fail incidents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Imagine OTP server is down but authentication is still possible via one factor namely username&amp;pass. Will you allow system use?</a:t>
            </a:r>
          </a:p>
          <a:p>
            <a:r>
              <a:rPr lang="tr-TR" dirty="0" smtClean="0"/>
              <a:t>Economy of mechanisms: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Keep it simple!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more mechanisms, the more surface for user to interact with!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Reduce the “attack surface”</a:t>
            </a:r>
          </a:p>
          <a:p>
            <a:r>
              <a:rPr lang="tr-TR" dirty="0" smtClean="0"/>
              <a:t>Open design: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Security of the software should not rely on the obscurity of the design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Implemention and design should be independent</a:t>
            </a:r>
          </a:p>
          <a:p>
            <a:pPr lvl="1">
              <a:buNone/>
            </a:pPr>
            <a:endParaRPr lang="tr-TR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Design security concepts continued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Complete mediation: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Every access to every object must be checked!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Time of check to Time of use issues (TOCTOU)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Race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852936"/>
            <a:ext cx="561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/* access returns 0 on success */</a:t>
            </a:r>
            <a:endParaRPr lang="tr-TR" sz="1400" dirty="0" smtClean="0"/>
          </a:p>
          <a:p>
            <a:r>
              <a:rPr lang="tr-TR" sz="1400" dirty="0" smtClean="0"/>
              <a:t>  </a:t>
            </a:r>
            <a:r>
              <a:rPr lang="en-US" sz="1400" dirty="0" smtClean="0"/>
              <a:t> if (!access(file, W_OK))</a:t>
            </a:r>
            <a:r>
              <a:rPr lang="tr-TR" sz="1400" dirty="0" smtClean="0"/>
              <a:t> </a:t>
            </a:r>
            <a:r>
              <a:rPr lang="en-US" sz="1400" dirty="0" smtClean="0"/>
              <a:t> {</a:t>
            </a:r>
            <a:r>
              <a:rPr lang="tr-TR" sz="1400" dirty="0" smtClean="0"/>
              <a:t>                                 </a:t>
            </a:r>
          </a:p>
          <a:p>
            <a:r>
              <a:rPr lang="tr-TR" sz="1400" dirty="0" smtClean="0"/>
              <a:t>     </a:t>
            </a:r>
            <a:r>
              <a:rPr lang="en-US" sz="1400" dirty="0" smtClean="0"/>
              <a:t> f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(file, "</a:t>
            </a:r>
            <a:r>
              <a:rPr lang="en-US" sz="1400" dirty="0" err="1" smtClean="0"/>
              <a:t>wb</a:t>
            </a:r>
            <a:r>
              <a:rPr lang="en-US" sz="1400" dirty="0" smtClean="0"/>
              <a:t>+"); </a:t>
            </a:r>
            <a:r>
              <a:rPr lang="tr-TR" sz="1400" dirty="0" smtClean="0"/>
              <a:t>     </a:t>
            </a:r>
          </a:p>
          <a:p>
            <a:r>
              <a:rPr lang="tr-TR" sz="1400" dirty="0" smtClean="0"/>
              <a:t>    </a:t>
            </a:r>
            <a:r>
              <a:rPr lang="en-US" sz="1400" dirty="0" err="1" smtClean="0"/>
              <a:t>write_to_file</a:t>
            </a:r>
            <a:r>
              <a:rPr lang="en-US" sz="1400" dirty="0" smtClean="0"/>
              <a:t>(f);</a:t>
            </a:r>
            <a:r>
              <a:rPr lang="tr-TR" sz="1400" dirty="0" smtClean="0"/>
              <a:t> </a:t>
            </a:r>
            <a:r>
              <a:rPr lang="en-US" sz="1400" dirty="0" smtClean="0"/>
              <a:t> } </a:t>
            </a:r>
            <a:endParaRPr lang="tr-TR" sz="1400" dirty="0" smtClean="0"/>
          </a:p>
          <a:p>
            <a:r>
              <a:rPr lang="tr-TR" sz="1400" dirty="0" smtClean="0"/>
              <a:t>    </a:t>
            </a:r>
            <a:r>
              <a:rPr lang="en-US" sz="1400" dirty="0" smtClean="0"/>
              <a:t>else { </a:t>
            </a:r>
            <a:endParaRPr lang="tr-TR" sz="1400" dirty="0" smtClean="0"/>
          </a:p>
          <a:p>
            <a:r>
              <a:rPr lang="tr-TR" sz="1400" dirty="0" smtClean="0"/>
              <a:t>    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"Permission denied when trying to open %s. ", file); </a:t>
            </a:r>
            <a:endParaRPr lang="tr-TR" sz="1400" dirty="0" smtClean="0"/>
          </a:p>
          <a:p>
            <a:r>
              <a:rPr lang="en-US" sz="1400" dirty="0" smtClean="0"/>
              <a:t>}</a:t>
            </a:r>
            <a:endParaRPr lang="tr-TR" sz="1400" dirty="0"/>
          </a:p>
        </p:txBody>
      </p:sp>
      <p:sp>
        <p:nvSpPr>
          <p:cNvPr id="7" name="Left Arrow 6"/>
          <p:cNvSpPr/>
          <p:nvPr/>
        </p:nvSpPr>
        <p:spPr>
          <a:xfrm>
            <a:off x="3419872" y="3140968"/>
            <a:ext cx="1224136" cy="432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Design security concepts continued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Least common mechanisms: 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Ensures a mechanism, i.e a function is not allowed to be used by users or processes that have discrete priviliges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Psychological Acceptability: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Ensures the users perceive the system as easy to use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Weakest Link: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Entire software is as secure as its weakest surface!</a:t>
            </a:r>
            <a:endParaRPr lang="tr-TR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RISK MANAGEMENT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Some terminology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Asset: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Valuables of which the loss can potentially cause distruptions in opearational status of the corporate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Tangible or intangible</a:t>
            </a:r>
          </a:p>
          <a:p>
            <a:r>
              <a:rPr lang="tr-TR" dirty="0" smtClean="0">
                <a:cs typeface="Arial" pitchFamily="34" charset="0"/>
              </a:rPr>
              <a:t>Vulnerability: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 weakness or flaw that can either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Be triggered accidentally by a user or process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Or exploited intentionally by an attacker</a:t>
            </a:r>
          </a:p>
          <a:p>
            <a:r>
              <a:rPr lang="tr-TR" dirty="0" smtClean="0">
                <a:cs typeface="Arial" pitchFamily="34" charset="0"/>
              </a:rPr>
              <a:t>Threat: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The possibility of an unwanted or harmful event occuring. Vulnerabilities pose threat to assets!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Threat of disclosure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Alteration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Destruction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Some terminology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Threat Source/Agent: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Any user, process or natural events that can materialize a threat. 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Attack: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An intentional action aiming to cause harm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Typical targets of attacks are the vulnerabilities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Mechanisms that take advantage of vulnerabilities are called exploits.</a:t>
            </a:r>
          </a:p>
          <a:p>
            <a:r>
              <a:rPr lang="tr-TR" dirty="0" smtClean="0">
                <a:cs typeface="Arial" pitchFamily="34" charset="0"/>
              </a:rPr>
              <a:t>Probability: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The chances that a threat can materialize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Not easy to measure, approaces are generally heuristic and qualitative.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Some terminology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Impact: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The consequence of a materialized threat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Maybe temporal disruptions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Or can end up with revocation of compliant status</a:t>
            </a:r>
          </a:p>
          <a:p>
            <a:r>
              <a:rPr lang="tr-TR" dirty="0" smtClean="0">
                <a:cs typeface="Arial" pitchFamily="34" charset="0"/>
              </a:rPr>
              <a:t>Exposure factor: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Percentage of loss if a threat is materialized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If the 1.000.000 KR:- value of a house decreases to 250.000 KR:- after a fire, the exposure factor is %75</a:t>
            </a:r>
          </a:p>
          <a:p>
            <a:r>
              <a:rPr lang="tr-TR" dirty="0" smtClean="0">
                <a:cs typeface="Arial" pitchFamily="34" charset="0"/>
              </a:rPr>
              <a:t>Controls: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Mechanisms that aim to mitigate threats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Clipping levels for passwords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Input validation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Improper implementation of controls lead to threats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Now what is Risk?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Total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The probability of a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threat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being materialized and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impact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ing the business continuity, typically at the predicted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exposure factors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, “before”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controls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are in place.</a:t>
            </a:r>
            <a:endParaRPr lang="tr-TR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The risk of developing cancer from smoking cigarettes could be expressed as "cigarette smokers are 12 times (for example) more likely to die of lung cancer than non-smokers“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dirty="0" smtClean="0">
                <a:cs typeface="Arial" pitchFamily="34" charset="0"/>
              </a:rPr>
              <a:t>Residual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The risk that still remains even “after” controls are in place.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Crucial on budget decisions for control mechanisms, if they worth investing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Risk management for Software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916832"/>
            <a:ext cx="8676456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Risk management for software is still maturing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Determination of software asset values are often subjective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Hard to collect data on exposure factor, impact and probability 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cs typeface="Arial" pitchFamily="34" charset="0"/>
              </a:rPr>
              <a:t>Risk management is not an exact science!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due to the closed nature of the industry, wherein the exact terms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software security breaches are not necessarily fully disclosed, one is left to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speculate on what it would cost an organization should a similar breach occur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within their own organization.”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Outline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8064896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Course is tailored from IT Security into “Software Development security”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Will have 8 lectures generaly on Fridays 10:15-12:00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Will have roughly about 4-5 assignments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One project</a:t>
            </a:r>
          </a:p>
          <a:p>
            <a:pPr>
              <a:buNone/>
            </a:pPr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Coursebook is Official (ISC)2® Guide to the CSSLP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®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CBK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®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2nd edition</a:t>
            </a:r>
          </a:p>
          <a:p>
            <a:r>
              <a:rPr lang="tr-TR" u="sng" dirty="0" smtClean="0">
                <a:hlinkClick r:id="rId2"/>
              </a:rPr>
              <a:t>https://mymoodle.lnu.se/course/view.php?id=7795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Risk management for Software continued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676456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Risks sourced from unsecure coding are relatively lower than the risks that can be sourced from humans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Wikileaks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Internal employees</a:t>
            </a:r>
          </a:p>
          <a:p>
            <a:pPr lvl="1"/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Risks in outsourcing and “chinese wall” model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Published in 1989 to ensure fair competition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Defines a wall and develops a set of rules that ensure that no subject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access objects on the other side of the wall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If a user access one company´s data, the competitor´s data can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automatically be deemed "off limits“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*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Handling Risk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636912"/>
            <a:ext cx="8676456" cy="4869160"/>
          </a:xfrm>
        </p:spPr>
        <p:txBody>
          <a:bodyPr/>
          <a:lstStyle/>
          <a:p>
            <a:r>
              <a:rPr lang="tr-TR" dirty="0" smtClean="0">
                <a:cs typeface="Arial" pitchFamily="34" charset="0"/>
              </a:rPr>
              <a:t>Ignore the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Not handling the risk and leaving the software as is.</a:t>
            </a:r>
          </a:p>
          <a:p>
            <a:r>
              <a:rPr lang="tr-TR" dirty="0" smtClean="0">
                <a:cs typeface="Arial" pitchFamily="34" charset="0"/>
              </a:rPr>
              <a:t>Avoid the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Discontinue or retire the software that is subject to risk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Preferred when mitigating is more costly compared to building a new software</a:t>
            </a:r>
          </a:p>
          <a:p>
            <a:r>
              <a:rPr lang="tr-TR" dirty="0" smtClean="0">
                <a:cs typeface="Arial" pitchFamily="34" charset="0"/>
              </a:rPr>
              <a:t>Mitigate the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Implemention of security controls to reduce the risk.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Handling Risk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2924944"/>
            <a:ext cx="8676456" cy="4869160"/>
          </a:xfrm>
        </p:spPr>
        <p:txBody>
          <a:bodyPr/>
          <a:lstStyle/>
          <a:p>
            <a:r>
              <a:rPr lang="tr-TR" dirty="0" smtClean="0">
                <a:cs typeface="Arial" pitchFamily="34" charset="0"/>
              </a:rPr>
              <a:t>Accept the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Willingly and conciously deciding not to handle the risk.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When the cost of controls outweights the impact of the risk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Residual risks are tended to be accepted.</a:t>
            </a:r>
          </a:p>
          <a:p>
            <a:r>
              <a:rPr lang="tr-TR" dirty="0" smtClean="0">
                <a:cs typeface="Arial" pitchFamily="34" charset="0"/>
              </a:rPr>
              <a:t>Transfer the risk: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Transfering the “liability” to a 3rd party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Insurance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Outsourced security audit professionals or companies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Risk Management Flow</a:t>
            </a:r>
            <a:endParaRPr lang="tr-TR" dirty="0"/>
          </a:p>
        </p:txBody>
      </p:sp>
      <p:pic>
        <p:nvPicPr>
          <p:cNvPr id="6" name="Content Placeholder 5" descr="riskflo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060848"/>
            <a:ext cx="6362700" cy="4162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Puting all into an example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676456" cy="486916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You are an electroincs store with couple of shops in Sweden and you want to start sales on Internet.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In order to be able to process Credit cards, you should comply with PCI DSS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Your monthly income from shops is 10.000 KR:- whereas it is 20.000 KR:- over Internet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PCI DSS mandates that you can not transfer certain info such as PAN, CC holder name in clear text over unsecure networks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cost of an IPSEC VPN solution between stores and payment gateway is around 90.000 KR:-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impact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of not implementing IPSEC VPN is revocation of PCI compliance which results in Internet sales termination</a:t>
            </a:r>
            <a:endParaRPr lang="tr-TR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exposure factor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%66 per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Risk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Puting all into an example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88840"/>
            <a:ext cx="8676456" cy="486916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You are an electroincs store with couple of shops in Sweden and you want to start sales on Internet.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vulnerability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cleartext CC data flowing over internet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threat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tapping the public network and capturing CC data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attack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in man-in-the-middle form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impact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of materialization of this threat is revocation of PCI compliance which results in Internet sales termination.</a:t>
            </a:r>
            <a:endParaRPr lang="tr-TR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exposure factor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%66 per month (Internet sales is %66 of monthly income)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probability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medium  because your total income barely worths a hacker’s valuable time (for instance) 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tr-TR" u="sng" dirty="0" smtClean="0">
                <a:latin typeface="Arial" pitchFamily="34" charset="0"/>
                <a:cs typeface="Arial" pitchFamily="34" charset="0"/>
              </a:rPr>
              <a:t>control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is an IPSEC VPN solution between stores and payment gateway.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Course Outline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3140968"/>
            <a:ext cx="8064896" cy="2376264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Secure software concepts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Secure software requirements &amp; design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Secure software implementation &amp; coding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Secure software testing</a:t>
            </a: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Software operations &amp; maintenance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Our primary focus will be on,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Plagiarism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772816"/>
            <a:ext cx="8496944" cy="4419600"/>
          </a:xfrm>
        </p:spPr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Doing too much copy&amp;paste from internet will only degrade the quality of your work and result in lower grade as long as you have proper referencing.</a:t>
            </a:r>
          </a:p>
          <a:p>
            <a:endParaRPr lang="tr-TR" dirty="0" smtClean="0">
              <a:latin typeface="Arial" pitchFamily="34" charset="0"/>
              <a:cs typeface="Arial" pitchFamily="34" charset="0"/>
            </a:endParaRPr>
          </a:p>
          <a:p>
            <a:r>
              <a:rPr lang="tr-TR" dirty="0" smtClean="0">
                <a:latin typeface="Arial" pitchFamily="34" charset="0"/>
                <a:cs typeface="Arial" pitchFamily="34" charset="0"/>
              </a:rPr>
              <a:t>But a copy&amp;paste from internet without referencing will be considered plagiarism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Secure software concepts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Lets start!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Core concepts</a:t>
            </a:r>
            <a:endParaRPr lang="tr-TR" dirty="0"/>
          </a:p>
        </p:txBody>
      </p:sp>
      <p:pic>
        <p:nvPicPr>
          <p:cNvPr id="6" name="Content Placeholder 5" descr="secc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005"/>
            <a:ext cx="5295900" cy="410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well known CIA concept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Confidentiality: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 the data is seen by only the intended recipients.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Encryption</a:t>
            </a:r>
          </a:p>
          <a:p>
            <a:endParaRPr lang="tr-TR" dirty="0" smtClean="0"/>
          </a:p>
          <a:p>
            <a:r>
              <a:rPr lang="tr-TR" dirty="0" smtClean="0"/>
              <a:t>Integrity: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the data is not corrupt or altered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Hashing</a:t>
            </a:r>
          </a:p>
          <a:p>
            <a:endParaRPr lang="tr-TR" dirty="0" smtClean="0"/>
          </a:p>
          <a:p>
            <a:r>
              <a:rPr lang="tr-TR" dirty="0" smtClean="0"/>
              <a:t>Availability: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the data is available when necessary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Clustering, failover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The follows “triple A” (AAA)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916832"/>
            <a:ext cx="8676456" cy="4419600"/>
          </a:xfrm>
        </p:spPr>
        <p:txBody>
          <a:bodyPr/>
          <a:lstStyle/>
          <a:p>
            <a:r>
              <a:rPr lang="tr-TR" dirty="0" smtClean="0"/>
              <a:t>Authentication: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 the identitiy of the entity (user, equipment, object etc)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Something that you know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Something that you have        }   Multifactor Authentication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Something that you “are”</a:t>
            </a:r>
          </a:p>
          <a:p>
            <a:r>
              <a:rPr lang="tr-TR" dirty="0" smtClean="0"/>
              <a:t>Authorization: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that the entitiy is restricted to its pre-defined rights and privileges</a:t>
            </a:r>
          </a:p>
          <a:p>
            <a:endParaRPr lang="tr-TR" dirty="0" smtClean="0"/>
          </a:p>
          <a:p>
            <a:r>
              <a:rPr lang="tr-TR" dirty="0" smtClean="0"/>
              <a:t>Accounting: 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Ensure non-repudiation</a:t>
            </a:r>
          </a:p>
          <a:p>
            <a:pPr lvl="1"/>
            <a:r>
              <a:rPr lang="tr-TR" dirty="0" smtClean="0">
                <a:latin typeface="Arial" pitchFamily="34" charset="0"/>
                <a:cs typeface="Arial" pitchFamily="34" charset="0"/>
              </a:rPr>
              <a:t>Auditing (Logging&amp;Tracking)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Secure Software Concepts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Design concepts</a:t>
            </a:r>
            <a:endParaRPr lang="tr-TR" dirty="0"/>
          </a:p>
        </p:txBody>
      </p:sp>
      <p:pic>
        <p:nvPicPr>
          <p:cNvPr id="6" name="Content Placeholder 5" descr="secc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005"/>
            <a:ext cx="5295900" cy="410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">
  <a:themeElements>
    <a:clrScheme name="financial_statu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ncial_status">
      <a:majorFont>
        <a:latin typeface="Eras Bold ITC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ncial_stat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ncial_stat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ncial_stat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854117D-F09A-4C85-B430-16B400B3E1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1387</TotalTime>
  <Words>1412</Words>
  <Application>Microsoft Office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Lecture1</vt:lpstr>
      <vt:lpstr>1DV429 – IT Security</vt:lpstr>
      <vt:lpstr>Course Outline</vt:lpstr>
      <vt:lpstr>Course Outline</vt:lpstr>
      <vt:lpstr>Plagiarism</vt:lpstr>
      <vt:lpstr>Secure software concepts</vt:lpstr>
      <vt:lpstr>Secure Software Concepts</vt:lpstr>
      <vt:lpstr>Secure Software Concepts</vt:lpstr>
      <vt:lpstr>Secure Software Concepts</vt:lpstr>
      <vt:lpstr>Secure Software Concepts</vt:lpstr>
      <vt:lpstr>Secure Software Concepts</vt:lpstr>
      <vt:lpstr>Secure Software Concepts</vt:lpstr>
      <vt:lpstr>Secure Software Concepts</vt:lpstr>
      <vt:lpstr>Secure Software Concepts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  <vt:lpstr>Risk Management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1DV429 – IT Security</dc:title>
  <dc:creator>SAYGIN</dc:creator>
  <cp:lastModifiedBy>SAYGIN</cp:lastModifiedBy>
  <cp:revision>65</cp:revision>
  <dcterms:created xsi:type="dcterms:W3CDTF">2014-01-30T12:04:13Z</dcterms:created>
  <dcterms:modified xsi:type="dcterms:W3CDTF">2014-02-05T10:12:52Z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TC103367859990</vt:lpwstr>
  </property>
</Properties>
</file>