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60" r:id="rId3"/>
    <p:sldId id="284" r:id="rId4"/>
    <p:sldId id="257" r:id="rId5"/>
    <p:sldId id="285" r:id="rId6"/>
    <p:sldId id="286" r:id="rId7"/>
    <p:sldId id="287" r:id="rId8"/>
    <p:sldId id="290" r:id="rId9"/>
    <p:sldId id="301" r:id="rId10"/>
    <p:sldId id="302" r:id="rId11"/>
    <p:sldId id="303" r:id="rId12"/>
    <p:sldId id="304" r:id="rId13"/>
    <p:sldId id="289" r:id="rId14"/>
    <p:sldId id="288" r:id="rId15"/>
    <p:sldId id="291" r:id="rId16"/>
    <p:sldId id="292" r:id="rId17"/>
    <p:sldId id="293" r:id="rId18"/>
    <p:sldId id="294" r:id="rId19"/>
    <p:sldId id="295" r:id="rId20"/>
    <p:sldId id="296" r:id="rId21"/>
    <p:sldId id="298" r:id="rId22"/>
    <p:sldId id="297" r:id="rId23"/>
    <p:sldId id="299" r:id="rId24"/>
    <p:sldId id="300" r:id="rId25"/>
    <p:sldId id="305" r:id="rId26"/>
    <p:sldId id="306" r:id="rId27"/>
    <p:sldId id="307" r:id="rId28"/>
    <p:sldId id="308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3333"/>
    <a:srgbClr val="990000"/>
    <a:srgbClr val="969696"/>
    <a:srgbClr val="EAEAEA"/>
    <a:srgbClr val="035540"/>
    <a:srgbClr val="023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6" autoAdjust="0"/>
    <p:restoredTop sz="94660"/>
  </p:normalViewPr>
  <p:slideViewPr>
    <p:cSldViewPr>
      <p:cViewPr varScale="1">
        <p:scale>
          <a:sx n="110" d="100"/>
          <a:sy n="110" d="100"/>
        </p:scale>
        <p:origin x="169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19200"/>
            <a:ext cx="6096000" cy="838200"/>
          </a:xfrm>
        </p:spPr>
        <p:txBody>
          <a:bodyPr anchor="b" anchorCtr="0"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000592"/>
            <a:ext cx="6096000" cy="4572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A0CDCD4-CD15-4862-B1EC-A0830985C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EEB80-B944-460A-8974-680B94F586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4754B-EBAD-441D-9215-DC4567C7D4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05450" y="838200"/>
            <a:ext cx="158115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838200"/>
            <a:ext cx="48768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DB937-FF70-458F-9A54-326C4DD28C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1447800"/>
            <a:ext cx="5486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743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238500" y="2743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886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8500" y="3886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EFE7876-85AD-4479-9C81-C1386789C9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38E5-157D-44DF-8C40-B0224E59B7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38E5-157D-44DF-8C40-B0224E59B7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01226-8442-42ED-B1D2-7090889D8A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3086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5700" y="1828800"/>
            <a:ext cx="3086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0797D1-C824-4779-9D82-17BA43A78E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400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320039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320039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3800" y="1535113"/>
            <a:ext cx="3124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3800" y="2174875"/>
            <a:ext cx="3124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65466-53CE-45C9-8063-F153F075CE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75FEC-4C04-4A63-A9AD-7EEEA99AE2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33B50-9CB4-4DFF-884B-2AB146F79B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80ED7-4E65-440D-9621-BA14847477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6324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E66DC7F-F594-478E-9152-650489D137D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 smtClean="0"/>
              <a:t>Secure software requirements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Lecture 2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5536" y="1412776"/>
            <a:ext cx="6096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1" i="0" u="none" strike="noStrike" kern="0" cap="all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1DV429 – IT Security</a:t>
            </a:r>
            <a:endParaRPr kumimoji="0" lang="en-US" sz="4000" b="1" i="0" u="none" strike="noStrike" kern="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9672" y="566124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en-US" dirty="0" err="1" smtClean="0"/>
              <a:t>Hüseyin</a:t>
            </a:r>
            <a:r>
              <a:rPr lang="en-US" dirty="0" smtClean="0"/>
              <a:t> </a:t>
            </a:r>
            <a:r>
              <a:rPr lang="en-US" dirty="0" err="1" smtClean="0"/>
              <a:t>Kayahan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Requirements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6512" y="134076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Security </a:t>
            </a:r>
            <a:r>
              <a:rPr lang="tr-TR" dirty="0" smtClean="0"/>
              <a:t>Requirements</a:t>
            </a:r>
            <a:r>
              <a:rPr lang="en-US" dirty="0" smtClean="0"/>
              <a:t> – Data types and classification</a:t>
            </a:r>
            <a:endParaRPr lang="tr-TR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0" y="1772816"/>
            <a:ext cx="9108504" cy="5256584"/>
          </a:xfrm>
        </p:spPr>
        <p:txBody>
          <a:bodyPr/>
          <a:lstStyle/>
          <a:p>
            <a:r>
              <a:rPr lang="en-US" dirty="0" smtClean="0">
                <a:cs typeface="Arial" pitchFamily="34" charset="0"/>
              </a:rPr>
              <a:t>Data ownership and roles: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Who has access to what at what levels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Ownership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Read, Write</a:t>
            </a: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Owner:</a:t>
            </a:r>
          </a:p>
          <a:p>
            <a:pPr lvl="2"/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“Define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authorized list of users and access criteria based on information classification. This supports the Separation of Duties principle of secure design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1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Requirements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6512" y="134076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Security </a:t>
            </a:r>
            <a:r>
              <a:rPr lang="tr-TR" dirty="0" smtClean="0"/>
              <a:t>Requirements</a:t>
            </a:r>
            <a:r>
              <a:rPr lang="en-US" dirty="0" smtClean="0"/>
              <a:t> – Data types and classification</a:t>
            </a:r>
            <a:endParaRPr lang="tr-TR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0" y="1772816"/>
            <a:ext cx="9108504" cy="5256584"/>
          </a:xfrm>
        </p:spPr>
        <p:txBody>
          <a:bodyPr/>
          <a:lstStyle/>
          <a:p>
            <a:r>
              <a:rPr lang="en-US" dirty="0" smtClean="0">
                <a:cs typeface="Arial" panose="020B0604020202020204" pitchFamily="34" charset="0"/>
              </a:rPr>
              <a:t>Data lifecycle management (DLM):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a policy-based approach to protect data throughout information lifecycle.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914400" lvl="2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664296"/>
            <a:ext cx="5532107" cy="41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9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Requirements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34076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Security Requirements</a:t>
            </a:r>
            <a:endParaRPr lang="tr-TR" dirty="0"/>
          </a:p>
        </p:txBody>
      </p:sp>
      <p:pic>
        <p:nvPicPr>
          <p:cNvPr id="8" name="Picture 7" descr="secreq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988840"/>
            <a:ext cx="5753100" cy="3648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Requirements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34076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Security Requirements</a:t>
            </a:r>
            <a:endParaRPr lang="tr-TR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412776"/>
            <a:ext cx="9108504" cy="4419600"/>
          </a:xfrm>
        </p:spPr>
        <p:txBody>
          <a:bodyPr/>
          <a:lstStyle/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r>
              <a:rPr lang="tr-TR" dirty="0" smtClean="0">
                <a:cs typeface="Arial" pitchFamily="34" charset="0"/>
              </a:rPr>
              <a:t>Confidentiality requirement: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Requirements that aim to prevent unauthorized disclosure of classified data</a:t>
            </a:r>
          </a:p>
          <a:p>
            <a:pPr lvl="1"/>
            <a:endParaRPr lang="tr-TR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confpro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758405"/>
            <a:ext cx="5876925" cy="3190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Requirements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34076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Security Requirements</a:t>
            </a:r>
            <a:endParaRPr lang="tr-TR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412776"/>
            <a:ext cx="9108504" cy="4419600"/>
          </a:xfrm>
        </p:spPr>
        <p:txBody>
          <a:bodyPr/>
          <a:lstStyle/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r>
              <a:rPr lang="tr-TR" dirty="0" smtClean="0">
                <a:cs typeface="Arial" pitchFamily="34" charset="0"/>
              </a:rPr>
              <a:t>Integrity requirement:</a:t>
            </a:r>
          </a:p>
          <a:p>
            <a:endParaRPr lang="tr-TR" dirty="0" smtClean="0">
              <a:cs typeface="Arial" pitchFamily="34" charset="0"/>
            </a:endParaRPr>
          </a:p>
          <a:p>
            <a:pPr lvl="1"/>
            <a:r>
              <a:rPr lang="tr-TR" dirty="0" smtClean="0">
                <a:cs typeface="Arial" pitchFamily="34" charset="0"/>
              </a:rPr>
              <a:t>Data Integrity: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Requirements that aim reliability by assuring that data is not altered by unauthorized entities</a:t>
            </a: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CRC checks and hashing</a:t>
            </a:r>
          </a:p>
          <a:p>
            <a:pPr lvl="1"/>
            <a:r>
              <a:rPr lang="tr-TR" dirty="0" smtClean="0">
                <a:cs typeface="Arial" pitchFamily="34" charset="0"/>
              </a:rPr>
              <a:t>System Integrity: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Requirements that aim accuracy by assuring that the software that mainaints data is not altered by unauthorized entities</a:t>
            </a: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Input validation against injections</a:t>
            </a:r>
          </a:p>
          <a:p>
            <a:pPr lvl="1"/>
            <a:endParaRPr lang="tr-TR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Requirements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34076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Security Requirements</a:t>
            </a:r>
            <a:endParaRPr lang="tr-TR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412776"/>
            <a:ext cx="9108504" cy="4419600"/>
          </a:xfrm>
        </p:spPr>
        <p:txBody>
          <a:bodyPr/>
          <a:lstStyle/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r>
              <a:rPr lang="tr-TR" dirty="0" smtClean="0">
                <a:cs typeface="Arial" pitchFamily="34" charset="0"/>
              </a:rPr>
              <a:t>Availability requirement: </a:t>
            </a:r>
          </a:p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Requirements that aim to maintain business continuity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Load-balancing, failover</a:t>
            </a:r>
            <a:endParaRPr lang="tr-TR" dirty="0" smtClean="0">
              <a:cs typeface="Arial" pitchFamily="34" charset="0"/>
            </a:endParaRPr>
          </a:p>
          <a:p>
            <a:endParaRPr lang="tr-TR" dirty="0" smtClean="0">
              <a:cs typeface="Arial" pitchFamily="34" charset="0"/>
            </a:endParaRPr>
          </a:p>
          <a:p>
            <a:pPr lvl="1"/>
            <a:endParaRPr lang="tr-TR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H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3717032"/>
            <a:ext cx="5867400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Requirements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34076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Security Requirements</a:t>
            </a:r>
            <a:endParaRPr lang="tr-TR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412776"/>
            <a:ext cx="9108504" cy="4419600"/>
          </a:xfrm>
        </p:spPr>
        <p:txBody>
          <a:bodyPr/>
          <a:lstStyle/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r>
              <a:rPr lang="tr-TR" dirty="0" smtClean="0">
                <a:cs typeface="Arial" pitchFamily="34" charset="0"/>
              </a:rPr>
              <a:t>Authentication requirement: 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Requirements that aim to validate entity identity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Multifactor (token, biometrics etc.), form-based, SSO </a:t>
            </a:r>
          </a:p>
          <a:p>
            <a:r>
              <a:rPr lang="tr-TR" dirty="0" smtClean="0">
                <a:cs typeface="Arial" pitchFamily="34" charset="0"/>
              </a:rPr>
              <a:t>Authorization requirement: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Requirements that aim to ensure what can and can’t be done by an entitiy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RBAC, DAC, MAC</a:t>
            </a:r>
          </a:p>
          <a:p>
            <a:r>
              <a:rPr lang="tr-TR" dirty="0" smtClean="0">
                <a:cs typeface="Arial" pitchFamily="34" charset="0"/>
              </a:rPr>
              <a:t>Accountability requirement: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Requirements that aim to provide historical records of entitiy interactions for auditing purposes.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Event logs</a:t>
            </a:r>
          </a:p>
          <a:p>
            <a:pPr lvl="1"/>
            <a:endParaRPr lang="tr-TR" dirty="0" smtClean="0">
              <a:cs typeface="Arial" pitchFamily="34" charset="0"/>
            </a:endParaRPr>
          </a:p>
          <a:p>
            <a:pPr lvl="1"/>
            <a:endParaRPr lang="tr-TR" dirty="0" smtClean="0">
              <a:cs typeface="Arial" pitchFamily="34" charset="0"/>
            </a:endParaRPr>
          </a:p>
          <a:p>
            <a:endParaRPr lang="tr-TR" dirty="0" smtClean="0">
              <a:cs typeface="Arial" pitchFamily="34" charset="0"/>
            </a:endParaRPr>
          </a:p>
          <a:p>
            <a:pPr lvl="1"/>
            <a:endParaRPr lang="tr-TR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Requirements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34076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Identify the security requirement.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“Access to highly sensitive secret files will be restricted to users</a:t>
            </a:r>
            <a:r>
              <a:rPr lang="tr-TR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with secret or top secret clearance levels only.”</a:t>
            </a:r>
            <a:endParaRPr lang="tr-TR" sz="1200" dirty="0" smtClean="0">
              <a:latin typeface="Arial" pitchFamily="34" charset="0"/>
              <a:cs typeface="Arial" pitchFamily="34" charset="0"/>
            </a:endParaRPr>
          </a:p>
          <a:p>
            <a:endParaRPr lang="tr-TR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“A before and an after snapshot of the pricing data that changed</a:t>
            </a:r>
            <a:r>
              <a:rPr lang="tr-TR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when a user updates the pricing of a product must be tracked</a:t>
            </a:r>
            <a:r>
              <a:rPr lang="tr-TR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with the following auditable fields – identity, action, object and</a:t>
            </a:r>
            <a:r>
              <a:rPr lang="tr-TR" sz="1200" dirty="0" smtClean="0">
                <a:latin typeface="Arial" pitchFamily="34" charset="0"/>
                <a:cs typeface="Arial" pitchFamily="34" charset="0"/>
              </a:rPr>
              <a:t> timestamp.”</a:t>
            </a:r>
          </a:p>
          <a:p>
            <a:endParaRPr lang="tr-TR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“Log files must not store any sensitive information as defined by</a:t>
            </a:r>
            <a:r>
              <a:rPr lang="tr-TR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the business in humanly readable or easily decipherable form.”</a:t>
            </a:r>
            <a:endParaRPr lang="tr-TR" sz="1200" dirty="0" smtClean="0">
              <a:latin typeface="Arial" pitchFamily="34" charset="0"/>
              <a:cs typeface="Arial" pitchFamily="34" charset="0"/>
            </a:endParaRPr>
          </a:p>
          <a:p>
            <a:endParaRPr lang="tr-TR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“The number of users at any one given point of time who should be</a:t>
            </a:r>
            <a:r>
              <a:rPr lang="tr-TR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able to use the software can be up to 300 users.”</a:t>
            </a:r>
            <a:endParaRPr lang="tr-TR" sz="1200" dirty="0" smtClean="0">
              <a:latin typeface="Arial" pitchFamily="34" charset="0"/>
              <a:cs typeface="Arial" pitchFamily="34" charset="0"/>
            </a:endParaRPr>
          </a:p>
          <a:p>
            <a:endParaRPr lang="tr-TR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“All input forms and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Querystring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inputs need to be validated</a:t>
            </a:r>
            <a:r>
              <a:rPr lang="tr-TR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against a set of allowable inputs before the software accepts it for</a:t>
            </a:r>
            <a:r>
              <a:rPr lang="tr-TR" sz="1200" dirty="0" smtClean="0">
                <a:latin typeface="Arial" pitchFamily="34" charset="0"/>
                <a:cs typeface="Arial" pitchFamily="34" charset="0"/>
              </a:rPr>
              <a:t> processing.”</a:t>
            </a:r>
          </a:p>
          <a:p>
            <a:endParaRPr lang="tr-TR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Requirements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34076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Security Requirements</a:t>
            </a:r>
            <a:endParaRPr lang="tr-TR" dirty="0"/>
          </a:p>
        </p:txBody>
      </p:sp>
      <p:pic>
        <p:nvPicPr>
          <p:cNvPr id="8" name="Picture 7" descr="secreq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988840"/>
            <a:ext cx="5753100" cy="3648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Requirements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34076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General Requirements</a:t>
            </a:r>
            <a:endParaRPr lang="tr-TR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628800"/>
            <a:ext cx="9108504" cy="4419600"/>
          </a:xfrm>
        </p:spPr>
        <p:txBody>
          <a:bodyPr/>
          <a:lstStyle/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r>
              <a:rPr lang="tr-TR" dirty="0" smtClean="0">
                <a:cs typeface="Arial" pitchFamily="34" charset="0"/>
              </a:rPr>
              <a:t>Session management: 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Session hijacking protection</a:t>
            </a:r>
          </a:p>
          <a:p>
            <a:r>
              <a:rPr lang="tr-TR" dirty="0" smtClean="0">
                <a:cs typeface="Arial" pitchFamily="34" charset="0"/>
              </a:rPr>
              <a:t>Error &amp; Exception Management: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Exception handling,  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Verbose exception information may lead to unnecessary information disclosure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r>
              <a:rPr lang="tr-TR" dirty="0" smtClean="0">
                <a:cs typeface="Arial" pitchFamily="34" charset="0"/>
              </a:rPr>
              <a:t>Configuration parameter management: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Configuration parameters that software depends on to run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Setup.ini, web.xml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In development environment; pom.xml,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hibernatecfg.xm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tr-TR" dirty="0" smtClean="0">
              <a:cs typeface="Arial" pitchFamily="34" charset="0"/>
            </a:endParaRPr>
          </a:p>
          <a:p>
            <a:pPr lvl="1"/>
            <a:endParaRPr lang="tr-TR" dirty="0" smtClean="0">
              <a:cs typeface="Arial" pitchFamily="34" charset="0"/>
            </a:endParaRPr>
          </a:p>
          <a:p>
            <a:endParaRPr lang="tr-TR" dirty="0" smtClean="0">
              <a:cs typeface="Arial" pitchFamily="34" charset="0"/>
            </a:endParaRPr>
          </a:p>
          <a:p>
            <a:pPr lvl="1"/>
            <a:endParaRPr lang="tr-TR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844824"/>
            <a:ext cx="8064896" cy="4419600"/>
          </a:xfrm>
        </p:spPr>
        <p:txBody>
          <a:bodyPr/>
          <a:lstStyle/>
          <a:p>
            <a:r>
              <a:rPr lang="tr-TR" dirty="0" smtClean="0">
                <a:latin typeface="Arial" pitchFamily="34" charset="0"/>
                <a:cs typeface="Arial" pitchFamily="34" charset="0"/>
              </a:rPr>
              <a:t>What is a requirement?</a:t>
            </a:r>
          </a:p>
          <a:p>
            <a:pPr lvl="1"/>
            <a:r>
              <a:rPr lang="tr-TR" i="1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b="1" i="1" dirty="0" smtClean="0">
                <a:latin typeface="Arial" pitchFamily="34" charset="0"/>
                <a:cs typeface="Arial" pitchFamily="34" charset="0"/>
              </a:rPr>
              <a:t>requirement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is a singular documented physical and functional need that a particular design, product or process must be able to perform.</a:t>
            </a:r>
            <a:r>
              <a:rPr lang="tr-TR" i="1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pPr lvl="1">
              <a:buNone/>
            </a:pPr>
            <a:endParaRPr lang="tr-TR" i="1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tr-TR" i="1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tr-TR" i="1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tr-TR" i="1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tr-TR" i="1" dirty="0" smtClean="0">
              <a:latin typeface="Arial" pitchFamily="34" charset="0"/>
              <a:cs typeface="Arial" pitchFamily="34" charset="0"/>
            </a:endParaRPr>
          </a:p>
          <a:p>
            <a:r>
              <a:rPr lang="tr-TR" dirty="0" smtClean="0">
                <a:latin typeface="Arial" pitchFamily="34" charset="0"/>
                <a:cs typeface="Arial" pitchFamily="34" charset="0"/>
              </a:rPr>
              <a:t>The entities that interact with the forms of requirements appear with various “roles”.</a:t>
            </a:r>
          </a:p>
          <a:p>
            <a:pPr lvl="1">
              <a:buNone/>
            </a:pPr>
            <a:endParaRPr lang="tr-TR" i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roles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2979415"/>
            <a:ext cx="3666515" cy="210576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Requirements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4076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Requirements Engineering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Requirements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34076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Identify the security requirement.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“All exceptions are to be explicitly handled using try, catch and finally blocks.”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tr-TR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 “The user should not be required to provide user credential once authenticated within the Internet banking application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.”</a:t>
            </a: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tr-TR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 “The web application configuration file must encrypt sensitive database connections settings and other sensitive application settings.” </a:t>
            </a:r>
            <a:endParaRPr lang="tr-TR" sz="1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37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Requirements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30773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Operational</a:t>
            </a:r>
            <a:r>
              <a:rPr lang="tr-TR" dirty="0" smtClean="0"/>
              <a:t> </a:t>
            </a:r>
            <a:r>
              <a:rPr lang="tr-TR" dirty="0" smtClean="0"/>
              <a:t>Requirements</a:t>
            </a:r>
            <a:endParaRPr lang="tr-TR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286323"/>
            <a:ext cx="9108504" cy="4419600"/>
          </a:xfrm>
        </p:spPr>
        <p:txBody>
          <a:bodyPr/>
          <a:lstStyle/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r>
              <a:rPr lang="tr-TR" dirty="0">
                <a:cs typeface="Arial" pitchFamily="34" charset="0"/>
              </a:rPr>
              <a:t>Deployment Environment </a:t>
            </a:r>
            <a:r>
              <a:rPr lang="tr-TR" dirty="0" smtClean="0">
                <a:cs typeface="Arial" pitchFamily="34" charset="0"/>
              </a:rPr>
              <a:t>Requirements</a:t>
            </a:r>
            <a:r>
              <a:rPr lang="en-US" dirty="0" smtClean="0">
                <a:cs typeface="Arial" pitchFamily="34" charset="0"/>
              </a:rPr>
              <a:t>: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Specifics regarding varying environments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Intranet or Extranet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Clustering among servers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r>
              <a:rPr lang="tr-TR" dirty="0">
                <a:cs typeface="Arial" pitchFamily="34" charset="0"/>
              </a:rPr>
              <a:t>Archiving </a:t>
            </a:r>
            <a:r>
              <a:rPr lang="tr-TR" dirty="0" smtClean="0">
                <a:cs typeface="Arial" pitchFamily="34" charset="0"/>
              </a:rPr>
              <a:t>Requirements</a:t>
            </a:r>
            <a:r>
              <a:rPr lang="en-US" dirty="0" smtClean="0">
                <a:cs typeface="Arial" pitchFamily="34" charset="0"/>
              </a:rPr>
              <a:t>:</a:t>
            </a:r>
          </a:p>
          <a:p>
            <a:pPr lvl="1"/>
            <a:r>
              <a:rPr lang="tr-TR" dirty="0" smtClean="0"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Housekeeping of data over time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The location, the duration, the format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Storage decisions like media, speed, size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Retention period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914400" lvl="2" indent="0">
              <a:buNone/>
            </a:pP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r>
              <a:rPr lang="tr-TR" dirty="0">
                <a:cs typeface="Arial" pitchFamily="34" charset="0"/>
              </a:rPr>
              <a:t>Anti-Piracy Requirements:</a:t>
            </a:r>
            <a:endParaRPr lang="tr-TR" dirty="0" smtClean="0"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Requirements aiming to cope with piracy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Code signing, licensing, IP check</a:t>
            </a:r>
          </a:p>
          <a:p>
            <a:pPr lvl="1"/>
            <a:endParaRPr lang="tr-TR" dirty="0" smtClean="0">
              <a:cs typeface="Arial" pitchFamily="34" charset="0"/>
            </a:endParaRPr>
          </a:p>
          <a:p>
            <a:pPr lvl="1"/>
            <a:endParaRPr lang="tr-TR" dirty="0" smtClean="0">
              <a:cs typeface="Arial" pitchFamily="34" charset="0"/>
            </a:endParaRPr>
          </a:p>
          <a:p>
            <a:endParaRPr lang="tr-TR" dirty="0" smtClean="0">
              <a:cs typeface="Arial" pitchFamily="34" charset="0"/>
            </a:endParaRPr>
          </a:p>
          <a:p>
            <a:pPr lvl="1"/>
            <a:endParaRPr lang="tr-TR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60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Requirements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34076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Identify the security requirement.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“The server hosting the application shall be placed in DMZ and ports 1433 and 1434 must be reachable from inside network” </a:t>
            </a:r>
          </a:p>
          <a:p>
            <a:pPr marL="0" indent="0">
              <a:buNone/>
            </a:pPr>
            <a:endParaRPr lang="tr-TR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  “The software must be digitally signed to protect against tampering and reverse engineering.”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tr-TR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“Data older than 1 year should be stored in an external NAS.” </a:t>
            </a:r>
            <a:endParaRPr lang="tr-TR" sz="1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7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Requirements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30773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</a:t>
            </a:r>
            <a:r>
              <a:rPr lang="tr-TR" dirty="0" smtClean="0"/>
              <a:t>Requirements</a:t>
            </a:r>
            <a:endParaRPr lang="tr-TR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0" y="1307730"/>
            <a:ext cx="9108504" cy="4419600"/>
          </a:xfrm>
        </p:spPr>
        <p:txBody>
          <a:bodyPr/>
          <a:lstStyle/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cs typeface="Arial" pitchFamily="34" charset="0"/>
              </a:rPr>
              <a:t>Sequencing and timing: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Software behavior at a lower level	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TOCTOU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Race conditions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cs typeface="Arial" pitchFamily="34" charset="0"/>
              </a:rPr>
              <a:t>International (or External)</a:t>
            </a:r>
            <a:r>
              <a:rPr lang="tr-TR" dirty="0" smtClean="0">
                <a:cs typeface="Arial" pitchFamily="34" charset="0"/>
              </a:rPr>
              <a:t> Requirements</a:t>
            </a:r>
            <a:r>
              <a:rPr lang="en-US" dirty="0" smtClean="0">
                <a:cs typeface="Arial" pitchFamily="34" charset="0"/>
              </a:rPr>
              <a:t>:</a:t>
            </a:r>
          </a:p>
          <a:p>
            <a:pPr lvl="1"/>
            <a:r>
              <a:rPr lang="tr-TR" dirty="0" smtClean="0"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Legal and technological sanctions and constraints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HIPAA, SOX, ISO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Character encoding, regional settings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cs typeface="Arial" pitchFamily="34" charset="0"/>
              </a:rPr>
              <a:t>Procurement</a:t>
            </a:r>
            <a:r>
              <a:rPr lang="tr-TR" dirty="0" smtClean="0">
                <a:cs typeface="Arial" pitchFamily="34" charset="0"/>
              </a:rPr>
              <a:t> </a:t>
            </a:r>
            <a:r>
              <a:rPr lang="tr-TR" dirty="0">
                <a:cs typeface="Arial" pitchFamily="34" charset="0"/>
              </a:rPr>
              <a:t>Requirements:</a:t>
            </a:r>
            <a:endParaRPr lang="tr-TR" dirty="0" smtClean="0"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Decisions regarding 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uying the software or a module of it rather than developing from scratch.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Does it make sense to develop card reader software for the authentication requirements of our software?</a:t>
            </a:r>
          </a:p>
          <a:p>
            <a:pPr lvl="1"/>
            <a:endParaRPr lang="tr-TR" dirty="0" smtClean="0">
              <a:cs typeface="Arial" pitchFamily="34" charset="0"/>
            </a:endParaRPr>
          </a:p>
          <a:p>
            <a:pPr lvl="1"/>
            <a:endParaRPr lang="tr-TR" dirty="0" smtClean="0">
              <a:cs typeface="Arial" pitchFamily="34" charset="0"/>
            </a:endParaRPr>
          </a:p>
          <a:p>
            <a:endParaRPr lang="tr-TR" dirty="0" smtClean="0">
              <a:cs typeface="Arial" pitchFamily="34" charset="0"/>
            </a:endParaRPr>
          </a:p>
          <a:p>
            <a:pPr lvl="1"/>
            <a:endParaRPr lang="tr-TR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36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Requirements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30773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Protection Needs Elicitation (PNE)</a:t>
            </a:r>
            <a:endParaRPr lang="tr-TR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0" y="1169640"/>
            <a:ext cx="9108504" cy="4419600"/>
          </a:xfrm>
        </p:spPr>
        <p:txBody>
          <a:bodyPr/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Now we have a better understanding of data and possible requirements for data or intermediaries towards data (software). Lets put it all together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cs typeface="Arial" pitchFamily="34" charset="0"/>
              </a:rPr>
              <a:t>Protection Needs Elicitation:</a:t>
            </a:r>
          </a:p>
          <a:p>
            <a:pPr lvl="1"/>
            <a:r>
              <a:rPr lang="tr-TR" dirty="0" smtClean="0"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Determine the requirements on the assets (typically the data)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By strong communication with stakeholder and users 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endParaRPr lang="tr-TR" dirty="0" smtClean="0">
              <a:cs typeface="Arial" pitchFamily="34" charset="0"/>
            </a:endParaRPr>
          </a:p>
          <a:p>
            <a:pPr lvl="1"/>
            <a:endParaRPr lang="tr-TR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412674"/>
            <a:ext cx="4810796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3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476672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Requirements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11545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Protection Needs Elicitation (PNE)</a:t>
            </a:r>
            <a:endParaRPr lang="tr-TR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7282" y="980728"/>
            <a:ext cx="9108504" cy="4419600"/>
          </a:xfrm>
        </p:spPr>
        <p:txBody>
          <a:bodyPr/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cs typeface="Arial" pitchFamily="34" charset="0"/>
              </a:rPr>
              <a:t>Brainstorming: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Fast and effective way for estimating a high level view of the picture</a:t>
            </a: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cs typeface="Arial" pitchFamily="34" charset="0"/>
              </a:rPr>
              <a:t>Surveys (Questionnaires and Interviews) :</a:t>
            </a:r>
            <a:endParaRPr lang="en-US" dirty="0" smtClean="0">
              <a:cs typeface="Arial" pitchFamily="34" charset="0"/>
            </a:endParaRPr>
          </a:p>
          <a:p>
            <a:pPr lvl="1"/>
            <a:r>
              <a:rPr lang="tr-TR" dirty="0" smtClean="0"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Ask questions that aid you to elicit the requirement</a:t>
            </a:r>
          </a:p>
          <a:p>
            <a:pPr lvl="2"/>
            <a:r>
              <a:rPr lang="en-US" i="1" dirty="0" smtClean="0">
                <a:latin typeface="Arial" pitchFamily="34" charset="0"/>
                <a:cs typeface="Arial" pitchFamily="34" charset="0"/>
              </a:rPr>
              <a:t>“What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is the maximum tolerable downtime for the software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?”</a:t>
            </a:r>
          </a:p>
          <a:p>
            <a:r>
              <a:rPr lang="tr-TR" dirty="0" smtClean="0">
                <a:cs typeface="Arial" pitchFamily="34" charset="0"/>
              </a:rPr>
              <a:t>Policy Decomposition</a:t>
            </a:r>
            <a:endParaRPr lang="en-US" dirty="0" smtClean="0">
              <a:cs typeface="Arial" pitchFamily="34" charset="0"/>
            </a:endParaRP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Convert abstract and general statements into high level specific objectives. </a:t>
            </a:r>
            <a:endParaRPr lang="tr-TR" sz="18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tr-TR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214521"/>
            <a:ext cx="5678635" cy="259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476672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Requirements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11545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Protection Needs Elicitation (PNE)</a:t>
            </a:r>
            <a:endParaRPr lang="tr-TR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7282" y="980728"/>
            <a:ext cx="9108504" cy="4419600"/>
          </a:xfrm>
        </p:spPr>
        <p:txBody>
          <a:bodyPr/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cs typeface="Arial" pitchFamily="34" charset="0"/>
              </a:rPr>
              <a:t>Subject/Object Matrix: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Define the interactions between subjects (roles) and objects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cs typeface="Arial" pitchFamily="34" charset="0"/>
            </a:endParaRPr>
          </a:p>
          <a:p>
            <a:endParaRPr lang="en-US" dirty="0">
              <a:cs typeface="Arial" pitchFamily="34" charset="0"/>
            </a:endParaRPr>
          </a:p>
          <a:p>
            <a:r>
              <a:rPr lang="en-US" dirty="0" smtClean="0">
                <a:cs typeface="Arial" pitchFamily="34" charset="0"/>
              </a:rPr>
              <a:t>Data classification: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This subject is listed as a part of PNE, however it is a practice that should be carried on even before PNE. Therefore we covered this before PNE</a:t>
            </a: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959" y="2366231"/>
            <a:ext cx="38671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476672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Requirements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11545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Protection Needs Elicitation (PNE)</a:t>
            </a:r>
            <a:endParaRPr lang="tr-TR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7282" y="980728"/>
            <a:ext cx="9108504" cy="4419600"/>
          </a:xfrm>
        </p:spPr>
        <p:txBody>
          <a:bodyPr/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cs typeface="Arial" pitchFamily="34" charset="0"/>
              </a:rPr>
              <a:t>Use Case &amp; Misuse Case Modeling: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actors and the intended system behavior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cases focus on functional requirements whereas the aim of misuse cases is to elicit security requirements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cs typeface="Arial" pitchFamily="34" charset="0"/>
            </a:endParaRPr>
          </a:p>
          <a:p>
            <a:endParaRPr lang="en-US" dirty="0"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230471"/>
            <a:ext cx="8173591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844824"/>
            <a:ext cx="8064896" cy="4419600"/>
          </a:xfrm>
        </p:spPr>
        <p:txBody>
          <a:bodyPr/>
          <a:lstStyle/>
          <a:p>
            <a:r>
              <a:rPr lang="tr-TR" dirty="0" smtClean="0">
                <a:latin typeface="Arial" pitchFamily="34" charset="0"/>
                <a:cs typeface="Arial" pitchFamily="34" charset="0"/>
              </a:rPr>
              <a:t>Stakeholder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Typically is the group or individual that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Demands the software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Funds the software 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Typically knows nothing about the development of it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Example: CIO in VEAB AB demands an ERP software </a:t>
            </a:r>
          </a:p>
          <a:p>
            <a:pPr lvl="1">
              <a:buNone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tr-TR" dirty="0" smtClean="0">
                <a:latin typeface="Arial" pitchFamily="34" charset="0"/>
                <a:cs typeface="Arial" pitchFamily="34" charset="0"/>
              </a:rPr>
              <a:t>Developer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Typically is the group or individual that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Codes and implements the software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Example: You </a:t>
            </a:r>
            <a:r>
              <a:rPr lang="tr-TR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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tr-TR" i="1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Requirements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4076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Requirements Engineering - Roles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844824"/>
            <a:ext cx="9108504" cy="4419600"/>
          </a:xfrm>
        </p:spPr>
        <p:txBody>
          <a:bodyPr/>
          <a:lstStyle/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r>
              <a:rPr lang="tr-TR" dirty="0" smtClean="0">
                <a:latin typeface="Arial" pitchFamily="34" charset="0"/>
                <a:cs typeface="Arial" pitchFamily="34" charset="0"/>
              </a:rPr>
              <a:t>From the developer’s standpoint, requirements of a Stakeholder can be seen abstract, vague and high level</a:t>
            </a:r>
          </a:p>
          <a:p>
            <a:r>
              <a:rPr lang="tr-TR" dirty="0" smtClean="0">
                <a:latin typeface="Arial" pitchFamily="34" charset="0"/>
                <a:cs typeface="Arial" pitchFamily="34" charset="0"/>
              </a:rPr>
              <a:t>This emerges the need for an intermediary role between Developer and Stakeholder</a:t>
            </a:r>
          </a:p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r>
              <a:rPr lang="tr-TR" dirty="0" smtClean="0">
                <a:latin typeface="Arial" pitchFamily="34" charset="0"/>
                <a:cs typeface="Arial" pitchFamily="34" charset="0"/>
              </a:rPr>
              <a:t>Analyst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Typicaly the group or individual that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Translates stakeholder’s and the users’ requirements into fine grained and elicited requirement language which a developer can follow.</a:t>
            </a:r>
          </a:p>
          <a:p>
            <a:pPr lvl="2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tr-TR" i="1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Requirements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4076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Requirements Engineering - Roles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Requirements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4076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Requirements Engineering - Roles</a:t>
            </a:r>
            <a:endParaRPr lang="tr-TR" dirty="0"/>
          </a:p>
        </p:txBody>
      </p:sp>
      <p:pic>
        <p:nvPicPr>
          <p:cNvPr id="6" name="Picture 5" descr="ro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700808"/>
            <a:ext cx="4445000" cy="444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Requirements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34076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Security Requirements</a:t>
            </a:r>
            <a:endParaRPr lang="tr-TR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268760"/>
            <a:ext cx="9108504" cy="4824536"/>
          </a:xfrm>
        </p:spPr>
        <p:txBody>
          <a:bodyPr/>
          <a:lstStyle/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r>
              <a:rPr lang="tr-TR" dirty="0" smtClean="0">
                <a:latin typeface="Arial" pitchFamily="34" charset="0"/>
                <a:cs typeface="Arial" pitchFamily="34" charset="0"/>
              </a:rPr>
              <a:t>The primary asset that we are concerned about is </a:t>
            </a:r>
            <a:r>
              <a:rPr lang="tr-TR" u="sng" dirty="0" smtClean="0">
                <a:latin typeface="Arial" pitchFamily="34" charset="0"/>
                <a:cs typeface="Arial" pitchFamily="34" charset="0"/>
              </a:rPr>
              <a:t>data</a:t>
            </a:r>
          </a:p>
          <a:p>
            <a:r>
              <a:rPr lang="tr-TR" dirty="0" smtClean="0">
                <a:latin typeface="Arial" pitchFamily="34" charset="0"/>
                <a:cs typeface="Arial" pitchFamily="34" charset="0"/>
              </a:rPr>
              <a:t>The security requirements eventually are raised for data itself.</a:t>
            </a:r>
          </a:p>
          <a:p>
            <a:r>
              <a:rPr lang="tr-TR" dirty="0" smtClean="0">
                <a:latin typeface="Arial" pitchFamily="34" charset="0"/>
                <a:cs typeface="Arial" pitchFamily="34" charset="0"/>
              </a:rPr>
              <a:t>Software (and hardware) are where the user interacts with data</a:t>
            </a:r>
          </a:p>
          <a:p>
            <a:r>
              <a:rPr lang="tr-TR" dirty="0" smtClean="0">
                <a:latin typeface="Arial" pitchFamily="34" charset="0"/>
                <a:cs typeface="Arial" pitchFamily="34" charset="0"/>
              </a:rPr>
              <a:t>Therefore the security of Software is the utmost concern. If it has a flaw, it gives way to data.</a:t>
            </a:r>
          </a:p>
          <a:p>
            <a:r>
              <a:rPr lang="tr-TR" dirty="0" smtClean="0">
                <a:latin typeface="Arial" pitchFamily="34" charset="0"/>
                <a:cs typeface="Arial" pitchFamily="34" charset="0"/>
              </a:rPr>
              <a:t>Software is typically where the implementation towards satisfying the requirement is performed.</a:t>
            </a:r>
          </a:p>
          <a:p>
            <a:r>
              <a:rPr lang="tr-TR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Requirement: User passwords shall not be visible to any parties.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Data: User passwords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Software: MYSQL (Database)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Implementation: Password hashing</a:t>
            </a:r>
          </a:p>
          <a:p>
            <a:pPr lvl="2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tr-TR" i="1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Requirements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6512" y="134076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Security </a:t>
            </a:r>
            <a:r>
              <a:rPr lang="tr-TR" dirty="0" smtClean="0"/>
              <a:t>Requirements</a:t>
            </a:r>
            <a:r>
              <a:rPr lang="en-US" dirty="0" smtClean="0"/>
              <a:t> – Understanding Data forms</a:t>
            </a:r>
            <a:endParaRPr lang="tr-TR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0" y="1772816"/>
            <a:ext cx="9108504" cy="5256584"/>
          </a:xfrm>
        </p:spPr>
        <p:txBody>
          <a:bodyPr/>
          <a:lstStyle/>
          <a:p>
            <a:r>
              <a:rPr lang="tr-TR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the aim is to understand Security Requirements that are eventually concerned with data, then we should first understand,</a:t>
            </a:r>
          </a:p>
          <a:p>
            <a:r>
              <a:rPr lang="tr-TR" dirty="0" smtClean="0">
                <a:cs typeface="Arial" pitchFamily="34" charset="0"/>
              </a:rPr>
              <a:t>The forms of data:</a:t>
            </a:r>
          </a:p>
          <a:p>
            <a:pPr lvl="1"/>
            <a:r>
              <a:rPr lang="tr-TR" b="1" dirty="0" smtClean="0">
                <a:latin typeface="Arial" pitchFamily="34" charset="0"/>
                <a:cs typeface="Arial" pitchFamily="34" charset="0"/>
              </a:rPr>
              <a:t>Data in transit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The state where the data is mobile, in flow from a source towards a destination</a:t>
            </a:r>
          </a:p>
          <a:p>
            <a:pPr lvl="1"/>
            <a:r>
              <a:rPr lang="tr-TR" b="1" dirty="0" smtClean="0">
                <a:latin typeface="Arial" pitchFamily="34" charset="0"/>
                <a:cs typeface="Arial" pitchFamily="34" charset="0"/>
              </a:rPr>
              <a:t>Data in processing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Typcially the state where data is being worked on flowing through or staying on computer components (CPU,RAM etc.) </a:t>
            </a:r>
          </a:p>
          <a:p>
            <a:pPr lvl="1"/>
            <a:r>
              <a:rPr lang="tr-TR" b="1" dirty="0" smtClean="0">
                <a:latin typeface="Arial" pitchFamily="34" charset="0"/>
                <a:cs typeface="Arial" pitchFamily="34" charset="0"/>
              </a:rPr>
              <a:t>Data at rest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The state where the data is stored/steady. (In a database, in a HDD)</a:t>
            </a:r>
          </a:p>
          <a:p>
            <a:pPr lvl="1">
              <a:buNone/>
            </a:pPr>
            <a:r>
              <a:rPr lang="tr-TR" i="1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Requirements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6512" y="134076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Security </a:t>
            </a:r>
            <a:r>
              <a:rPr lang="tr-TR" dirty="0" smtClean="0"/>
              <a:t>Requirements</a:t>
            </a:r>
            <a:r>
              <a:rPr lang="en-US" dirty="0" smtClean="0"/>
              <a:t> – Data types and classification</a:t>
            </a:r>
            <a:endParaRPr lang="tr-TR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0" y="1772816"/>
            <a:ext cx="9108504" cy="5256584"/>
          </a:xfrm>
        </p:spPr>
        <p:txBody>
          <a:bodyPr/>
          <a:lstStyle/>
          <a:p>
            <a:r>
              <a:rPr lang="en-US" dirty="0" smtClean="0">
                <a:cs typeface="Arial" pitchFamily="34" charset="0"/>
              </a:rPr>
              <a:t>Data types: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preliminary designation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before the classification process</a:t>
            </a:r>
            <a:endParaRPr lang="en-US" dirty="0">
              <a:cs typeface="Arial" pitchFamily="34" charset="0"/>
            </a:endParaRPr>
          </a:p>
          <a:p>
            <a:endParaRPr lang="tr-TR" dirty="0" smtClean="0">
              <a:cs typeface="Arial" pitchFamily="34" charset="0"/>
            </a:endParaRPr>
          </a:p>
          <a:p>
            <a:pPr lvl="1"/>
            <a:r>
              <a:rPr lang="en-US" b="1" dirty="0" smtClean="0">
                <a:latin typeface="Arial" pitchFamily="34" charset="0"/>
                <a:cs typeface="Arial" pitchFamily="34" charset="0"/>
              </a:rPr>
              <a:t>Structured Data: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Data is organized in an identifiable structure.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Database (in tables as rows or columns)</a:t>
            </a:r>
          </a:p>
          <a:p>
            <a:pPr lvl="2"/>
            <a:endParaRPr lang="en-US" dirty="0">
              <a:latin typeface="Arial" pitchFamily="34" charset="0"/>
              <a:cs typeface="Arial" pitchFamily="34" charset="0"/>
            </a:endParaRPr>
          </a:p>
          <a:p>
            <a:pPr lvl="2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b="1" dirty="0" smtClean="0">
                <a:latin typeface="Arial" pitchFamily="34" charset="0"/>
                <a:cs typeface="Arial" pitchFamily="34" charset="0"/>
              </a:rPr>
              <a:t>Unstructured Data: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Data has no identifiable structure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A shared folder where you have documents, images and other files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3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Requirements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6512" y="134076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Security </a:t>
            </a:r>
            <a:r>
              <a:rPr lang="tr-TR" dirty="0" smtClean="0"/>
              <a:t>Requirements</a:t>
            </a:r>
            <a:r>
              <a:rPr lang="en-US" dirty="0" smtClean="0"/>
              <a:t> – Data types and classification</a:t>
            </a:r>
            <a:endParaRPr lang="tr-TR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0" y="1772816"/>
            <a:ext cx="9108504" cy="5256584"/>
          </a:xfrm>
        </p:spPr>
        <p:txBody>
          <a:bodyPr/>
          <a:lstStyle/>
          <a:p>
            <a:r>
              <a:rPr lang="tr-TR" dirty="0" smtClean="0">
                <a:cs typeface="Arial" pitchFamily="34" charset="0"/>
              </a:rPr>
              <a:t>Data </a:t>
            </a:r>
            <a:r>
              <a:rPr lang="en-US" dirty="0" smtClean="0">
                <a:cs typeface="Arial" pitchFamily="34" charset="0"/>
              </a:rPr>
              <a:t>classification</a:t>
            </a:r>
            <a:r>
              <a:rPr lang="tr-TR" dirty="0" smtClean="0">
                <a:cs typeface="Arial" pitchFamily="34" charset="0"/>
              </a:rPr>
              <a:t>: </a:t>
            </a:r>
            <a:endParaRPr lang="en-US" dirty="0" smtClean="0"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Labeling: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“The conscious effort to assign labels, a level of sensitivity” </a:t>
            </a:r>
            <a:endParaRPr lang="tr-TR" i="1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tr-TR" i="1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36912"/>
            <a:ext cx="6912768" cy="410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8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1">
  <a:themeElements>
    <a:clrScheme name="financial_statu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nancial_status">
      <a:majorFont>
        <a:latin typeface="Eras Bold ITC"/>
        <a:ea typeface=""/>
        <a:cs typeface=""/>
      </a:majorFont>
      <a:minorFont>
        <a:latin typeface="Eras Bol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ncial_stat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854117D-F09A-4C85-B430-16B400B3E1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Lecture1</Template>
  <TotalTime>6402</TotalTime>
  <Words>1334</Words>
  <Application>Microsoft Office PowerPoint</Application>
  <PresentationFormat>On-screen Show (4:3)</PresentationFormat>
  <Paragraphs>260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Eras Bold ITC</vt:lpstr>
      <vt:lpstr>Wingdings</vt:lpstr>
      <vt:lpstr>Lecture1</vt:lpstr>
      <vt:lpstr>Secure software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1DV429 – IT Security</dc:title>
  <dc:creator>SAYGIN</dc:creator>
  <cp:lastModifiedBy>husy</cp:lastModifiedBy>
  <cp:revision>145</cp:revision>
  <dcterms:created xsi:type="dcterms:W3CDTF">2014-01-30T12:04:13Z</dcterms:created>
  <dcterms:modified xsi:type="dcterms:W3CDTF">2014-02-11T09:59:27Z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TC103367859990</vt:lpwstr>
  </property>
</Properties>
</file>