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60" r:id="rId3"/>
    <p:sldId id="284" r:id="rId4"/>
    <p:sldId id="309" r:id="rId5"/>
    <p:sldId id="310" r:id="rId6"/>
    <p:sldId id="342" r:id="rId7"/>
    <p:sldId id="343" r:id="rId8"/>
    <p:sldId id="344" r:id="rId9"/>
    <p:sldId id="345" r:id="rId10"/>
    <p:sldId id="346" r:id="rId11"/>
    <p:sldId id="347" r:id="rId12"/>
    <p:sldId id="348" r:id="rId13"/>
    <p:sldId id="349" r:id="rId14"/>
    <p:sldId id="350" r:id="rId15"/>
    <p:sldId id="351" r:id="rId16"/>
    <p:sldId id="352" r:id="rId17"/>
    <p:sldId id="354" r:id="rId18"/>
    <p:sldId id="355" r:id="rId19"/>
    <p:sldId id="340" r:id="rId20"/>
    <p:sldId id="317" r:id="rId21"/>
    <p:sldId id="356" r:id="rId22"/>
    <p:sldId id="318" r:id="rId23"/>
    <p:sldId id="319" r:id="rId24"/>
    <p:sldId id="335" r:id="rId25"/>
    <p:sldId id="334" r:id="rId26"/>
    <p:sldId id="336" r:id="rId27"/>
    <p:sldId id="337" r:id="rId28"/>
    <p:sldId id="338" r:id="rId29"/>
    <p:sldId id="320" r:id="rId30"/>
    <p:sldId id="323" r:id="rId31"/>
    <p:sldId id="328" r:id="rId32"/>
    <p:sldId id="325" r:id="rId33"/>
    <p:sldId id="327" r:id="rId34"/>
    <p:sldId id="326" r:id="rId35"/>
    <p:sldId id="324" r:id="rId36"/>
    <p:sldId id="329" r:id="rId37"/>
    <p:sldId id="330" r:id="rId38"/>
    <p:sldId id="331" r:id="rId39"/>
    <p:sldId id="332" r:id="rId40"/>
    <p:sldId id="321" r:id="rId41"/>
    <p:sldId id="333" r:id="rId42"/>
    <p:sldId id="322"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3333"/>
    <a:srgbClr val="990000"/>
    <a:srgbClr val="969696"/>
    <a:srgbClr val="EAEAEA"/>
    <a:srgbClr val="035540"/>
    <a:srgbClr val="023A2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autoAdjust="0"/>
    <p:restoredTop sz="94660"/>
  </p:normalViewPr>
  <p:slideViewPr>
    <p:cSldViewPr>
      <p:cViewPr varScale="1">
        <p:scale>
          <a:sx n="91" d="100"/>
          <a:sy n="91" d="100"/>
        </p:scale>
        <p:origin x="-100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alphaModFix amt="5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ube.com/watch?v=kYUrqdUyEp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r-TR" sz="3600" dirty="0" smtClean="0"/>
              <a:t>Secure software DESIGN</a:t>
            </a:r>
            <a:endParaRPr lang="en-US" sz="3600" dirty="0"/>
          </a:p>
        </p:txBody>
      </p:sp>
      <p:sp>
        <p:nvSpPr>
          <p:cNvPr id="5" name="Text Placeholder 4"/>
          <p:cNvSpPr>
            <a:spLocks noGrp="1"/>
          </p:cNvSpPr>
          <p:nvPr>
            <p:ph type="body" idx="1"/>
          </p:nvPr>
        </p:nvSpPr>
        <p:spPr/>
        <p:txBody>
          <a:bodyPr/>
          <a:lstStyle/>
          <a:p>
            <a:r>
              <a:rPr lang="tr-TR" dirty="0" smtClean="0"/>
              <a:t>Lecture 3</a:t>
            </a:r>
            <a:endParaRPr lang="en-US" dirty="0"/>
          </a:p>
        </p:txBody>
      </p:sp>
      <p:sp>
        <p:nvSpPr>
          <p:cNvPr id="4" name="Rectangle 2"/>
          <p:cNvSpPr txBox="1">
            <a:spLocks noChangeArrowheads="1"/>
          </p:cNvSpPr>
          <p:nvPr/>
        </p:nvSpPr>
        <p:spPr bwMode="auto">
          <a:xfrm>
            <a:off x="395536" y="1412776"/>
            <a:ext cx="6096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4000" b="1" i="0" u="none" strike="noStrike" kern="0" cap="all" spc="0" normalizeH="0" baseline="0" noProof="0" smtClean="0">
                <a:ln>
                  <a:noFill/>
                </a:ln>
                <a:solidFill>
                  <a:schemeClr val="tx1"/>
                </a:solidFill>
                <a:effectLst/>
                <a:uLnTx/>
                <a:uFillTx/>
                <a:latin typeface="+mj-lt"/>
                <a:ea typeface="+mj-ea"/>
                <a:cs typeface="+mj-cs"/>
              </a:rPr>
              <a:t>1DV429 – IT Security</a:t>
            </a:r>
            <a:endParaRPr kumimoji="0" lang="en-US" sz="4000" b="1" i="0" u="none" strike="noStrike" kern="0" cap="all" spc="0" normalizeH="0" baseline="0" noProof="0" dirty="0">
              <a:ln>
                <a:noFill/>
              </a:ln>
              <a:solidFill>
                <a:schemeClr val="tx1"/>
              </a:solidFill>
              <a:effectLst/>
              <a:uLnTx/>
              <a:uFillTx/>
              <a:latin typeface="+mj-lt"/>
              <a:ea typeface="+mj-ea"/>
              <a:cs typeface="+mj-cs"/>
            </a:endParaRPr>
          </a:p>
        </p:txBody>
      </p:sp>
      <p:sp>
        <p:nvSpPr>
          <p:cNvPr id="2" name="TextBox 1"/>
          <p:cNvSpPr txBox="1"/>
          <p:nvPr/>
        </p:nvSpPr>
        <p:spPr>
          <a:xfrm>
            <a:off x="1619672" y="5661248"/>
            <a:ext cx="4752528" cy="369332"/>
          </a:xfrm>
          <a:prstGeom prst="rect">
            <a:avLst/>
          </a:prstGeom>
          <a:noFill/>
        </p:spPr>
        <p:txBody>
          <a:bodyPr wrap="square" rtlCol="0">
            <a:spAutoFit/>
          </a:bodyPr>
          <a:lstStyle/>
          <a:p>
            <a:r>
              <a:rPr lang="en-US" dirty="0" smtClean="0"/>
              <a:t>		</a:t>
            </a:r>
            <a:r>
              <a:rPr lang="en-US" dirty="0" err="1" smtClean="0"/>
              <a:t>Hüseyin</a:t>
            </a:r>
            <a:r>
              <a:rPr lang="en-US" dirty="0" smtClean="0"/>
              <a:t> </a:t>
            </a:r>
            <a:r>
              <a:rPr lang="en-US" dirty="0" err="1" smtClean="0"/>
              <a:t>Kayahan</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700808"/>
            <a:ext cx="8064896" cy="2520280"/>
          </a:xfrm>
        </p:spPr>
        <p:txBody>
          <a:bodyPr/>
          <a:lstStyle/>
          <a:p>
            <a:r>
              <a:rPr lang="tr-TR" dirty="0" smtClean="0">
                <a:cs typeface="Arial" pitchFamily="34" charset="0"/>
              </a:rPr>
              <a:t>Availability design:</a:t>
            </a:r>
          </a:p>
          <a:p>
            <a:pPr lvl="1"/>
            <a:r>
              <a:rPr lang="tr-TR" dirty="0" smtClean="0"/>
              <a:t>Replication:</a:t>
            </a:r>
          </a:p>
          <a:p>
            <a:pPr lvl="2"/>
            <a:r>
              <a:rPr lang="tr-TR" sz="1600" dirty="0" smtClean="0">
                <a:latin typeface="Arial" pitchFamily="34" charset="0"/>
                <a:cs typeface="Arial" pitchFamily="34" charset="0"/>
              </a:rPr>
              <a:t>By replicating data, databases </a:t>
            </a:r>
            <a:r>
              <a:rPr lang="en-US" sz="1600" dirty="0" smtClean="0">
                <a:latin typeface="Arial" pitchFamily="34" charset="0"/>
                <a:cs typeface="Arial" pitchFamily="34" charset="0"/>
              </a:rPr>
              <a:t>and software across multiple computer systems, a degree of redundancy is</a:t>
            </a:r>
            <a:r>
              <a:rPr lang="tr-TR" sz="1600" dirty="0" smtClean="0">
                <a:latin typeface="Arial" pitchFamily="34" charset="0"/>
                <a:cs typeface="Arial" pitchFamily="34" charset="0"/>
              </a:rPr>
              <a:t> made possible</a:t>
            </a:r>
          </a:p>
          <a:p>
            <a:pPr lvl="1"/>
            <a:r>
              <a:rPr lang="tr-TR" dirty="0" smtClean="0">
                <a:cs typeface="Arial" pitchFamily="34" charset="0"/>
              </a:rPr>
              <a:t>Failover:</a:t>
            </a:r>
          </a:p>
          <a:p>
            <a:pPr lvl="2"/>
            <a:r>
              <a:rPr lang="en-US" dirty="0" smtClean="0">
                <a:latin typeface="Arial" pitchFamily="34" charset="0"/>
                <a:cs typeface="Arial" pitchFamily="34" charset="0"/>
              </a:rPr>
              <a:t>Failover refers to the automatic switching from an active</a:t>
            </a:r>
            <a:r>
              <a:rPr lang="tr-TR" dirty="0" smtClean="0">
                <a:latin typeface="Arial" pitchFamily="34" charset="0"/>
                <a:cs typeface="Arial" pitchFamily="34" charset="0"/>
              </a:rPr>
              <a:t> </a:t>
            </a:r>
            <a:r>
              <a:rPr lang="en-US" dirty="0" smtClean="0">
                <a:latin typeface="Arial" pitchFamily="34" charset="0"/>
                <a:cs typeface="Arial" pitchFamily="34" charset="0"/>
              </a:rPr>
              <a:t>transactional software, server, system, hardware component or network to a</a:t>
            </a:r>
            <a:r>
              <a:rPr lang="tr-TR" dirty="0" smtClean="0">
                <a:latin typeface="Arial" pitchFamily="34" charset="0"/>
                <a:cs typeface="Arial" pitchFamily="34" charset="0"/>
              </a:rPr>
              <a:t> standby (or redundant) system</a:t>
            </a:r>
          </a:p>
          <a:p>
            <a:pPr lvl="1"/>
            <a:r>
              <a:rPr lang="tr-TR" dirty="0" smtClean="0">
                <a:cs typeface="Arial" pitchFamily="34" charset="0"/>
              </a:rPr>
              <a:t>Scalability:</a:t>
            </a:r>
          </a:p>
          <a:p>
            <a:pPr lvl="2"/>
            <a:r>
              <a:rPr lang="tr-TR" dirty="0" smtClean="0">
                <a:latin typeface="Arial" pitchFamily="34" charset="0"/>
                <a:cs typeface="Arial" pitchFamily="34" charset="0"/>
              </a:rPr>
              <a:t>Is the </a:t>
            </a:r>
            <a:r>
              <a:rPr lang="en-US" dirty="0" smtClean="0">
                <a:latin typeface="Arial" pitchFamily="34" charset="0"/>
                <a:cs typeface="Arial" pitchFamily="34" charset="0"/>
              </a:rPr>
              <a:t>ability of the system or software to handle increasing (or growing) amount of</a:t>
            </a:r>
            <a:r>
              <a:rPr lang="tr-TR" dirty="0" smtClean="0">
                <a:latin typeface="Arial" pitchFamily="34" charset="0"/>
                <a:cs typeface="Arial" pitchFamily="34" charset="0"/>
              </a:rPr>
              <a:t> </a:t>
            </a:r>
            <a:r>
              <a:rPr lang="en-US" dirty="0" smtClean="0">
                <a:latin typeface="Arial" pitchFamily="34" charset="0"/>
                <a:cs typeface="Arial" pitchFamily="34" charset="0"/>
              </a:rPr>
              <a:t>work without degradation in its functionality or performance</a:t>
            </a:r>
            <a:endParaRPr lang="tr-TR" dirty="0" smtClean="0">
              <a:latin typeface="Arial" pitchFamily="34" charset="0"/>
              <a:cs typeface="Arial" pitchFamily="34" charset="0"/>
            </a:endParaRPr>
          </a:p>
          <a:p>
            <a:pPr lvl="2"/>
            <a:r>
              <a:rPr lang="tr-TR" b="1" dirty="0" smtClean="0">
                <a:latin typeface="Arial" pitchFamily="34" charset="0"/>
                <a:cs typeface="Arial" pitchFamily="34" charset="0"/>
              </a:rPr>
              <a:t>Vertical:</a:t>
            </a:r>
          </a:p>
          <a:p>
            <a:pPr lvl="3"/>
            <a:r>
              <a:rPr lang="tr-TR" dirty="0" smtClean="0">
                <a:latin typeface="Arial" pitchFamily="34" charset="0"/>
                <a:cs typeface="Arial" pitchFamily="34" charset="0"/>
              </a:rPr>
              <a:t>Supports adding resources such as disk or RAM</a:t>
            </a:r>
          </a:p>
          <a:p>
            <a:pPr lvl="2"/>
            <a:r>
              <a:rPr lang="tr-TR" b="1" dirty="0" smtClean="0">
                <a:latin typeface="Arial" pitchFamily="34" charset="0"/>
                <a:cs typeface="Arial" pitchFamily="34" charset="0"/>
              </a:rPr>
              <a:t>Horizontal:</a:t>
            </a:r>
          </a:p>
          <a:p>
            <a:pPr lvl="3"/>
            <a:r>
              <a:rPr lang="tr-TR" dirty="0" smtClean="0">
                <a:latin typeface="Arial" pitchFamily="34" charset="0"/>
                <a:cs typeface="Arial" pitchFamily="34" charset="0"/>
              </a:rPr>
              <a:t>Supports adding additional nodes such as more servers</a:t>
            </a:r>
          </a:p>
          <a:p>
            <a:pPr lvl="3"/>
            <a:endParaRPr lang="tr-TR" dirty="0" smtClean="0">
              <a:latin typeface="Arial" pitchFamily="34" charset="0"/>
              <a:cs typeface="Arial" pitchFamily="34" charset="0"/>
            </a:endParaRPr>
          </a:p>
          <a:p>
            <a:pPr lvl="3"/>
            <a:endParaRPr lang="tr-TR" dirty="0" smtClean="0">
              <a:latin typeface="Arial" pitchFamily="34" charset="0"/>
              <a:cs typeface="Arial" pitchFamily="34" charset="0"/>
            </a:endParaRPr>
          </a:p>
          <a:p>
            <a:pPr lvl="3"/>
            <a:endParaRPr lang="tr-TR" dirty="0" smtClean="0">
              <a:latin typeface="Arial" pitchFamily="34" charset="0"/>
              <a:cs typeface="Arial" pitchFamily="34" charset="0"/>
            </a:endParaRPr>
          </a:p>
          <a:p>
            <a:pPr lvl="3"/>
            <a:endParaRPr lang="tr-TR" dirty="0" smtClean="0">
              <a:latin typeface="Arial" pitchFamily="34" charset="0"/>
              <a:cs typeface="Arial" pitchFamily="34" charset="0"/>
            </a:endParaRPr>
          </a:p>
          <a:p>
            <a:pPr lvl="2">
              <a:buNone/>
            </a:pPr>
            <a:endParaRPr lang="tr-TR" i="1" dirty="0" smtClean="0">
              <a:latin typeface="Arial" pitchFamily="34" charset="0"/>
              <a:cs typeface="Arial" pitchFamily="34" charset="0"/>
            </a:endParaRPr>
          </a:p>
          <a:p>
            <a:pPr lvl="2">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Architecting software with core security concepts</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Attack surface evaluation:</a:t>
            </a:r>
          </a:p>
          <a:p>
            <a:pPr lvl="1"/>
            <a:r>
              <a:rPr lang="tr-TR" dirty="0" smtClean="0">
                <a:latin typeface="Arial" pitchFamily="34" charset="0"/>
                <a:cs typeface="Arial" pitchFamily="34" charset="0"/>
              </a:rPr>
              <a:t>Each accessible </a:t>
            </a:r>
            <a:r>
              <a:rPr lang="en-US" dirty="0" smtClean="0">
                <a:latin typeface="Arial" pitchFamily="34" charset="0"/>
                <a:cs typeface="Arial" pitchFamily="34" charset="0"/>
              </a:rPr>
              <a:t>feature of the software is a potential attack vector</a:t>
            </a:r>
            <a:r>
              <a:rPr lang="tr-TR" dirty="0" smtClean="0">
                <a:latin typeface="Arial" pitchFamily="34" charset="0"/>
                <a:cs typeface="Arial" pitchFamily="34" charset="0"/>
              </a:rPr>
              <a:t>.</a:t>
            </a:r>
          </a:p>
          <a:p>
            <a:pPr lvl="1"/>
            <a:r>
              <a:rPr lang="tr-TR" dirty="0" smtClean="0">
                <a:latin typeface="Arial" pitchFamily="34" charset="0"/>
                <a:cs typeface="Arial" pitchFamily="34" charset="0"/>
              </a:rPr>
              <a:t>A</a:t>
            </a:r>
            <a:r>
              <a:rPr lang="en-US" dirty="0" err="1" smtClean="0">
                <a:latin typeface="Arial" pitchFamily="34" charset="0"/>
                <a:cs typeface="Arial" pitchFamily="34" charset="0"/>
              </a:rPr>
              <a:t>ttack</a:t>
            </a:r>
            <a:r>
              <a:rPr lang="en-US" dirty="0" smtClean="0">
                <a:latin typeface="Arial" pitchFamily="34" charset="0"/>
                <a:cs typeface="Arial" pitchFamily="34" charset="0"/>
              </a:rPr>
              <a:t> surface evaluation aims at determining the entry and exit points in the</a:t>
            </a:r>
            <a:r>
              <a:rPr lang="tr-TR" dirty="0" smtClean="0">
                <a:latin typeface="Arial" pitchFamily="34" charset="0"/>
                <a:cs typeface="Arial" pitchFamily="34" charset="0"/>
              </a:rPr>
              <a:t> </a:t>
            </a:r>
            <a:r>
              <a:rPr lang="en-US" dirty="0" smtClean="0">
                <a:latin typeface="Arial" pitchFamily="34" charset="0"/>
                <a:cs typeface="Arial" pitchFamily="34" charset="0"/>
              </a:rPr>
              <a:t>software that can lead to the exploitation of weaknesses</a:t>
            </a:r>
            <a:endParaRPr lang="tr-TR" dirty="0" smtClean="0">
              <a:latin typeface="Arial" pitchFamily="34" charset="0"/>
              <a:cs typeface="Arial" pitchFamily="34" charset="0"/>
            </a:endParaRPr>
          </a:p>
          <a:p>
            <a:pPr lvl="1"/>
            <a:r>
              <a:rPr lang="tr-TR" b="1" dirty="0" smtClean="0">
                <a:latin typeface="Arial" pitchFamily="34" charset="0"/>
                <a:cs typeface="Arial" pitchFamily="34" charset="0"/>
              </a:rPr>
              <a:t>R</a:t>
            </a:r>
            <a:r>
              <a:rPr lang="fr-FR" b="1" dirty="0" err="1" smtClean="0">
                <a:latin typeface="Arial" pitchFamily="34" charset="0"/>
                <a:cs typeface="Arial" pitchFamily="34" charset="0"/>
              </a:rPr>
              <a:t>elative</a:t>
            </a:r>
            <a:r>
              <a:rPr lang="fr-FR" b="1" dirty="0" smtClean="0">
                <a:latin typeface="Arial" pitchFamily="34" charset="0"/>
                <a:cs typeface="Arial" pitchFamily="34" charset="0"/>
              </a:rPr>
              <a:t> </a:t>
            </a:r>
            <a:r>
              <a:rPr lang="fr-FR" b="1" dirty="0" err="1" smtClean="0">
                <a:latin typeface="Arial" pitchFamily="34" charset="0"/>
                <a:cs typeface="Arial" pitchFamily="34" charset="0"/>
              </a:rPr>
              <a:t>attack</a:t>
            </a:r>
            <a:r>
              <a:rPr lang="fr-FR" b="1" dirty="0" smtClean="0">
                <a:latin typeface="Arial" pitchFamily="34" charset="0"/>
                <a:cs typeface="Arial" pitchFamily="34" charset="0"/>
              </a:rPr>
              <a:t> surface quotient (RASQ)</a:t>
            </a:r>
            <a:endParaRPr lang="tr-TR" b="1" dirty="0" smtClean="0">
              <a:latin typeface="Arial" pitchFamily="34" charset="0"/>
              <a:cs typeface="Arial" pitchFamily="34" charset="0"/>
            </a:endParaRPr>
          </a:p>
          <a:p>
            <a:pPr lvl="2"/>
            <a:r>
              <a:rPr lang="tr-TR" dirty="0" smtClean="0">
                <a:latin typeface="Arial" pitchFamily="34" charset="0"/>
                <a:cs typeface="Arial" pitchFamily="34" charset="0"/>
              </a:rPr>
              <a:t>L</a:t>
            </a:r>
            <a:r>
              <a:rPr lang="en-US" dirty="0" err="1" smtClean="0">
                <a:latin typeface="Arial" pitchFamily="34" charset="0"/>
                <a:cs typeface="Arial" pitchFamily="34" charset="0"/>
              </a:rPr>
              <a:t>ikely</a:t>
            </a:r>
            <a:r>
              <a:rPr lang="en-US" dirty="0" smtClean="0">
                <a:latin typeface="Arial" pitchFamily="34" charset="0"/>
                <a:cs typeface="Arial" pitchFamily="34" charset="0"/>
              </a:rPr>
              <a:t> opportunities for attack</a:t>
            </a:r>
            <a:r>
              <a:rPr lang="tr-TR" dirty="0" smtClean="0">
                <a:latin typeface="Arial" pitchFamily="34" charset="0"/>
                <a:cs typeface="Arial" pitchFamily="34" charset="0"/>
              </a:rPr>
              <a:t> </a:t>
            </a:r>
            <a:r>
              <a:rPr lang="en-US" dirty="0" smtClean="0">
                <a:latin typeface="Arial" pitchFamily="34" charset="0"/>
                <a:cs typeface="Arial" pitchFamily="34" charset="0"/>
              </a:rPr>
              <a:t>against software in comparison to a baseline.</a:t>
            </a:r>
            <a:endParaRPr lang="tr-TR" dirty="0" smtClean="0">
              <a:latin typeface="Arial" pitchFamily="34" charset="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The Design process</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Attack surface evaluation:</a:t>
            </a:r>
          </a:p>
          <a:p>
            <a:pPr lvl="1"/>
            <a:r>
              <a:rPr lang="fr-FR" dirty="0" smtClean="0"/>
              <a:t>RASQ</a:t>
            </a:r>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The Design process</a:t>
            </a:r>
            <a:endParaRPr lang="tr-TR" dirty="0"/>
          </a:p>
        </p:txBody>
      </p:sp>
      <p:pic>
        <p:nvPicPr>
          <p:cNvPr id="6" name="Picture 5" descr="rasq.png"/>
          <p:cNvPicPr>
            <a:picLocks noChangeAspect="1"/>
          </p:cNvPicPr>
          <p:nvPr/>
        </p:nvPicPr>
        <p:blipFill>
          <a:blip r:embed="rId2" cstate="print"/>
          <a:stretch>
            <a:fillRect/>
          </a:stretch>
        </p:blipFill>
        <p:spPr>
          <a:xfrm>
            <a:off x="2267744" y="2420888"/>
            <a:ext cx="5184576" cy="42812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Threat modeling:</a:t>
            </a: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The Design process</a:t>
            </a:r>
            <a:endParaRPr lang="tr-TR" dirty="0"/>
          </a:p>
        </p:txBody>
      </p:sp>
      <p:pic>
        <p:nvPicPr>
          <p:cNvPr id="6" name="Picture 5" descr="tmodel.png"/>
          <p:cNvPicPr>
            <a:picLocks noChangeAspect="1"/>
          </p:cNvPicPr>
          <p:nvPr/>
        </p:nvPicPr>
        <p:blipFill>
          <a:blip r:embed="rId2" cstate="print"/>
          <a:stretch>
            <a:fillRect/>
          </a:stretch>
        </p:blipFill>
        <p:spPr>
          <a:xfrm>
            <a:off x="2051720" y="2276872"/>
            <a:ext cx="5229955" cy="40963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Threat modeling:</a:t>
            </a:r>
          </a:p>
          <a:p>
            <a:pPr lvl="1"/>
            <a:r>
              <a:rPr lang="tr-TR" dirty="0" smtClean="0">
                <a:cs typeface="Arial" pitchFamily="34" charset="0"/>
              </a:rPr>
              <a:t>Categorized threat lists:</a:t>
            </a:r>
          </a:p>
          <a:p>
            <a:pPr lvl="2"/>
            <a:r>
              <a:rPr lang="tr-TR" dirty="0" smtClean="0">
                <a:latin typeface="Arial" pitchFamily="34" charset="0"/>
                <a:cs typeface="Arial" pitchFamily="34" charset="0"/>
              </a:rPr>
              <a:t>NSA IAM, OWASP, STRIDE</a:t>
            </a:r>
          </a:p>
          <a:p>
            <a:pPr lvl="2"/>
            <a:endParaRPr lang="tr-TR" dirty="0" smtClean="0">
              <a:latin typeface="Arial" pitchFamily="34" charset="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The Design process</a:t>
            </a:r>
            <a:endParaRPr lang="tr-TR" dirty="0"/>
          </a:p>
        </p:txBody>
      </p:sp>
      <p:pic>
        <p:nvPicPr>
          <p:cNvPr id="8" name="Picture 7" descr="stride.png"/>
          <p:cNvPicPr>
            <a:picLocks noChangeAspect="1"/>
          </p:cNvPicPr>
          <p:nvPr/>
        </p:nvPicPr>
        <p:blipFill>
          <a:blip r:embed="rId2" cstate="print"/>
          <a:stretch>
            <a:fillRect/>
          </a:stretch>
        </p:blipFill>
        <p:spPr>
          <a:xfrm>
            <a:off x="1619672" y="3140968"/>
            <a:ext cx="5506219" cy="23720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Mainframe arhitecture:</a:t>
            </a:r>
          </a:p>
          <a:p>
            <a:pPr lvl="2"/>
            <a:r>
              <a:rPr lang="en-US" dirty="0" smtClean="0">
                <a:latin typeface="Arial" pitchFamily="34" charset="0"/>
                <a:cs typeface="Arial" pitchFamily="34" charset="0"/>
              </a:rPr>
              <a:t>In the early days of mainframe, computing involved tightly coupled mainframe</a:t>
            </a:r>
            <a:r>
              <a:rPr lang="tr-TR" dirty="0" smtClean="0">
                <a:latin typeface="Arial" pitchFamily="34" charset="0"/>
                <a:cs typeface="Arial" pitchFamily="34" charset="0"/>
              </a:rPr>
              <a:t> servers and dumb terminals</a:t>
            </a:r>
          </a:p>
          <a:p>
            <a:pPr lvl="2"/>
            <a:r>
              <a:rPr lang="tr-TR" dirty="0" smtClean="0">
                <a:latin typeface="Arial" pitchFamily="34" charset="0"/>
                <a:cs typeface="Arial" pitchFamily="34" charset="0"/>
              </a:rPr>
              <a:t>Terminals w</a:t>
            </a:r>
            <a:r>
              <a:rPr lang="en-US" dirty="0" smtClean="0">
                <a:latin typeface="Arial" pitchFamily="34" charset="0"/>
                <a:cs typeface="Arial" pitchFamily="34" charset="0"/>
              </a:rPr>
              <a:t>ere merely interfaces to the functionality</a:t>
            </a:r>
            <a:r>
              <a:rPr lang="tr-TR" dirty="0" smtClean="0">
                <a:latin typeface="Arial" pitchFamily="34" charset="0"/>
                <a:cs typeface="Arial" pitchFamily="34" charset="0"/>
              </a:rPr>
              <a:t> </a:t>
            </a:r>
            <a:r>
              <a:rPr lang="en-US" dirty="0" smtClean="0">
                <a:latin typeface="Arial" pitchFamily="34" charset="0"/>
                <a:cs typeface="Arial" pitchFamily="34" charset="0"/>
              </a:rPr>
              <a:t>that existed on the high processing, backend servers</a:t>
            </a:r>
            <a:endParaRPr lang="tr-TR" dirty="0" smtClean="0">
              <a:latin typeface="Arial" pitchFamily="34" charset="0"/>
              <a:cs typeface="Arial" pitchFamily="34" charset="0"/>
            </a:endParaRPr>
          </a:p>
          <a:p>
            <a:r>
              <a:rPr lang="tr-TR" dirty="0" smtClean="0">
                <a:cs typeface="Arial" pitchFamily="34" charset="0"/>
              </a:rPr>
              <a:t>Distributed Computing:</a:t>
            </a:r>
          </a:p>
          <a:p>
            <a:pPr lvl="1"/>
            <a:r>
              <a:rPr lang="tr-TR" b="1" dirty="0" smtClean="0">
                <a:latin typeface="Arial" pitchFamily="34" charset="0"/>
                <a:cs typeface="Arial" pitchFamily="34" charset="0"/>
              </a:rPr>
              <a:t>Client/Server</a:t>
            </a:r>
          </a:p>
          <a:p>
            <a:pPr lvl="2"/>
            <a:r>
              <a:rPr lang="tr-TR" dirty="0" smtClean="0">
                <a:latin typeface="Arial" pitchFamily="34" charset="0"/>
                <a:cs typeface="Arial" pitchFamily="34" charset="0"/>
              </a:rPr>
              <a:t>T</a:t>
            </a:r>
            <a:r>
              <a:rPr lang="en-US" dirty="0" smtClean="0">
                <a:latin typeface="Arial" pitchFamily="34" charset="0"/>
                <a:cs typeface="Arial" pitchFamily="34" charset="0"/>
              </a:rPr>
              <a:t>he client is capable of processing and is essentially a program</a:t>
            </a:r>
            <a:r>
              <a:rPr lang="tr-TR" dirty="0" smtClean="0">
                <a:latin typeface="Arial" pitchFamily="34" charset="0"/>
                <a:cs typeface="Arial" pitchFamily="34" charset="0"/>
              </a:rPr>
              <a:t> </a:t>
            </a:r>
            <a:r>
              <a:rPr lang="en-US" dirty="0" smtClean="0">
                <a:latin typeface="Arial" pitchFamily="34" charset="0"/>
                <a:cs typeface="Arial" pitchFamily="34" charset="0"/>
              </a:rPr>
              <a:t>that requests service from a server program</a:t>
            </a:r>
            <a:endParaRPr lang="tr-TR" dirty="0" smtClean="0">
              <a:latin typeface="Arial" pitchFamily="34" charset="0"/>
              <a:cs typeface="Arial" pitchFamily="34" charset="0"/>
            </a:endParaRPr>
          </a:p>
          <a:p>
            <a:pPr lvl="1"/>
            <a:r>
              <a:rPr lang="tr-TR" b="1" dirty="0" smtClean="0">
                <a:latin typeface="Arial" pitchFamily="34" charset="0"/>
                <a:cs typeface="Arial" pitchFamily="34" charset="0"/>
              </a:rPr>
              <a:t>Peer-to-Peer (P2P)</a:t>
            </a:r>
          </a:p>
          <a:p>
            <a:pPr lvl="2"/>
            <a:r>
              <a:rPr lang="tr-TR" dirty="0" smtClean="0">
                <a:latin typeface="Arial" pitchFamily="34" charset="0"/>
                <a:cs typeface="Arial" pitchFamily="34" charset="0"/>
              </a:rPr>
              <a:t>T</a:t>
            </a:r>
            <a:r>
              <a:rPr lang="en-US" dirty="0" smtClean="0">
                <a:latin typeface="Arial" pitchFamily="34" charset="0"/>
                <a:cs typeface="Arial" pitchFamily="34" charset="0"/>
              </a:rPr>
              <a:t>he client and the server programs</a:t>
            </a:r>
            <a:r>
              <a:rPr lang="tr-TR" dirty="0" smtClean="0">
                <a:latin typeface="Arial" pitchFamily="34" charset="0"/>
                <a:cs typeface="Arial" pitchFamily="34" charset="0"/>
              </a:rPr>
              <a:t> </a:t>
            </a:r>
            <a:r>
              <a:rPr lang="en-US" dirty="0" smtClean="0">
                <a:latin typeface="Arial" pitchFamily="34" charset="0"/>
                <a:cs typeface="Arial" pitchFamily="34" charset="0"/>
              </a:rPr>
              <a:t>each have the ability to initiate a transaction and act as peers</a:t>
            </a:r>
            <a:endParaRPr lang="tr-TR" dirty="0" smtClean="0">
              <a:latin typeface="Arial" pitchFamily="34" charset="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Service Oriented Architecture (SOA):</a:t>
            </a:r>
          </a:p>
          <a:p>
            <a:pPr lvl="1"/>
            <a:r>
              <a:rPr lang="tr-TR" dirty="0" smtClean="0">
                <a:latin typeface="Arial" pitchFamily="34" charset="0"/>
                <a:cs typeface="Arial" pitchFamily="34" charset="0"/>
              </a:rPr>
              <a:t>I</a:t>
            </a:r>
            <a:r>
              <a:rPr lang="en-US" dirty="0" smtClean="0">
                <a:latin typeface="Arial" pitchFamily="34" charset="0"/>
                <a:cs typeface="Arial" pitchFamily="34" charset="0"/>
              </a:rPr>
              <a:t>s a distributed computing architecture,</a:t>
            </a:r>
            <a:r>
              <a:rPr lang="tr-TR" dirty="0" smtClean="0">
                <a:latin typeface="Arial" pitchFamily="34" charset="0"/>
                <a:cs typeface="Arial" pitchFamily="34" charset="0"/>
              </a:rPr>
              <a:t> </a:t>
            </a:r>
            <a:r>
              <a:rPr lang="en-US" dirty="0" smtClean="0">
                <a:latin typeface="Arial" pitchFamily="34" charset="0"/>
                <a:cs typeface="Arial" pitchFamily="34" charset="0"/>
              </a:rPr>
              <a:t>which has the following characteristics:</a:t>
            </a:r>
            <a:endParaRPr lang="tr-TR" dirty="0" smtClean="0">
              <a:latin typeface="Arial" pitchFamily="34" charset="0"/>
              <a:cs typeface="Arial" pitchFamily="34" charset="0"/>
            </a:endParaRPr>
          </a:p>
          <a:p>
            <a:pPr lvl="2"/>
            <a:r>
              <a:rPr lang="en-US" dirty="0" smtClean="0"/>
              <a:t>Abstracted Business Functionality </a:t>
            </a:r>
            <a:r>
              <a:rPr lang="en-US" i="1" dirty="0" smtClean="0">
                <a:latin typeface="Arial" pitchFamily="34" charset="0"/>
                <a:cs typeface="Arial" pitchFamily="34" charset="0"/>
              </a:rPr>
              <a:t>– the actual program, business</a:t>
            </a:r>
            <a:r>
              <a:rPr lang="tr-TR" i="1" dirty="0" smtClean="0">
                <a:latin typeface="Arial" pitchFamily="34" charset="0"/>
                <a:cs typeface="Arial" pitchFamily="34" charset="0"/>
              </a:rPr>
              <a:t> </a:t>
            </a:r>
            <a:r>
              <a:rPr lang="en-US" dirty="0" smtClean="0">
                <a:latin typeface="Arial" pitchFamily="34" charset="0"/>
                <a:cs typeface="Arial" pitchFamily="34" charset="0"/>
              </a:rPr>
              <a:t>logic, processes, and the database are abstracted into logical views,</a:t>
            </a:r>
            <a:r>
              <a:rPr lang="tr-TR" dirty="0" smtClean="0">
                <a:latin typeface="Arial" pitchFamily="34" charset="0"/>
                <a:cs typeface="Arial" pitchFamily="34" charset="0"/>
              </a:rPr>
              <a:t> </a:t>
            </a:r>
            <a:r>
              <a:rPr lang="en-US" dirty="0" smtClean="0">
                <a:latin typeface="Arial" pitchFamily="34" charset="0"/>
                <a:cs typeface="Arial" pitchFamily="34" charset="0"/>
              </a:rPr>
              <a:t>defined in terms of the business operations and exposed as services</a:t>
            </a:r>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r>
              <a:rPr lang="en-US" dirty="0" smtClean="0"/>
              <a:t>Contract-Based Interfaces </a:t>
            </a:r>
            <a:r>
              <a:rPr lang="en-US" i="1" dirty="0" smtClean="0"/>
              <a:t>– </a:t>
            </a:r>
            <a:r>
              <a:rPr lang="en-US" i="1" dirty="0" smtClean="0">
                <a:latin typeface="Arial" pitchFamily="34" charset="0"/>
                <a:cs typeface="Arial" pitchFamily="34" charset="0"/>
              </a:rPr>
              <a:t>Communication (messages) between</a:t>
            </a:r>
            <a:r>
              <a:rPr lang="tr-TR" i="1" dirty="0" smtClean="0">
                <a:latin typeface="Arial" pitchFamily="34" charset="0"/>
                <a:cs typeface="Arial" pitchFamily="34" charset="0"/>
              </a:rPr>
              <a:t> </a:t>
            </a:r>
            <a:r>
              <a:rPr lang="en-US" dirty="0" smtClean="0">
                <a:latin typeface="Arial" pitchFamily="34" charset="0"/>
                <a:cs typeface="Arial" pitchFamily="34" charset="0"/>
              </a:rPr>
              <a:t>the service providing unit (provider agent) and the consuming unit</a:t>
            </a:r>
            <a:r>
              <a:rPr lang="tr-TR" dirty="0" smtClean="0">
                <a:latin typeface="Arial" pitchFamily="34" charset="0"/>
                <a:cs typeface="Arial" pitchFamily="34" charset="0"/>
              </a:rPr>
              <a:t> </a:t>
            </a:r>
            <a:r>
              <a:rPr lang="en-US" dirty="0" smtClean="0">
                <a:latin typeface="Arial" pitchFamily="34" charset="0"/>
                <a:cs typeface="Arial" pitchFamily="34" charset="0"/>
              </a:rPr>
              <a:t>(requestor agent) is done using messages that are of a standardized</a:t>
            </a:r>
            <a:r>
              <a:rPr lang="tr-TR" dirty="0" smtClean="0">
                <a:latin typeface="Arial" pitchFamily="34" charset="0"/>
                <a:cs typeface="Arial" pitchFamily="34" charset="0"/>
              </a:rPr>
              <a:t> </a:t>
            </a:r>
            <a:r>
              <a:rPr lang="en-US" dirty="0" smtClean="0">
                <a:latin typeface="Arial" pitchFamily="34" charset="0"/>
                <a:cs typeface="Arial" pitchFamily="34" charset="0"/>
              </a:rPr>
              <a:t>format delivered through an interface</a:t>
            </a:r>
            <a:endParaRPr lang="tr-TR" dirty="0" smtClean="0">
              <a:latin typeface="Arial" pitchFamily="34" charset="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Service Oriented Architecture (SOA):</a:t>
            </a:r>
          </a:p>
          <a:p>
            <a:pPr lvl="1"/>
            <a:r>
              <a:rPr lang="tr-TR" dirty="0" smtClean="0">
                <a:latin typeface="Arial" pitchFamily="34" charset="0"/>
                <a:cs typeface="Arial" pitchFamily="34" charset="0"/>
              </a:rPr>
              <a:t>I</a:t>
            </a:r>
            <a:r>
              <a:rPr lang="en-US" dirty="0" smtClean="0">
                <a:latin typeface="Arial" pitchFamily="34" charset="0"/>
                <a:cs typeface="Arial" pitchFamily="34" charset="0"/>
              </a:rPr>
              <a:t>s a distributed computing architecture,</a:t>
            </a:r>
            <a:r>
              <a:rPr lang="tr-TR" dirty="0" smtClean="0">
                <a:latin typeface="Arial" pitchFamily="34" charset="0"/>
                <a:cs typeface="Arial" pitchFamily="34" charset="0"/>
              </a:rPr>
              <a:t> </a:t>
            </a:r>
            <a:r>
              <a:rPr lang="en-US" dirty="0" smtClean="0">
                <a:latin typeface="Arial" pitchFamily="34" charset="0"/>
                <a:cs typeface="Arial" pitchFamily="34" charset="0"/>
              </a:rPr>
              <a:t>which has the following characteristics</a:t>
            </a:r>
            <a:r>
              <a:rPr lang="tr-TR" dirty="0" smtClean="0">
                <a:latin typeface="Arial" pitchFamily="34" charset="0"/>
                <a:cs typeface="Arial" pitchFamily="34" charset="0"/>
              </a:rPr>
              <a:t> continued</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2"/>
            <a:r>
              <a:rPr lang="en-US" b="1" dirty="0" smtClean="0">
                <a:latin typeface="Arial" pitchFamily="34" charset="0"/>
                <a:cs typeface="Arial" pitchFamily="34" charset="0"/>
              </a:rPr>
              <a:t>Platform Neutrality </a:t>
            </a:r>
            <a:r>
              <a:rPr lang="en-US" i="1" dirty="0" smtClean="0">
                <a:latin typeface="Arial" pitchFamily="34" charset="0"/>
                <a:cs typeface="Arial" pitchFamily="34" charset="0"/>
              </a:rPr>
              <a:t>- Messages in SOA are not only standardized</a:t>
            </a:r>
            <a:r>
              <a:rPr lang="tr-TR" i="1" dirty="0" smtClean="0">
                <a:latin typeface="Arial" pitchFamily="34" charset="0"/>
                <a:cs typeface="Arial" pitchFamily="34" charset="0"/>
              </a:rPr>
              <a:t> </a:t>
            </a:r>
            <a:r>
              <a:rPr lang="en-US" dirty="0" smtClean="0">
                <a:latin typeface="Arial" pitchFamily="34" charset="0"/>
                <a:cs typeface="Arial" pitchFamily="34" charset="0"/>
              </a:rPr>
              <a:t>but they are also sent in a platform-neutral format</a:t>
            </a:r>
            <a:r>
              <a:rPr lang="tr-TR" dirty="0" smtClean="0">
                <a:latin typeface="Arial" pitchFamily="34" charset="0"/>
                <a:cs typeface="Arial" pitchFamily="34" charset="0"/>
              </a:rPr>
              <a:t>. Most use XML.</a:t>
            </a:r>
          </a:p>
          <a:p>
            <a:pPr lvl="2"/>
            <a:r>
              <a:rPr lang="en-US" b="1" dirty="0" smtClean="0">
                <a:latin typeface="Arial" pitchFamily="34" charset="0"/>
                <a:cs typeface="Arial" pitchFamily="34" charset="0"/>
              </a:rPr>
              <a:t>Discoverability </a:t>
            </a:r>
            <a:r>
              <a:rPr lang="en-US" i="1" dirty="0" smtClean="0">
                <a:latin typeface="Arial" pitchFamily="34" charset="0"/>
                <a:cs typeface="Arial" pitchFamily="34" charset="0"/>
              </a:rPr>
              <a:t>- In order for the service to be available for use,</a:t>
            </a:r>
            <a:r>
              <a:rPr lang="tr-TR" i="1" dirty="0" smtClean="0">
                <a:latin typeface="Arial" pitchFamily="34" charset="0"/>
                <a:cs typeface="Arial" pitchFamily="34" charset="0"/>
              </a:rPr>
              <a:t> </a:t>
            </a:r>
            <a:r>
              <a:rPr lang="en-US" dirty="0" smtClean="0">
                <a:latin typeface="Arial" pitchFamily="34" charset="0"/>
                <a:cs typeface="Arial" pitchFamily="34" charset="0"/>
              </a:rPr>
              <a:t>it must be discoverable. The service’s discoverability and interface</a:t>
            </a:r>
            <a:r>
              <a:rPr lang="tr-TR" dirty="0" smtClean="0">
                <a:latin typeface="Arial" pitchFamily="34" charset="0"/>
                <a:cs typeface="Arial" pitchFamily="34" charset="0"/>
              </a:rPr>
              <a:t> </a:t>
            </a:r>
            <a:r>
              <a:rPr lang="en-US" dirty="0" smtClean="0">
                <a:latin typeface="Arial" pitchFamily="34" charset="0"/>
                <a:cs typeface="Arial" pitchFamily="34" charset="0"/>
              </a:rPr>
              <a:t>information are published so that requestor agents are made aware</a:t>
            </a:r>
            <a:r>
              <a:rPr lang="tr-TR" dirty="0" smtClean="0">
                <a:latin typeface="Arial" pitchFamily="34" charset="0"/>
                <a:cs typeface="Arial" pitchFamily="34" charset="0"/>
              </a:rPr>
              <a:t> </a:t>
            </a:r>
            <a:r>
              <a:rPr lang="en-US" dirty="0" smtClean="0">
                <a:latin typeface="Arial" pitchFamily="34" charset="0"/>
                <a:cs typeface="Arial" pitchFamily="34" charset="0"/>
              </a:rPr>
              <a:t>of what the service contract is and how to invoke it.</a:t>
            </a:r>
            <a:endParaRPr lang="tr-TR" dirty="0" smtClean="0">
              <a:latin typeface="Arial" pitchFamily="34" charset="0"/>
              <a:cs typeface="Arial" pitchFamily="34" charset="0"/>
            </a:endParaRPr>
          </a:p>
          <a:p>
            <a:pPr lvl="1"/>
            <a:endParaRPr lang="tr-TR" dirty="0" smtClean="0">
              <a:cs typeface="Arial" pitchFamily="34" charset="0"/>
            </a:endParaRPr>
          </a:p>
          <a:p>
            <a:pPr lvl="1"/>
            <a:r>
              <a:rPr lang="tr-TR" dirty="0" smtClean="0">
                <a:latin typeface="Arial" pitchFamily="34" charset="0"/>
                <a:cs typeface="Arial" pitchFamily="34" charset="0"/>
              </a:rPr>
              <a:t>Examples of SOA:</a:t>
            </a:r>
          </a:p>
          <a:p>
            <a:pPr lvl="2"/>
            <a:r>
              <a:rPr lang="tr-TR" dirty="0" smtClean="0">
                <a:latin typeface="Arial" pitchFamily="34" charset="0"/>
                <a:cs typeface="Arial" pitchFamily="34" charset="0"/>
              </a:rPr>
              <a:t>RPC, COM, DCOM, CORBA, Web Services (SOAP, REST)</a:t>
            </a: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710100"/>
            <a:ext cx="8064896" cy="3312368"/>
          </a:xfrm>
        </p:spPr>
        <p:txBody>
          <a:bodyPr/>
          <a:lstStyle/>
          <a:p>
            <a:r>
              <a:rPr lang="tr-TR" dirty="0" smtClean="0">
                <a:cs typeface="Arial" pitchFamily="34" charset="0"/>
              </a:rPr>
              <a:t>Rich Internet Applications (RIA):</a:t>
            </a:r>
          </a:p>
          <a:p>
            <a:pPr lvl="2"/>
            <a:r>
              <a:rPr lang="en-US" dirty="0">
                <a:latin typeface="Arial" panose="020B0604020202020204" pitchFamily="34" charset="0"/>
                <a:cs typeface="Arial" panose="020B0604020202020204" pitchFamily="34" charset="0"/>
              </a:rPr>
              <a:t> Some examples of RIA in use today are Facebook and Twitter. </a:t>
            </a:r>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A live connection (Internet Protocol) to the network and a client (browser, browser plug-in, or virtual machine) are often all that is necessary to run these </a:t>
            </a:r>
            <a:r>
              <a:rPr lang="en-US" dirty="0" smtClean="0">
                <a:latin typeface="Arial" panose="020B0604020202020204" pitchFamily="34" charset="0"/>
                <a:cs typeface="Arial" panose="020B0604020202020204" pitchFamily="34" charset="0"/>
              </a:rPr>
              <a:t>applications</a:t>
            </a:r>
          </a:p>
          <a:p>
            <a:pPr lvl="2"/>
            <a:r>
              <a:rPr lang="en-US" dirty="0">
                <a:latin typeface="Arial" panose="020B0604020202020204" pitchFamily="34" charset="0"/>
                <a:cs typeface="Arial" panose="020B0604020202020204" pitchFamily="34" charset="0"/>
              </a:rPr>
              <a:t>Some of the frameworks that are commonly used in RIA are AJAX, Abode Flash/Flex/AIR, Microsoft Silverlight, and </a:t>
            </a:r>
            <a:r>
              <a:rPr lang="en-US" dirty="0" err="1" smtClean="0">
                <a:latin typeface="Arial" panose="020B0604020202020204" pitchFamily="34" charset="0"/>
                <a:cs typeface="Arial" panose="020B0604020202020204" pitchFamily="34" charset="0"/>
              </a:rPr>
              <a:t>JavaFX</a:t>
            </a:r>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With increased client (browser) side processing capabilities, the workload on the server side is reduced which is a primary benefit of </a:t>
            </a:r>
            <a:r>
              <a:rPr lang="en-US" dirty="0" smtClean="0">
                <a:latin typeface="Arial" panose="020B0604020202020204" pitchFamily="34" charset="0"/>
                <a:cs typeface="Arial" panose="020B0604020202020204" pitchFamily="34" charset="0"/>
              </a:rPr>
              <a:t>RIA</a:t>
            </a:r>
          </a:p>
          <a:p>
            <a:pPr lvl="1"/>
            <a:r>
              <a:rPr lang="en-US" b="1" dirty="0" smtClean="0">
                <a:latin typeface="Arial" panose="020B0604020202020204" pitchFamily="34" charset="0"/>
                <a:cs typeface="Arial" panose="020B0604020202020204" pitchFamily="34" charset="0"/>
              </a:rPr>
              <a:t>RIA Security control mechanisms:</a:t>
            </a:r>
          </a:p>
          <a:p>
            <a:pPr lvl="2"/>
            <a:r>
              <a:rPr lang="en-US" b="1" dirty="0">
                <a:latin typeface="Arial" panose="020B0604020202020204" pitchFamily="34" charset="0"/>
                <a:cs typeface="Arial" panose="020B0604020202020204" pitchFamily="34" charset="0"/>
              </a:rPr>
              <a:t>Same Origin Policy (SOP</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origin of a web application can be determined using the protocol (http/https), host name, and port (80/443) information. </a:t>
            </a:r>
            <a:endParaRPr lang="tr-TR"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Rich Internet Applications also run within the security </a:t>
            </a:r>
            <a:r>
              <a:rPr lang="en-US" b="1" dirty="0">
                <a:latin typeface="Arial" panose="020B0604020202020204" pitchFamily="34" charset="0"/>
                <a:cs typeface="Arial" panose="020B0604020202020204" pitchFamily="34" charset="0"/>
              </a:rPr>
              <a:t>sandbox</a:t>
            </a:r>
            <a:r>
              <a:rPr lang="en-US" dirty="0">
                <a:latin typeface="Arial" panose="020B0604020202020204" pitchFamily="34" charset="0"/>
                <a:cs typeface="Arial" panose="020B0604020202020204" pitchFamily="34" charset="0"/>
              </a:rPr>
              <a:t> of the browser and are restricted from accessing system resources </a:t>
            </a:r>
            <a:endParaRPr lang="tr-TR"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spTree>
    <p:extLst>
      <p:ext uri="{BB962C8B-B14F-4D97-AF65-F5344CB8AC3E}">
        <p14:creationId xmlns="" xmlns:p14="http://schemas.microsoft.com/office/powerpoint/2010/main" val="2519173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784976" cy="3312368"/>
          </a:xfrm>
        </p:spPr>
        <p:txBody>
          <a:bodyPr/>
          <a:lstStyle/>
          <a:p>
            <a:r>
              <a:rPr lang="tr-TR" dirty="0" smtClean="0">
                <a:cs typeface="Arial" pitchFamily="34" charset="0"/>
              </a:rPr>
              <a:t>Web Services:</a:t>
            </a:r>
          </a:p>
          <a:p>
            <a:pPr lvl="1"/>
            <a:r>
              <a:rPr lang="tr-TR" b="1" dirty="0">
                <a:latin typeface="Arial" pitchFamily="34" charset="0"/>
                <a:cs typeface="Arial" pitchFamily="34" charset="0"/>
              </a:rPr>
              <a:t>Representational State </a:t>
            </a:r>
            <a:r>
              <a:rPr lang="tr-TR" b="1" dirty="0" smtClean="0">
                <a:latin typeface="Arial" pitchFamily="34" charset="0"/>
                <a:cs typeface="Arial" pitchFamily="34" charset="0"/>
              </a:rPr>
              <a:t>Transfer</a:t>
            </a:r>
            <a:r>
              <a:rPr lang="en-US" b="1" dirty="0" smtClean="0">
                <a:latin typeface="Arial" pitchFamily="34" charset="0"/>
                <a:cs typeface="Arial" pitchFamily="34" charset="0"/>
              </a:rPr>
              <a:t> (</a:t>
            </a:r>
            <a:r>
              <a:rPr lang="tr-TR" b="1" dirty="0" smtClean="0">
                <a:latin typeface="Arial" pitchFamily="34" charset="0"/>
                <a:cs typeface="Arial" pitchFamily="34" charset="0"/>
              </a:rPr>
              <a:t>REST</a:t>
            </a:r>
            <a:r>
              <a:rPr lang="en-US" b="1" dirty="0" smtClean="0">
                <a:latin typeface="Arial" pitchFamily="34" charset="0"/>
                <a:cs typeface="Arial" pitchFamily="34" charset="0"/>
              </a:rPr>
              <a:t>):</a:t>
            </a:r>
          </a:p>
          <a:p>
            <a:pPr lvl="2"/>
            <a:r>
              <a:rPr lang="en-US" dirty="0">
                <a:latin typeface="Arial" pitchFamily="34" charset="0"/>
                <a:cs typeface="Arial" pitchFamily="34" charset="0"/>
              </a:rPr>
              <a:t>REST is a client/server model, in which the requests and responses are built around transition state of resources. </a:t>
            </a:r>
            <a:endParaRPr lang="en-US" dirty="0" smtClean="0">
              <a:latin typeface="Arial" pitchFamily="34" charset="0"/>
              <a:cs typeface="Arial" pitchFamily="34" charset="0"/>
            </a:endParaRPr>
          </a:p>
          <a:p>
            <a:pPr lvl="2"/>
            <a:r>
              <a:rPr lang="en-US" dirty="0">
                <a:latin typeface="Arial" pitchFamily="34" charset="0"/>
                <a:cs typeface="Arial" pitchFamily="34" charset="0"/>
              </a:rPr>
              <a:t> Has a unique Resource Address or  Base URI (e.g., http://isc2.org/ resources/) </a:t>
            </a:r>
          </a:p>
          <a:p>
            <a:pPr lvl="2"/>
            <a:r>
              <a:rPr lang="en-US" dirty="0" smtClean="0">
                <a:latin typeface="Arial" pitchFamily="34" charset="0"/>
                <a:cs typeface="Arial" pitchFamily="34" charset="0"/>
              </a:rPr>
              <a:t>Supports </a:t>
            </a:r>
            <a:r>
              <a:rPr lang="en-US" dirty="0">
                <a:latin typeface="Arial" pitchFamily="34" charset="0"/>
                <a:cs typeface="Arial" pitchFamily="34" charset="0"/>
              </a:rPr>
              <a:t>media type of the data supported by the Web service (e.g., XML, JSON, etc.)  </a:t>
            </a:r>
          </a:p>
          <a:p>
            <a:pPr lvl="2"/>
            <a:r>
              <a:rPr lang="en-US" dirty="0" smtClean="0">
                <a:latin typeface="Arial" pitchFamily="34" charset="0"/>
                <a:cs typeface="Arial" pitchFamily="34" charset="0"/>
              </a:rPr>
              <a:t>Uses </a:t>
            </a:r>
            <a:r>
              <a:rPr lang="en-US" dirty="0">
                <a:latin typeface="Arial" pitchFamily="34" charset="0"/>
                <a:cs typeface="Arial" pitchFamily="34" charset="0"/>
              </a:rPr>
              <a:t>HTTP Methods for its operations (e.g., GET, PUT, POST, or DELETE) </a:t>
            </a:r>
            <a:endParaRPr lang="en-US" dirty="0" smtClean="0">
              <a:latin typeface="Arial" pitchFamily="34" charset="0"/>
              <a:cs typeface="Arial" pitchFamily="34" charset="0"/>
            </a:endParaRPr>
          </a:p>
          <a:p>
            <a:pPr lvl="2"/>
            <a:r>
              <a:rPr lang="en-US" dirty="0">
                <a:latin typeface="Arial" pitchFamily="34" charset="0"/>
                <a:cs typeface="Arial" pitchFamily="34" charset="0"/>
              </a:rPr>
              <a:t>REST does not offer any built in security features and need to be implemented with complementing security technologies to assure secure </a:t>
            </a:r>
            <a:r>
              <a:rPr lang="en-US" dirty="0" smtClean="0">
                <a:latin typeface="Arial" pitchFamily="34" charset="0"/>
                <a:cs typeface="Arial" pitchFamily="34" charset="0"/>
              </a:rPr>
              <a:t>operations.</a:t>
            </a:r>
          </a:p>
          <a:p>
            <a:pPr lvl="2"/>
            <a:r>
              <a:rPr lang="en-US" dirty="0">
                <a:latin typeface="Arial" pitchFamily="34" charset="0"/>
                <a:cs typeface="Arial" pitchFamily="34" charset="0"/>
              </a:rPr>
              <a:t>For example, tokens for authentication and SSL (HTTPS) for encryption of data on the wire are necessary for incorporating security when using </a:t>
            </a:r>
            <a:r>
              <a:rPr lang="en-US" dirty="0" err="1">
                <a:latin typeface="Arial" pitchFamily="34" charset="0"/>
                <a:cs typeface="Arial" pitchFamily="34" charset="0"/>
              </a:rPr>
              <a:t>RESTful</a:t>
            </a:r>
            <a:r>
              <a:rPr lang="en-US" dirty="0">
                <a:latin typeface="Arial" pitchFamily="34" charset="0"/>
                <a:cs typeface="Arial" pitchFamily="34" charset="0"/>
              </a:rPr>
              <a:t> Web services</a:t>
            </a:r>
            <a:endParaRPr lang="tr-TR" dirty="0" smtClean="0">
              <a:latin typeface="Arial" pitchFamily="34" charset="0"/>
              <a:cs typeface="Arial" pitchFamily="34" charset="0"/>
            </a:endParaRPr>
          </a:p>
          <a:p>
            <a:endParaRPr lang="tr-TR" dirty="0" smtClean="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latin typeface="Arial" pitchFamily="34" charset="0"/>
                <a:cs typeface="Arial" pitchFamily="34" charset="0"/>
              </a:rPr>
              <a:t>According to IBM’s research, it is nearly a hunderd times costlier to remediate security issues in production compared to handling security tight earlier at design phase </a:t>
            </a:r>
          </a:p>
          <a:p>
            <a:pPr lvl="1"/>
            <a:r>
              <a:rPr lang="tr-TR" i="1" dirty="0" smtClean="0">
                <a:latin typeface="Arial" pitchFamily="34" charset="0"/>
                <a:cs typeface="Arial" pitchFamily="34" charset="0"/>
              </a:rPr>
              <a:t>“</a:t>
            </a:r>
            <a:r>
              <a:rPr lang="en-US" i="1" dirty="0" smtClean="0">
                <a:latin typeface="Arial" pitchFamily="34" charset="0"/>
                <a:cs typeface="Arial" pitchFamily="34" charset="0"/>
              </a:rPr>
              <a:t>Investing the time upfront in the SDLC to design security into the software</a:t>
            </a:r>
            <a:r>
              <a:rPr lang="tr-TR" i="1" dirty="0" smtClean="0">
                <a:latin typeface="Arial" pitchFamily="34" charset="0"/>
                <a:cs typeface="Arial" pitchFamily="34" charset="0"/>
              </a:rPr>
              <a:t> </a:t>
            </a:r>
            <a:r>
              <a:rPr lang="en-US" i="1" dirty="0" smtClean="0">
                <a:latin typeface="Arial" pitchFamily="34" charset="0"/>
                <a:cs typeface="Arial" pitchFamily="34" charset="0"/>
              </a:rPr>
              <a:t>supports the “build-in” motif of security, as opposed to trying to “bolt-it-on” at</a:t>
            </a:r>
            <a:r>
              <a:rPr lang="tr-TR" i="1" dirty="0" smtClean="0">
                <a:latin typeface="Arial" pitchFamily="34" charset="0"/>
                <a:cs typeface="Arial" pitchFamily="34" charset="0"/>
              </a:rPr>
              <a:t> a later stage.”</a:t>
            </a: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r>
              <a:rPr lang="tr-TR" dirty="0" smtClean="0">
                <a:latin typeface="Arial" pitchFamily="34" charset="0"/>
                <a:cs typeface="Arial" pitchFamily="34" charset="0"/>
              </a:rPr>
              <a:t>As mentioned in earlier lectures, always generate a security requirement for a functional requirement during analysis and design.</a:t>
            </a: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4824536" cy="369332"/>
          </a:xfrm>
          <a:prstGeom prst="rect">
            <a:avLst/>
          </a:prstGeom>
          <a:noFill/>
        </p:spPr>
        <p:txBody>
          <a:bodyPr wrap="square" rtlCol="0">
            <a:spAutoFit/>
          </a:bodyPr>
          <a:lstStyle/>
          <a:p>
            <a:r>
              <a:rPr lang="tr-TR" dirty="0" smtClean="0"/>
              <a:t>The need for secure design</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710100"/>
            <a:ext cx="8064896" cy="3312368"/>
          </a:xfrm>
        </p:spPr>
        <p:txBody>
          <a:bodyPr/>
          <a:lstStyle/>
          <a:p>
            <a:r>
              <a:rPr lang="tr-TR" dirty="0"/>
              <a:t>Cloud Computing:</a:t>
            </a:r>
          </a:p>
          <a:p>
            <a:pPr lvl="1"/>
            <a:r>
              <a:rPr lang="tr-TR" dirty="0"/>
              <a:t>Service Models:</a:t>
            </a:r>
          </a:p>
          <a:p>
            <a:endParaRPr lang="tr-TR" dirty="0" smtClean="0">
              <a:cs typeface="Arial" pitchFamily="34" charset="0"/>
            </a:endParaRPr>
          </a:p>
          <a:p>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Some threats are</a:t>
            </a:r>
            <a:endParaRPr lang="en-US" dirty="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Data </a:t>
            </a:r>
            <a:r>
              <a:rPr lang="tr-TR" sz="1600" dirty="0" smtClean="0">
                <a:latin typeface="Arial" panose="020B0604020202020204" pitchFamily="34" charset="0"/>
                <a:cs typeface="Arial" panose="020B0604020202020204" pitchFamily="34" charset="0"/>
              </a:rPr>
              <a:t>Disclosure</a:t>
            </a:r>
            <a:r>
              <a:rPr lang="en-US" sz="1600" dirty="0" smtClean="0">
                <a:latin typeface="Arial" panose="020B0604020202020204" pitchFamily="34" charset="0"/>
                <a:cs typeface="Arial" panose="020B0604020202020204" pitchFamily="34" charset="0"/>
              </a:rPr>
              <a:t> or loss</a:t>
            </a: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Unauthorized Access </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Man-in-the-Middle and Traffic Hijacking  </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Insecure and Proprietary API’s </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Service </a:t>
            </a:r>
            <a:r>
              <a:rPr lang="tr-TR" sz="1600" dirty="0" smtClean="0">
                <a:latin typeface="Arial" panose="020B0604020202020204" pitchFamily="34" charset="0"/>
                <a:cs typeface="Arial" panose="020B0604020202020204" pitchFamily="34" charset="0"/>
              </a:rPr>
              <a:t>Interruptions</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Malicious Personnel (Insiders) </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Cloud </a:t>
            </a:r>
            <a:r>
              <a:rPr lang="tr-TR" sz="1600" dirty="0" smtClean="0">
                <a:latin typeface="Arial" panose="020B0604020202020204" pitchFamily="34" charset="0"/>
                <a:cs typeface="Arial" panose="020B0604020202020204" pitchFamily="34" charset="0"/>
              </a:rPr>
              <a:t>Abuse</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r>
              <a:rPr lang="tr-TR" sz="1600" dirty="0" smtClean="0">
                <a:latin typeface="Arial" panose="020B0604020202020204" pitchFamily="34" charset="0"/>
                <a:cs typeface="Arial" panose="020B0604020202020204" pitchFamily="34" charset="0"/>
              </a:rPr>
              <a:t>Nefarious </a:t>
            </a:r>
            <a:r>
              <a:rPr lang="tr-TR" sz="1600" dirty="0">
                <a:latin typeface="Arial" panose="020B0604020202020204" pitchFamily="34" charset="0"/>
                <a:cs typeface="Arial" panose="020B0604020202020204" pitchFamily="34" charset="0"/>
              </a:rPr>
              <a:t>Use of Shared Computing/Technology </a:t>
            </a:r>
            <a:r>
              <a:rPr lang="tr-TR" sz="1600" dirty="0" smtClean="0">
                <a:latin typeface="Arial" panose="020B0604020202020204" pitchFamily="34" charset="0"/>
                <a:cs typeface="Arial" panose="020B0604020202020204" pitchFamily="34" charset="0"/>
              </a:rPr>
              <a:t>Resources</a:t>
            </a:r>
            <a:endParaRPr lang="en-US" sz="1600" dirty="0" smtClean="0">
              <a:latin typeface="Arial" panose="020B0604020202020204" pitchFamily="34" charset="0"/>
              <a:cs typeface="Arial" panose="020B0604020202020204" pitchFamily="34" charset="0"/>
            </a:endParaRPr>
          </a:p>
          <a:p>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Insufficient Due Diligence / Unknown Risk Profile </a:t>
            </a:r>
            <a:endParaRPr lang="tr-TR" sz="1600"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Architectures</a:t>
            </a:r>
            <a:endParaRPr lang="tr-TR"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31557" y="1916832"/>
            <a:ext cx="5048955" cy="4020111"/>
          </a:xfrm>
          <a:prstGeom prst="rect">
            <a:avLst/>
          </a:prstGeom>
        </p:spPr>
      </p:pic>
    </p:spTree>
    <p:extLst>
      <p:ext uri="{BB962C8B-B14F-4D97-AF65-F5344CB8AC3E}">
        <p14:creationId xmlns="" xmlns:p14="http://schemas.microsoft.com/office/powerpoint/2010/main" val="3072169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628800"/>
            <a:ext cx="8064896" cy="3312368"/>
          </a:xfrm>
        </p:spPr>
        <p:txBody>
          <a:bodyPr/>
          <a:lstStyle/>
          <a:p>
            <a:pPr lvl="1"/>
            <a:r>
              <a:rPr lang="tr-TR" dirty="0" smtClean="0">
                <a:latin typeface="Arial" pitchFamily="34" charset="0"/>
                <a:cs typeface="Arial" pitchFamily="34" charset="0"/>
              </a:rPr>
              <a:t>Authentication and Identity management</a:t>
            </a:r>
          </a:p>
          <a:p>
            <a:pPr lvl="1"/>
            <a:r>
              <a:rPr lang="tr-TR" dirty="0" smtClean="0">
                <a:latin typeface="Arial" pitchFamily="34" charset="0"/>
                <a:cs typeface="Arial" pitchFamily="34" charset="0"/>
              </a:rPr>
              <a:t>Credential management (Certificates, SSO)</a:t>
            </a:r>
          </a:p>
          <a:p>
            <a:pPr lvl="1"/>
            <a:r>
              <a:rPr lang="tr-TR" dirty="0" smtClean="0">
                <a:latin typeface="Arial" pitchFamily="34" charset="0"/>
                <a:cs typeface="Arial" pitchFamily="34" charset="0"/>
              </a:rPr>
              <a:t>Flow Control (proxies, firewalls)</a:t>
            </a:r>
          </a:p>
          <a:p>
            <a:pPr lvl="1"/>
            <a:r>
              <a:rPr lang="tr-TR" dirty="0" smtClean="0">
                <a:latin typeface="Arial" pitchFamily="34" charset="0"/>
                <a:cs typeface="Arial" pitchFamily="34" charset="0"/>
              </a:rPr>
              <a:t>Audit (Syslog, IDS)</a:t>
            </a:r>
          </a:p>
          <a:p>
            <a:pPr lvl="1"/>
            <a:r>
              <a:rPr lang="tr-TR" dirty="0" smtClean="0">
                <a:latin typeface="Arial" pitchFamily="34" charset="0"/>
                <a:cs typeface="Arial" pitchFamily="34" charset="0"/>
              </a:rPr>
              <a:t>Data Protection (DLP, encryption)</a:t>
            </a:r>
          </a:p>
          <a:p>
            <a:pPr lvl="1"/>
            <a:r>
              <a:rPr lang="tr-TR" dirty="0" smtClean="0">
                <a:latin typeface="Arial" pitchFamily="34" charset="0"/>
                <a:cs typeface="Arial" pitchFamily="34" charset="0"/>
              </a:rPr>
              <a:t>Digital Rights Management (DRM)</a:t>
            </a:r>
          </a:p>
          <a:p>
            <a:pPr lvl="1"/>
            <a:r>
              <a:rPr lang="tr-TR" dirty="0" smtClean="0">
                <a:latin typeface="Arial" pitchFamily="34" charset="0"/>
                <a:cs typeface="Arial" pitchFamily="34" charset="0"/>
              </a:rPr>
              <a:t>Integrity (hashing, code signing)</a:t>
            </a:r>
          </a:p>
          <a:p>
            <a:pPr lvl="1"/>
            <a:endParaRPr lang="tr-TR" dirty="0" smtClean="0">
              <a:cs typeface="Arial" pitchFamily="34" charset="0"/>
            </a:endParaRPr>
          </a:p>
          <a:p>
            <a:pPr lvl="1">
              <a:buNone/>
            </a:pPr>
            <a:r>
              <a:rPr lang="tr-TR" dirty="0" smtClean="0">
                <a:cs typeface="Arial" pitchFamily="34" charset="0"/>
              </a:rPr>
              <a:t>Our focus will be on </a:t>
            </a:r>
          </a:p>
          <a:p>
            <a:pPr marL="914400" lvl="1" indent="-457200"/>
            <a:r>
              <a:rPr lang="tr-TR" dirty="0" smtClean="0">
                <a:cs typeface="Arial" pitchFamily="34" charset="0"/>
              </a:rPr>
              <a:t>Database Security</a:t>
            </a:r>
          </a:p>
          <a:p>
            <a:pPr marL="914400" lvl="1" indent="-457200"/>
            <a:r>
              <a:rPr lang="tr-TR" dirty="0" smtClean="0">
                <a:cs typeface="Arial" pitchFamily="34" charset="0"/>
              </a:rPr>
              <a:t>Programming language environment</a:t>
            </a:r>
          </a:p>
          <a:p>
            <a:pPr marL="914400" lvl="1" indent="-457200"/>
            <a:r>
              <a:rPr lang="tr-TR" dirty="0" smtClean="0">
                <a:cs typeface="Arial" pitchFamily="34" charset="0"/>
              </a:rPr>
              <a:t>Operating systems</a:t>
            </a:r>
          </a:p>
          <a:p>
            <a:pPr marL="914400" lvl="1" indent="-457200"/>
            <a:r>
              <a:rPr lang="tr-TR" dirty="0" smtClean="0">
                <a:cs typeface="Arial" pitchFamily="34" charset="0"/>
              </a:rPr>
              <a:t>Embedded systems</a:t>
            </a: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640960" cy="3312368"/>
          </a:xfrm>
        </p:spPr>
        <p:txBody>
          <a:bodyPr/>
          <a:lstStyle/>
          <a:p>
            <a:r>
              <a:rPr lang="tr-TR" dirty="0" smtClean="0">
                <a:cs typeface="Arial" pitchFamily="34" charset="0"/>
              </a:rPr>
              <a:t>Database Security:</a:t>
            </a:r>
            <a:r>
              <a:rPr lang="en-US" dirty="0" smtClean="0">
                <a:cs typeface="Arial" pitchFamily="34" charset="0"/>
              </a:rPr>
              <a:t> </a:t>
            </a:r>
          </a:p>
          <a:p>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Just as important as data design is for security is the design of the database for the reliability, resiliency and recoverability of software that depends on the data stored in the database. </a:t>
            </a:r>
            <a:endParaRPr lang="tr-TR" dirty="0" smtClean="0">
              <a:latin typeface="Arial" panose="020B0604020202020204" pitchFamily="34" charset="0"/>
              <a:cs typeface="Arial" panose="020B0604020202020204" pitchFamily="34" charset="0"/>
            </a:endParaRPr>
          </a:p>
          <a:p>
            <a:pPr lvl="1"/>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Database is where the data is at rest</a:t>
            </a:r>
          </a:p>
          <a:p>
            <a:pPr lvl="1"/>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Subject to inference, aggregation and injection attacks</a:t>
            </a:r>
            <a:endParaRPr lang="tr-TR"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640960" cy="3312368"/>
          </a:xfrm>
        </p:spPr>
        <p:txBody>
          <a:bodyPr/>
          <a:lstStyle/>
          <a:p>
            <a:r>
              <a:rPr lang="tr-TR" dirty="0" smtClean="0">
                <a:cs typeface="Arial" pitchFamily="34" charset="0"/>
              </a:rPr>
              <a:t>Database Security:</a:t>
            </a:r>
            <a:r>
              <a:rPr lang="en-US" dirty="0" smtClean="0">
                <a:cs typeface="Arial" pitchFamily="34" charset="0"/>
              </a:rPr>
              <a:t> </a:t>
            </a:r>
          </a:p>
          <a:p>
            <a:pPr lvl="1"/>
            <a:r>
              <a:rPr lang="en-US" dirty="0" smtClean="0">
                <a:cs typeface="Arial" pitchFamily="34" charset="0"/>
              </a:rPr>
              <a:t>Inference</a:t>
            </a:r>
          </a:p>
          <a:p>
            <a:pPr lvl="1"/>
            <a:r>
              <a:rPr lang="en-US" sz="1800" dirty="0" smtClean="0">
                <a:latin typeface="Arial" panose="020B0604020202020204" pitchFamily="34" charset="0"/>
                <a:cs typeface="Arial" panose="020B0604020202020204" pitchFamily="34" charset="0"/>
              </a:rPr>
              <a:t>Assume you are not allowed to directly query the average grade of a student by name (SELECT </a:t>
            </a:r>
            <a:r>
              <a:rPr lang="tr-TR" sz="1800" dirty="0" smtClean="0">
                <a:latin typeface="Arial" panose="020B0604020202020204" pitchFamily="34" charset="0"/>
                <a:cs typeface="Arial" panose="020B0604020202020204" pitchFamily="34" charset="0"/>
              </a:rPr>
              <a:t>AVG</a:t>
            </a:r>
            <a:r>
              <a:rPr lang="en-US" sz="1800" dirty="0" smtClean="0">
                <a:latin typeface="Arial" panose="020B0604020202020204" pitchFamily="34" charset="0"/>
                <a:cs typeface="Arial" panose="020B0604020202020204" pitchFamily="34" charset="0"/>
              </a:rPr>
              <a:t> FROM </a:t>
            </a:r>
            <a:r>
              <a:rPr lang="tr-TR" sz="1800" dirty="0" smtClean="0">
                <a:latin typeface="Arial" panose="020B0604020202020204" pitchFamily="34" charset="0"/>
                <a:cs typeface="Arial" panose="020B0604020202020204" pitchFamily="34" charset="0"/>
              </a:rPr>
              <a:t>Student </a:t>
            </a:r>
            <a:r>
              <a:rPr lang="en-US" sz="1800" dirty="0" smtClean="0">
                <a:latin typeface="Arial" panose="020B0604020202020204" pitchFamily="34" charset="0"/>
                <a:cs typeface="Arial" panose="020B0604020202020204" pitchFamily="34" charset="0"/>
              </a:rPr>
              <a:t>WHERE Name=‘Carol’).</a:t>
            </a:r>
            <a:endParaRPr lang="tr-TR" sz="1800" dirty="0" smtClean="0">
              <a:latin typeface="Arial" panose="020B0604020202020204" pitchFamily="34" charset="0"/>
              <a:cs typeface="Arial" panose="020B0604020202020204"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smtClean="0">
              <a:cs typeface="Arial" pitchFamily="34" charset="0"/>
            </a:endParaRPr>
          </a:p>
          <a:p>
            <a:pPr lvl="1"/>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For example sake, Q1 returns 1, so we know Carol is the only female student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Then Q2 will naturally reveal Carol’s average grade</a:t>
            </a:r>
            <a:endParaRPr lang="tr-TR"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576" y="3356992"/>
            <a:ext cx="5668166" cy="1724266"/>
          </a:xfrm>
          <a:prstGeom prst="rect">
            <a:avLst/>
          </a:prstGeom>
        </p:spPr>
      </p:pic>
    </p:spTree>
    <p:extLst>
      <p:ext uri="{BB962C8B-B14F-4D97-AF65-F5344CB8AC3E}">
        <p14:creationId xmlns="" xmlns:p14="http://schemas.microsoft.com/office/powerpoint/2010/main" val="2074083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9001000" cy="3312368"/>
          </a:xfrm>
        </p:spPr>
        <p:txBody>
          <a:bodyPr/>
          <a:lstStyle/>
          <a:p>
            <a:r>
              <a:rPr lang="tr-TR" dirty="0" smtClean="0">
                <a:cs typeface="Arial" pitchFamily="34" charset="0"/>
              </a:rPr>
              <a:t>Database Security:</a:t>
            </a:r>
            <a:endParaRPr lang="en-US" dirty="0" smtClean="0">
              <a:cs typeface="Arial" pitchFamily="34" charset="0"/>
            </a:endParaRPr>
          </a:p>
          <a:p>
            <a:pPr lvl="1"/>
            <a:r>
              <a:rPr lang="en-US" dirty="0" err="1" smtClean="0">
                <a:cs typeface="Arial" pitchFamily="34" charset="0"/>
              </a:rPr>
              <a:t>Polyinstantiation</a:t>
            </a:r>
            <a:r>
              <a:rPr lang="en-US" dirty="0" smtClean="0">
                <a:cs typeface="Arial" pitchFamily="34" charset="0"/>
              </a:rPr>
              <a:t>: </a:t>
            </a:r>
          </a:p>
          <a:p>
            <a:pPr lvl="2"/>
            <a:r>
              <a:rPr lang="en-US" dirty="0" smtClean="0">
                <a:latin typeface="Arial" panose="020B0604020202020204" pitchFamily="34" charset="0"/>
                <a:cs typeface="Arial" panose="020B0604020202020204" pitchFamily="34" charset="0"/>
              </a:rPr>
              <a:t>Have multiple instances of the database instantiated according to a security level where users with given sec level is bound to specific instance</a:t>
            </a:r>
          </a:p>
          <a:p>
            <a:pPr lvl="1"/>
            <a:endParaRPr lang="en-US" dirty="0" smtClean="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cs typeface="Arial" pitchFamily="34" charset="0"/>
            </a:endParaRPr>
          </a:p>
          <a:p>
            <a:pPr lvl="2"/>
            <a:r>
              <a:rPr lang="en-US" dirty="0" smtClean="0">
                <a:latin typeface="Arial" panose="020B0604020202020204" pitchFamily="34" charset="0"/>
                <a:cs typeface="Arial" panose="020B0604020202020204" pitchFamily="34" charset="0"/>
              </a:rPr>
              <a:t>For a user with Top Secret clearance, either direct or indirect queries will return Destination Sat X and Aim is Military </a:t>
            </a:r>
          </a:p>
          <a:p>
            <a:pPr lvl="2"/>
            <a:r>
              <a:rPr lang="en-US" dirty="0" smtClean="0">
                <a:latin typeface="Arial" panose="020B0604020202020204" pitchFamily="34" charset="0"/>
                <a:cs typeface="Arial" panose="020B0604020202020204" pitchFamily="34" charset="0"/>
              </a:rPr>
              <a:t>Whereas a user with ordinary clearance will see that destination is Sat Y and purpose is scientific.</a:t>
            </a:r>
          </a:p>
          <a:p>
            <a:pPr lvl="1"/>
            <a:endParaRPr lang="en-US" dirty="0" smtClean="0">
              <a:cs typeface="Arial" pitchFamily="34" charset="0"/>
            </a:endParaRPr>
          </a:p>
          <a:p>
            <a:pPr lvl="1"/>
            <a:endParaRPr lang="en-US" dirty="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576" y="3284984"/>
            <a:ext cx="6068272" cy="1648055"/>
          </a:xfrm>
          <a:prstGeom prst="rect">
            <a:avLst/>
          </a:prstGeom>
        </p:spPr>
      </p:pic>
    </p:spTree>
    <p:extLst>
      <p:ext uri="{BB962C8B-B14F-4D97-AF65-F5344CB8AC3E}">
        <p14:creationId xmlns="" xmlns:p14="http://schemas.microsoft.com/office/powerpoint/2010/main" val="3184886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9001000" cy="3312368"/>
          </a:xfrm>
        </p:spPr>
        <p:txBody>
          <a:bodyPr/>
          <a:lstStyle/>
          <a:p>
            <a:r>
              <a:rPr lang="tr-TR" dirty="0" smtClean="0">
                <a:cs typeface="Arial" pitchFamily="34" charset="0"/>
              </a:rPr>
              <a:t>Database Security:</a:t>
            </a:r>
            <a:endParaRPr lang="en-US" dirty="0" smtClean="0">
              <a:cs typeface="Arial" pitchFamily="34" charset="0"/>
            </a:endParaRPr>
          </a:p>
          <a:p>
            <a:pPr lvl="1"/>
            <a:r>
              <a:rPr lang="en-US" dirty="0" smtClean="0">
                <a:cs typeface="Arial" pitchFamily="34" charset="0"/>
              </a:rPr>
              <a:t>Encryption: </a:t>
            </a:r>
          </a:p>
          <a:p>
            <a:pPr lvl="1"/>
            <a:endParaRPr lang="en-US" dirty="0" smtClean="0">
              <a:cs typeface="Arial" pitchFamily="34" charset="0"/>
            </a:endParaRPr>
          </a:p>
          <a:p>
            <a:pPr lvl="2"/>
            <a:r>
              <a:rPr lang="en-US" dirty="0" smtClean="0">
                <a:latin typeface="Arial" panose="020B0604020202020204" pitchFamily="34" charset="0"/>
                <a:cs typeface="Arial" panose="020B0604020202020204" pitchFamily="34" charset="0"/>
              </a:rPr>
              <a:t>Encrypt the database with cryptographic algorithms to provide confidentiality.</a:t>
            </a:r>
          </a:p>
          <a:p>
            <a:pPr lvl="2"/>
            <a:r>
              <a:rPr lang="en-US" dirty="0" smtClean="0">
                <a:latin typeface="Arial" panose="020B0604020202020204" pitchFamily="34" charset="0"/>
                <a:cs typeface="Arial" panose="020B0604020202020204" pitchFamily="34" charset="0"/>
              </a:rPr>
              <a:t>Encrypted database can only be read by parties that have the decryption key.</a:t>
            </a:r>
          </a:p>
          <a:p>
            <a:pPr lvl="2"/>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Some considerations are:</a:t>
            </a:r>
          </a:p>
          <a:p>
            <a:pPr lvl="2"/>
            <a:r>
              <a:rPr lang="en-US" dirty="0">
                <a:latin typeface="Arial" panose="020B0604020202020204" pitchFamily="34" charset="0"/>
                <a:cs typeface="Arial" panose="020B0604020202020204" pitchFamily="34" charset="0"/>
              </a:rPr>
              <a:t> Where the data should be encrypted: at its point of origin in the application or in the database where it resides</a:t>
            </a:r>
            <a:r>
              <a:rPr lang="en-US" dirty="0" smtClean="0">
                <a:latin typeface="Arial" panose="020B0604020202020204" pitchFamily="34" charset="0"/>
                <a:cs typeface="Arial" panose="020B0604020202020204" pitchFamily="34" charset="0"/>
              </a:rPr>
              <a:t>?</a:t>
            </a:r>
          </a:p>
          <a:p>
            <a:pPr lvl="2"/>
            <a:r>
              <a:rPr lang="en-US" dirty="0">
                <a:latin typeface="Arial" panose="020B0604020202020204" pitchFamily="34" charset="0"/>
                <a:cs typeface="Arial" panose="020B0604020202020204" pitchFamily="34" charset="0"/>
              </a:rPr>
              <a:t> Where will the keys used for cryptography operations be stored?</a:t>
            </a:r>
            <a:endParaRPr lang="en-US" dirty="0" smtClean="0">
              <a:latin typeface="Arial" panose="020B0604020202020204" pitchFamily="34" charset="0"/>
              <a:cs typeface="Arial" panose="020B0604020202020204" pitchFamily="34" charset="0"/>
            </a:endParaRPr>
          </a:p>
          <a:p>
            <a:pPr lvl="1"/>
            <a:endParaRPr lang="en-US" dirty="0" smtClean="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2918948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640537"/>
            <a:ext cx="9001000" cy="3312368"/>
          </a:xfrm>
        </p:spPr>
        <p:txBody>
          <a:bodyPr/>
          <a:lstStyle/>
          <a:p>
            <a:r>
              <a:rPr lang="tr-TR" dirty="0" smtClean="0">
                <a:cs typeface="Arial" pitchFamily="34" charset="0"/>
              </a:rPr>
              <a:t>Database Security:</a:t>
            </a:r>
            <a:endParaRPr lang="en-US" dirty="0" smtClean="0">
              <a:cs typeface="Arial" pitchFamily="34" charset="0"/>
            </a:endParaRPr>
          </a:p>
          <a:p>
            <a:pPr lvl="1"/>
            <a:r>
              <a:rPr lang="en-US" dirty="0" smtClean="0">
                <a:cs typeface="Arial" pitchFamily="34" charset="0"/>
              </a:rPr>
              <a:t>Normalization:</a:t>
            </a:r>
          </a:p>
          <a:p>
            <a:pPr lvl="1"/>
            <a:endParaRPr lang="en-US" dirty="0" smtClean="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428034" y="1412776"/>
            <a:ext cx="5725324" cy="5458587"/>
          </a:xfrm>
          <a:prstGeom prst="rect">
            <a:avLst/>
          </a:prstGeom>
        </p:spPr>
      </p:pic>
    </p:spTree>
    <p:extLst>
      <p:ext uri="{BB962C8B-B14F-4D97-AF65-F5344CB8AC3E}">
        <p14:creationId xmlns="" xmlns:p14="http://schemas.microsoft.com/office/powerpoint/2010/main" val="1131691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640537"/>
            <a:ext cx="9001000" cy="3312368"/>
          </a:xfrm>
        </p:spPr>
        <p:txBody>
          <a:bodyPr/>
          <a:lstStyle/>
          <a:p>
            <a:r>
              <a:rPr lang="tr-TR" dirty="0" smtClean="0">
                <a:cs typeface="Arial" pitchFamily="34" charset="0"/>
              </a:rPr>
              <a:t>Database Security:</a:t>
            </a:r>
            <a:endParaRPr lang="en-US" dirty="0" smtClean="0">
              <a:cs typeface="Arial" pitchFamily="34" charset="0"/>
            </a:endParaRPr>
          </a:p>
          <a:p>
            <a:pPr lvl="1"/>
            <a:r>
              <a:rPr lang="en-US" dirty="0" smtClean="0">
                <a:cs typeface="Arial" pitchFamily="34" charset="0"/>
              </a:rPr>
              <a:t>Normalization:</a:t>
            </a:r>
          </a:p>
          <a:p>
            <a:pPr lvl="1"/>
            <a:endParaRPr lang="en-US" dirty="0" smtClean="0">
              <a:cs typeface="Arial" pitchFamily="34" charset="0"/>
            </a:endParaRPr>
          </a:p>
          <a:p>
            <a:pPr lvl="2"/>
            <a:r>
              <a:rPr lang="en-US" dirty="0">
                <a:latin typeface="Arial" panose="020B0604020202020204" pitchFamily="34" charset="0"/>
                <a:cs typeface="Arial" panose="020B0604020202020204" pitchFamily="34" charset="0"/>
              </a:rPr>
              <a:t>The maintainability and security of a database are directly proportional to its organization of data. </a:t>
            </a:r>
            <a:endParaRPr lang="en-US" dirty="0" smtClean="0">
              <a:latin typeface="Arial" panose="020B0604020202020204" pitchFamily="34" charset="0"/>
              <a:cs typeface="Arial" panose="020B0604020202020204" pitchFamily="34" charset="0"/>
            </a:endParaRPr>
          </a:p>
          <a:p>
            <a:pPr lvl="2"/>
            <a:endParaRPr lang="en-US"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Properly organized data with few or no inconsistencies and redundancies provide a better handle on database security</a:t>
            </a:r>
          </a:p>
          <a:p>
            <a:pPr lvl="1"/>
            <a:endParaRPr lang="en-US" dirty="0" smtClean="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cs typeface="Arial" pitchFamily="34" charset="0"/>
            </a:endParaRPr>
          </a:p>
          <a:p>
            <a:pPr lvl="1"/>
            <a:endParaRPr lang="en-US" dirty="0" smtClean="0">
              <a:cs typeface="Arial" pitchFamily="34" charset="0"/>
            </a:endParaRPr>
          </a:p>
          <a:p>
            <a:pPr lvl="1"/>
            <a:endParaRPr lang="en-US" dirty="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1225905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700808"/>
            <a:ext cx="8640960" cy="3312368"/>
          </a:xfrm>
        </p:spPr>
        <p:txBody>
          <a:bodyPr/>
          <a:lstStyle/>
          <a:p>
            <a:r>
              <a:rPr lang="tr-TR" dirty="0" smtClean="0">
                <a:cs typeface="Arial" pitchFamily="34" charset="0"/>
              </a:rPr>
              <a:t>Programming language environment:</a:t>
            </a:r>
            <a:endParaRPr lang="en-US" dirty="0" smtClean="0">
              <a:cs typeface="Arial" pitchFamily="34" charset="0"/>
            </a:endParaRPr>
          </a:p>
          <a:p>
            <a:endParaRPr lang="en-US" dirty="0">
              <a:cs typeface="Arial" pitchFamily="34" charset="0"/>
            </a:endParaRPr>
          </a:p>
          <a:p>
            <a:endParaRPr lang="tr-TR" dirty="0" smtClean="0">
              <a:cs typeface="Arial" pitchFamily="34" charset="0"/>
            </a:endParaRPr>
          </a:p>
          <a:p>
            <a:pPr lvl="1"/>
            <a:r>
              <a:rPr lang="tr-TR" dirty="0" smtClean="0">
                <a:cs typeface="Arial" pitchFamily="34" charset="0"/>
              </a:rPr>
              <a:t>Types of programming languages:</a:t>
            </a:r>
          </a:p>
          <a:p>
            <a:pPr lvl="2"/>
            <a:r>
              <a:rPr lang="tr-TR" dirty="0" smtClean="0">
                <a:latin typeface="Arial" pitchFamily="34" charset="0"/>
                <a:cs typeface="Arial" pitchFamily="34" charset="0"/>
              </a:rPr>
              <a:t>Unmanaged code languages</a:t>
            </a:r>
          </a:p>
          <a:p>
            <a:pPr lvl="2"/>
            <a:r>
              <a:rPr lang="tr-TR" dirty="0" smtClean="0">
                <a:latin typeface="Arial" pitchFamily="34" charset="0"/>
                <a:cs typeface="Arial" pitchFamily="34" charset="0"/>
              </a:rPr>
              <a:t>Managed code languages</a:t>
            </a:r>
          </a:p>
          <a:p>
            <a:pPr lvl="2"/>
            <a:endParaRPr lang="tr-TR" dirty="0" smtClean="0">
              <a:latin typeface="Arial" pitchFamily="34" charset="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556792"/>
            <a:ext cx="8640960" cy="5040560"/>
          </a:xfrm>
        </p:spPr>
        <p:txBody>
          <a:bodyPr/>
          <a:lstStyle/>
          <a:p>
            <a:r>
              <a:rPr lang="tr-TR" dirty="0" smtClean="0">
                <a:cs typeface="Arial" pitchFamily="34" charset="0"/>
              </a:rPr>
              <a:t>Programming language environment:</a:t>
            </a:r>
          </a:p>
          <a:p>
            <a:pPr lvl="1"/>
            <a:r>
              <a:rPr lang="tr-TR" b="1" dirty="0" smtClean="0">
                <a:latin typeface="Arial" pitchFamily="34" charset="0"/>
                <a:cs typeface="Arial" pitchFamily="34" charset="0"/>
              </a:rPr>
              <a:t>Unmanaged code languages: </a:t>
            </a:r>
            <a:r>
              <a:rPr lang="tr-TR" dirty="0" smtClean="0">
                <a:latin typeface="Arial" pitchFamily="34" charset="0"/>
                <a:cs typeface="Arial" pitchFamily="34" charset="0"/>
              </a:rPr>
              <a:t>The machine code that the compiler produces is directly reachable by OS.</a:t>
            </a:r>
          </a:p>
          <a:p>
            <a:pPr lvl="1">
              <a:buNone/>
            </a:pPr>
            <a:r>
              <a:rPr lang="tr-TR" dirty="0" smtClean="0">
                <a:latin typeface="Arial" pitchFamily="34" charset="0"/>
                <a:cs typeface="Arial" pitchFamily="34" charset="0"/>
              </a:rPr>
              <a:t>         Characteristics of unmanaged code languages:</a:t>
            </a:r>
          </a:p>
          <a:p>
            <a:pPr lvl="1">
              <a:buNone/>
            </a:pPr>
            <a:endParaRPr lang="tr-TR" dirty="0" smtClean="0">
              <a:latin typeface="Arial" pitchFamily="34" charset="0"/>
              <a:cs typeface="Arial" pitchFamily="34" charset="0"/>
            </a:endParaRPr>
          </a:p>
          <a:p>
            <a:pPr lvl="2"/>
            <a:r>
              <a:rPr lang="tr-TR" sz="2000" dirty="0" smtClean="0">
                <a:latin typeface="Arial" pitchFamily="34" charset="0"/>
                <a:cs typeface="Arial" pitchFamily="34" charset="0"/>
              </a:rPr>
              <a:t>“</a:t>
            </a:r>
            <a:r>
              <a:rPr lang="en-US" sz="2000" dirty="0" smtClean="0">
                <a:latin typeface="Arial" pitchFamily="34" charset="0"/>
                <a:cs typeface="Arial" pitchFamily="34" charset="0"/>
              </a:rPr>
              <a:t>The execution of the code is not managed by any runtime execution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environment but is directly executed by the operating system. This</a:t>
            </a:r>
            <a:r>
              <a:rPr lang="tr-TR" sz="2000" dirty="0" smtClean="0">
                <a:latin typeface="Arial" pitchFamily="34" charset="0"/>
                <a:cs typeface="Arial" pitchFamily="34" charset="0"/>
              </a:rPr>
              <a:t> makes execution relatively faster.”</a:t>
            </a:r>
          </a:p>
          <a:p>
            <a:pPr lvl="2"/>
            <a:endParaRPr lang="tr-TR" sz="2000" dirty="0" smtClean="0">
              <a:latin typeface="Arial" pitchFamily="34" charset="0"/>
              <a:cs typeface="Arial" pitchFamily="34" charset="0"/>
            </a:endParaRPr>
          </a:p>
          <a:p>
            <a:pPr lvl="2"/>
            <a:r>
              <a:rPr lang="tr-TR" sz="2000" dirty="0" smtClean="0">
                <a:latin typeface="Arial" pitchFamily="34" charset="0"/>
                <a:cs typeface="Arial" pitchFamily="34" charset="0"/>
              </a:rPr>
              <a:t>“</a:t>
            </a:r>
            <a:r>
              <a:rPr lang="en-US" sz="2000" dirty="0" smtClean="0">
                <a:latin typeface="Arial" pitchFamily="34" charset="0"/>
                <a:cs typeface="Arial" pitchFamily="34" charset="0"/>
              </a:rPr>
              <a:t>Is compiled to native code, which will execute only on the processor</a:t>
            </a:r>
            <a:r>
              <a:rPr lang="tr-TR" sz="2000" dirty="0" smtClean="0">
                <a:latin typeface="Arial" pitchFamily="34" charset="0"/>
                <a:cs typeface="Arial" pitchFamily="34" charset="0"/>
              </a:rPr>
              <a:t> </a:t>
            </a:r>
            <a:r>
              <a:rPr lang="en-US" sz="2000" dirty="0" smtClean="0">
                <a:latin typeface="Arial" pitchFamily="34" charset="0"/>
                <a:cs typeface="Arial" pitchFamily="34" charset="0"/>
              </a:rPr>
              <a:t>architecture (X86 or X64) against which it is compiled.</a:t>
            </a:r>
            <a:r>
              <a:rPr lang="tr-TR" sz="2000" dirty="0" smtClean="0">
                <a:latin typeface="Arial" pitchFamily="34" charset="0"/>
                <a:cs typeface="Arial" pitchFamily="34" charset="0"/>
              </a:rPr>
              <a:t>”</a:t>
            </a: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Security flaw vs Security bug</a:t>
            </a:r>
          </a:p>
          <a:p>
            <a:pPr lvl="1"/>
            <a:r>
              <a:rPr lang="tr-TR" dirty="0" smtClean="0">
                <a:latin typeface="Arial" pitchFamily="34" charset="0"/>
                <a:cs typeface="Arial" pitchFamily="34" charset="0"/>
              </a:rPr>
              <a:t>Security flaw: “</a:t>
            </a:r>
            <a:r>
              <a:rPr lang="tr-TR" i="1" dirty="0" smtClean="0">
                <a:latin typeface="Arial" pitchFamily="34" charset="0"/>
                <a:cs typeface="Arial" pitchFamily="34" charset="0"/>
              </a:rPr>
              <a:t>Design and architectural defects which can result in errors that lead to security breaches”</a:t>
            </a: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4824536" cy="369332"/>
          </a:xfrm>
          <a:prstGeom prst="rect">
            <a:avLst/>
          </a:prstGeom>
          <a:noFill/>
        </p:spPr>
        <p:txBody>
          <a:bodyPr wrap="square" rtlCol="0">
            <a:spAutoFit/>
          </a:bodyPr>
          <a:lstStyle/>
          <a:p>
            <a:r>
              <a:rPr lang="tr-TR" dirty="0" smtClean="0"/>
              <a:t>The need for secure design</a:t>
            </a:r>
            <a:endParaRPr lang="tr-TR" dirty="0"/>
          </a:p>
        </p:txBody>
      </p:sp>
      <p:pic>
        <p:nvPicPr>
          <p:cNvPr id="6" name="Picture 5" descr="Deathstar_negwt.jpg"/>
          <p:cNvPicPr>
            <a:picLocks noChangeAspect="1"/>
          </p:cNvPicPr>
          <p:nvPr/>
        </p:nvPicPr>
        <p:blipFill>
          <a:blip r:embed="rId2" cstate="print"/>
          <a:stretch>
            <a:fillRect/>
          </a:stretch>
        </p:blipFill>
        <p:spPr>
          <a:xfrm>
            <a:off x="2295128" y="2996952"/>
            <a:ext cx="3861048" cy="386104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556792"/>
            <a:ext cx="8640960" cy="5040560"/>
          </a:xfrm>
        </p:spPr>
        <p:txBody>
          <a:bodyPr/>
          <a:lstStyle/>
          <a:p>
            <a:r>
              <a:rPr lang="tr-TR" dirty="0" smtClean="0">
                <a:cs typeface="Arial" pitchFamily="34" charset="0"/>
              </a:rPr>
              <a:t>Programming language environment:</a:t>
            </a:r>
          </a:p>
          <a:p>
            <a:pPr lvl="1"/>
            <a:r>
              <a:rPr lang="tr-TR" b="1" dirty="0" smtClean="0">
                <a:latin typeface="Arial" pitchFamily="34" charset="0"/>
                <a:cs typeface="Arial" pitchFamily="34" charset="0"/>
              </a:rPr>
              <a:t>Unmanaged code languages: </a:t>
            </a:r>
            <a:r>
              <a:rPr lang="tr-TR" dirty="0" smtClean="0">
                <a:latin typeface="Arial" pitchFamily="34" charset="0"/>
                <a:cs typeface="Arial" pitchFamily="34" charset="0"/>
              </a:rPr>
              <a:t>The machine code that the compiler produces is directly reachable by OS.</a:t>
            </a:r>
          </a:p>
          <a:p>
            <a:pPr lvl="1">
              <a:buNone/>
            </a:pPr>
            <a:r>
              <a:rPr lang="tr-TR" dirty="0" smtClean="0">
                <a:latin typeface="Arial" pitchFamily="34" charset="0"/>
                <a:cs typeface="Arial" pitchFamily="34" charset="0"/>
              </a:rPr>
              <a:t>         Characteristics of unmanaged code languages continued:</a:t>
            </a:r>
          </a:p>
          <a:p>
            <a:pPr lvl="2"/>
            <a:r>
              <a:rPr lang="tr-TR" sz="2000" dirty="0" smtClean="0">
                <a:latin typeface="Arial" pitchFamily="34" charset="0"/>
                <a:cs typeface="Arial" pitchFamily="34" charset="0"/>
              </a:rPr>
              <a:t>“</a:t>
            </a:r>
            <a:r>
              <a:rPr lang="en-US" sz="2000" dirty="0" smtClean="0">
                <a:latin typeface="Arial" pitchFamily="34" charset="0"/>
                <a:cs typeface="Arial" pitchFamily="34" charset="0"/>
              </a:rPr>
              <a:t>Memory allocation is not managed and pointers in memory</a:t>
            </a:r>
            <a:r>
              <a:rPr lang="tr-TR" sz="2000" dirty="0" smtClean="0">
                <a:latin typeface="Arial" pitchFamily="34" charset="0"/>
                <a:cs typeface="Arial" pitchFamily="34" charset="0"/>
              </a:rPr>
              <a:t> </a:t>
            </a:r>
            <a:r>
              <a:rPr lang="en-US" sz="2000" dirty="0" smtClean="0">
                <a:latin typeface="Arial" pitchFamily="34" charset="0"/>
                <a:cs typeface="Arial" pitchFamily="34" charset="0"/>
              </a:rPr>
              <a:t>addresses can be directly controlled, which makes these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programming languages more susceptible to buffer overflows</a:t>
            </a:r>
            <a:r>
              <a:rPr lang="tr-TR" sz="2000" dirty="0" smtClean="0">
                <a:latin typeface="Arial" pitchFamily="34" charset="0"/>
                <a:cs typeface="Arial" pitchFamily="34" charset="0"/>
              </a:rPr>
              <a:t> </a:t>
            </a:r>
            <a:r>
              <a:rPr lang="en-US" sz="2000" dirty="0" smtClean="0">
                <a:latin typeface="Arial" pitchFamily="34" charset="0"/>
                <a:cs typeface="Arial" pitchFamily="34" charset="0"/>
              </a:rPr>
              <a:t>and format string vulnerabilities that can lead to arbitrary code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execution by overriding memory pointers.</a:t>
            </a:r>
            <a:r>
              <a:rPr lang="tr-TR" sz="2000" dirty="0" smtClean="0">
                <a:latin typeface="Arial" pitchFamily="34" charset="0"/>
                <a:cs typeface="Arial" pitchFamily="34" charset="0"/>
              </a:rPr>
              <a:t>”</a:t>
            </a:r>
          </a:p>
          <a:p>
            <a:pPr lvl="2"/>
            <a:endParaRPr lang="tr-TR" sz="2000" dirty="0" smtClean="0">
              <a:latin typeface="Arial" pitchFamily="34" charset="0"/>
              <a:cs typeface="Arial" pitchFamily="34" charset="0"/>
            </a:endParaRPr>
          </a:p>
          <a:p>
            <a:pPr lvl="2"/>
            <a:r>
              <a:rPr lang="tr-TR" sz="2000" dirty="0" smtClean="0">
                <a:latin typeface="Arial" pitchFamily="34" charset="0"/>
                <a:cs typeface="Arial" pitchFamily="34" charset="0"/>
              </a:rPr>
              <a:t>“</a:t>
            </a:r>
            <a:r>
              <a:rPr lang="en-US" sz="2000" dirty="0" smtClean="0">
                <a:latin typeface="Arial" pitchFamily="34" charset="0"/>
                <a:cs typeface="Arial" pitchFamily="34" charset="0"/>
              </a:rPr>
              <a:t>Requires developers to write routines to handle memory allocation,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check array bounds, handle data type conversions explicitly, force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garbage collection, etc., which makes it necessary for the developers</a:t>
            </a:r>
            <a:r>
              <a:rPr lang="tr-TR" sz="2000" dirty="0" smtClean="0">
                <a:latin typeface="Arial" pitchFamily="34" charset="0"/>
                <a:cs typeface="Arial" pitchFamily="34" charset="0"/>
              </a:rPr>
              <a:t> </a:t>
            </a:r>
            <a:r>
              <a:rPr lang="en-US" sz="2000" dirty="0" smtClean="0">
                <a:latin typeface="Arial" pitchFamily="34" charset="0"/>
                <a:cs typeface="Arial" pitchFamily="34" charset="0"/>
              </a:rPr>
              <a:t>to have more programming skills and technical capabilities.</a:t>
            </a:r>
            <a:r>
              <a:rPr lang="tr-TR" sz="2000" dirty="0" smtClean="0">
                <a:latin typeface="Arial" pitchFamily="34" charset="0"/>
                <a:cs typeface="Arial" pitchFamily="34" charset="0"/>
              </a:rPr>
              <a:t>”</a:t>
            </a: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0" y="1556792"/>
            <a:ext cx="8640960" cy="5040560"/>
          </a:xfrm>
        </p:spPr>
        <p:txBody>
          <a:bodyPr/>
          <a:lstStyle/>
          <a:p>
            <a:r>
              <a:rPr lang="tr-TR" dirty="0" smtClean="0">
                <a:cs typeface="Arial" pitchFamily="34" charset="0"/>
              </a:rPr>
              <a:t>Programming language environment:</a:t>
            </a:r>
          </a:p>
          <a:p>
            <a:pPr lvl="1"/>
            <a:r>
              <a:rPr lang="tr-TR" b="1" dirty="0" smtClean="0">
                <a:latin typeface="Arial" pitchFamily="34" charset="0"/>
                <a:cs typeface="Arial" pitchFamily="34" charset="0"/>
              </a:rPr>
              <a:t>Managed code languages: </a:t>
            </a:r>
            <a:r>
              <a:rPr lang="tr-TR" dirty="0" smtClean="0">
                <a:latin typeface="Arial" pitchFamily="34" charset="0"/>
                <a:cs typeface="Arial" pitchFamily="34" charset="0"/>
              </a:rPr>
              <a:t>The machine code that the compiler produces is directly reachable by OS.</a:t>
            </a:r>
          </a:p>
          <a:p>
            <a:pPr lvl="1">
              <a:buNone/>
            </a:pPr>
            <a:r>
              <a:rPr lang="tr-TR" dirty="0" smtClean="0">
                <a:latin typeface="Arial" pitchFamily="34" charset="0"/>
                <a:cs typeface="Arial" pitchFamily="34" charset="0"/>
              </a:rPr>
              <a:t>         Characteristics of managed code languages:</a:t>
            </a:r>
          </a:p>
          <a:p>
            <a:pPr lvl="1">
              <a:buNone/>
            </a:pPr>
            <a:endParaRPr lang="tr-TR" dirty="0" smtClean="0">
              <a:latin typeface="Arial" pitchFamily="34" charset="0"/>
              <a:cs typeface="Arial" pitchFamily="34" charset="0"/>
            </a:endParaRPr>
          </a:p>
          <a:p>
            <a:pPr lvl="2"/>
            <a:r>
              <a:rPr lang="tr-TR" sz="2000" dirty="0" smtClean="0">
                <a:latin typeface="Arial" pitchFamily="34" charset="0"/>
                <a:cs typeface="Arial" pitchFamily="34" charset="0"/>
              </a:rPr>
              <a:t>“</a:t>
            </a:r>
            <a:r>
              <a:rPr lang="en-US" sz="2000" dirty="0" smtClean="0">
                <a:latin typeface="Arial" pitchFamily="34" charset="0"/>
                <a:cs typeface="Arial" pitchFamily="34" charset="0"/>
              </a:rPr>
              <a:t>Execution of the code is not by the operating system directly, but</a:t>
            </a:r>
            <a:r>
              <a:rPr lang="tr-TR" sz="2000" dirty="0" smtClean="0">
                <a:latin typeface="Arial" pitchFamily="34" charset="0"/>
                <a:cs typeface="Arial" pitchFamily="34" charset="0"/>
              </a:rPr>
              <a:t> </a:t>
            </a:r>
            <a:r>
              <a:rPr lang="en-US" sz="2000" dirty="0" smtClean="0">
                <a:latin typeface="Arial" pitchFamily="34" charset="0"/>
                <a:cs typeface="Arial" pitchFamily="34" charset="0"/>
              </a:rPr>
              <a:t>instead, it is by a managed runtime environment.</a:t>
            </a:r>
            <a:endParaRPr lang="tr-TR" sz="2000" dirty="0" smtClean="0">
              <a:latin typeface="Arial" pitchFamily="34" charset="0"/>
              <a:cs typeface="Arial" pitchFamily="34" charset="0"/>
            </a:endParaRPr>
          </a:p>
          <a:p>
            <a:pPr lvl="2"/>
            <a:r>
              <a:rPr lang="en-US" sz="2000" dirty="0" smtClean="0">
                <a:latin typeface="Arial" pitchFamily="34" charset="0"/>
                <a:cs typeface="Arial" pitchFamily="34" charset="0"/>
              </a:rPr>
              <a:t> Since the execution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is managed by the runtime environment, security and non-security</a:t>
            </a:r>
            <a:r>
              <a:rPr lang="tr-TR" sz="2000" dirty="0" smtClean="0">
                <a:latin typeface="Arial" pitchFamily="34" charset="0"/>
                <a:cs typeface="Arial" pitchFamily="34" charset="0"/>
              </a:rPr>
              <a:t> </a:t>
            </a:r>
            <a:r>
              <a:rPr lang="en-US" sz="2000" dirty="0" smtClean="0">
                <a:latin typeface="Arial" pitchFamily="34" charset="0"/>
                <a:cs typeface="Arial" pitchFamily="34" charset="0"/>
              </a:rPr>
              <a:t>services such as memory management, exception handling, bounds</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checking, garbage collection</a:t>
            </a:r>
            <a:r>
              <a:rPr lang="tr-TR" sz="2000" dirty="0" smtClean="0">
                <a:latin typeface="Arial" pitchFamily="34" charset="0"/>
                <a:cs typeface="Arial" pitchFamily="34" charset="0"/>
              </a:rPr>
              <a:t>.</a:t>
            </a:r>
          </a:p>
          <a:p>
            <a:pPr lvl="2"/>
            <a:r>
              <a:rPr lang="en-US" sz="2000" dirty="0" smtClean="0">
                <a:latin typeface="Arial" pitchFamily="34" charset="0"/>
                <a:cs typeface="Arial" pitchFamily="34" charset="0"/>
              </a:rPr>
              <a:t> </a:t>
            </a:r>
            <a:r>
              <a:rPr lang="tr-TR" sz="2000" dirty="0" smtClean="0">
                <a:latin typeface="Arial" pitchFamily="34" charset="0"/>
                <a:cs typeface="Arial" pitchFamily="34" charset="0"/>
              </a:rPr>
              <a:t>T</a:t>
            </a:r>
            <a:r>
              <a:rPr lang="en-US" sz="2000" dirty="0" err="1" smtClean="0">
                <a:latin typeface="Arial" pitchFamily="34" charset="0"/>
                <a:cs typeface="Arial" pitchFamily="34" charset="0"/>
              </a:rPr>
              <a:t>ype</a:t>
            </a:r>
            <a:r>
              <a:rPr lang="en-US" sz="2000" dirty="0" smtClean="0">
                <a:latin typeface="Arial" pitchFamily="34" charset="0"/>
                <a:cs typeface="Arial" pitchFamily="34" charset="0"/>
              </a:rPr>
              <a:t> safety checking can be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leveraged from the runtime environment and security checks can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be asserted before the code executes. These additional services can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cause the code to execute considerably slower than the same code</a:t>
            </a:r>
            <a:r>
              <a:rPr lang="tr-TR" sz="2000" dirty="0" smtClean="0">
                <a:latin typeface="Arial" pitchFamily="34" charset="0"/>
                <a:cs typeface="Arial" pitchFamily="34" charset="0"/>
              </a:rPr>
              <a:t> written in an unmanaged code programming language.”</a:t>
            </a:r>
          </a:p>
          <a:p>
            <a:pPr lvl="2"/>
            <a:endParaRPr lang="tr-TR" sz="1600" dirty="0" smtClean="0">
              <a:latin typeface="Arial" pitchFamily="34" charset="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31476"/>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0" y="1817440"/>
            <a:ext cx="8640960" cy="5040560"/>
          </a:xfrm>
        </p:spPr>
        <p:txBody>
          <a:bodyPr/>
          <a:lstStyle/>
          <a:p>
            <a:r>
              <a:rPr lang="tr-TR" dirty="0" smtClean="0">
                <a:cs typeface="Arial" pitchFamily="34" charset="0"/>
              </a:rPr>
              <a:t>Programming language environment:</a:t>
            </a:r>
          </a:p>
          <a:p>
            <a:pPr lvl="1"/>
            <a:r>
              <a:rPr lang="tr-TR" b="1" dirty="0" smtClean="0">
                <a:latin typeface="Arial" pitchFamily="34" charset="0"/>
                <a:cs typeface="Arial" pitchFamily="34" charset="0"/>
              </a:rPr>
              <a:t>Managed code languages: </a:t>
            </a:r>
            <a:r>
              <a:rPr lang="tr-TR" dirty="0" smtClean="0">
                <a:latin typeface="Arial" pitchFamily="34" charset="0"/>
                <a:cs typeface="Arial" pitchFamily="34" charset="0"/>
              </a:rPr>
              <a:t>The machine code that the compiler produces is directly reachable by OS.</a:t>
            </a:r>
          </a:p>
          <a:p>
            <a:pPr lvl="1">
              <a:buNone/>
            </a:pPr>
            <a:r>
              <a:rPr lang="tr-TR" dirty="0" smtClean="0">
                <a:latin typeface="Arial" pitchFamily="34" charset="0"/>
                <a:cs typeface="Arial" pitchFamily="34" charset="0"/>
              </a:rPr>
              <a:t>         Characteristics of managed code languages continued:</a:t>
            </a:r>
          </a:p>
          <a:p>
            <a:pPr lvl="1">
              <a:buNone/>
            </a:pPr>
            <a:endParaRPr lang="tr-TR" dirty="0" smtClean="0">
              <a:latin typeface="Arial" pitchFamily="34" charset="0"/>
              <a:cs typeface="Arial" pitchFamily="34" charset="0"/>
            </a:endParaRPr>
          </a:p>
          <a:p>
            <a:pPr lvl="2"/>
            <a:r>
              <a:rPr lang="en-US" sz="2000" dirty="0" smtClean="0">
                <a:latin typeface="Arial" pitchFamily="34" charset="0"/>
                <a:cs typeface="Arial" pitchFamily="34" charset="0"/>
              </a:rPr>
              <a:t>Is not directly compiled into native code but is compiled into an</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Common Intermediate Language (CIL) and/or </a:t>
            </a:r>
            <a:r>
              <a:rPr lang="en-US" sz="2000" dirty="0" err="1" smtClean="0">
                <a:latin typeface="Arial" pitchFamily="34" charset="0"/>
                <a:cs typeface="Arial" pitchFamily="34" charset="0"/>
              </a:rPr>
              <a:t>bytecode</a:t>
            </a:r>
            <a:r>
              <a:rPr lang="en-US" sz="2000" dirty="0" smtClean="0">
                <a:latin typeface="Arial" pitchFamily="34" charset="0"/>
                <a:cs typeface="Arial" pitchFamily="34" charset="0"/>
              </a:rPr>
              <a:t> prior to</a:t>
            </a:r>
            <a:r>
              <a:rPr lang="tr-TR" sz="2000" dirty="0" smtClean="0">
                <a:latin typeface="Arial" pitchFamily="34" charset="0"/>
                <a:cs typeface="Arial" pitchFamily="34" charset="0"/>
              </a:rPr>
              <a:t> </a:t>
            </a:r>
            <a:r>
              <a:rPr lang="en-US" sz="2000" dirty="0" smtClean="0">
                <a:latin typeface="Arial" pitchFamily="34" charset="0"/>
                <a:cs typeface="Arial" pitchFamily="34" charset="0"/>
              </a:rPr>
              <a:t>the creation of the executable. When the executable is run, the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Just-in-Time (JIT) compilation transforms the CIL into native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code that the computer will understand. This allows for platform</a:t>
            </a:r>
            <a:r>
              <a:rPr lang="tr-TR" sz="2000" dirty="0" smtClean="0">
                <a:latin typeface="Arial" pitchFamily="34" charset="0"/>
                <a:cs typeface="Arial" pitchFamily="34" charset="0"/>
              </a:rPr>
              <a:t> </a:t>
            </a:r>
            <a:r>
              <a:rPr lang="en-US" sz="2000" dirty="0" smtClean="0">
                <a:latin typeface="Arial" pitchFamily="34" charset="0"/>
                <a:cs typeface="Arial" pitchFamily="34" charset="0"/>
              </a:rPr>
              <a:t>independence, as the JIT compiler handles the compilation of the</a:t>
            </a:r>
            <a:r>
              <a:rPr lang="tr-TR" sz="2000" dirty="0" smtClean="0">
                <a:latin typeface="Arial" pitchFamily="34" charset="0"/>
                <a:cs typeface="Arial" pitchFamily="34" charset="0"/>
              </a:rPr>
              <a:t> </a:t>
            </a:r>
            <a:r>
              <a:rPr lang="en-US" sz="2000" dirty="0" smtClean="0">
                <a:latin typeface="Arial" pitchFamily="34" charset="0"/>
                <a:cs typeface="Arial" pitchFamily="34" charset="0"/>
              </a:rPr>
              <a:t>CIL or </a:t>
            </a:r>
            <a:r>
              <a:rPr lang="en-US" sz="2000" dirty="0" err="1" smtClean="0">
                <a:latin typeface="Arial" pitchFamily="34" charset="0"/>
                <a:cs typeface="Arial" pitchFamily="34" charset="0"/>
              </a:rPr>
              <a:t>bytecode</a:t>
            </a:r>
            <a:r>
              <a:rPr lang="en-US" sz="2000" dirty="0" smtClean="0">
                <a:latin typeface="Arial" pitchFamily="34" charset="0"/>
                <a:cs typeface="Arial" pitchFamily="34" charset="0"/>
              </a:rPr>
              <a:t> into native code that is processor architecture</a:t>
            </a:r>
            <a:r>
              <a:rPr lang="tr-TR" sz="2000" dirty="0" smtClean="0">
                <a:latin typeface="Arial" pitchFamily="34" charset="0"/>
                <a:cs typeface="Arial" pitchFamily="34" charset="0"/>
              </a:rPr>
              <a:t> specific.</a:t>
            </a:r>
          </a:p>
          <a:p>
            <a:pPr lvl="2"/>
            <a:endParaRPr lang="tr-TR" sz="1600" dirty="0" smtClean="0">
              <a:latin typeface="Arial" pitchFamily="34" charset="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0" y="1700808"/>
            <a:ext cx="8640960" cy="5040560"/>
          </a:xfrm>
        </p:spPr>
        <p:txBody>
          <a:bodyPr/>
          <a:lstStyle/>
          <a:p>
            <a:r>
              <a:rPr lang="tr-TR" dirty="0" smtClean="0">
                <a:cs typeface="Arial" pitchFamily="34" charset="0"/>
              </a:rPr>
              <a:t>Programming language environment:</a:t>
            </a:r>
          </a:p>
          <a:p>
            <a:pPr lvl="1"/>
            <a:r>
              <a:rPr lang="tr-TR" b="1" dirty="0" smtClean="0">
                <a:latin typeface="Arial" pitchFamily="34" charset="0"/>
                <a:cs typeface="Arial" pitchFamily="34" charset="0"/>
              </a:rPr>
              <a:t>Managed code languages: </a:t>
            </a:r>
            <a:r>
              <a:rPr lang="tr-TR" dirty="0" smtClean="0">
                <a:latin typeface="Arial" pitchFamily="34" charset="0"/>
                <a:cs typeface="Arial" pitchFamily="34" charset="0"/>
              </a:rPr>
              <a:t>The machine code that the compiler produces is directly reachable by OS.</a:t>
            </a:r>
          </a:p>
          <a:p>
            <a:pPr lvl="1">
              <a:buNone/>
            </a:pPr>
            <a:r>
              <a:rPr lang="tr-TR" dirty="0" smtClean="0">
                <a:latin typeface="Arial" pitchFamily="34" charset="0"/>
                <a:cs typeface="Arial" pitchFamily="34" charset="0"/>
              </a:rPr>
              <a:t>         Characteristics of managed code languages continued:</a:t>
            </a:r>
          </a:p>
          <a:p>
            <a:pPr lvl="1">
              <a:buNone/>
            </a:pPr>
            <a:endParaRPr lang="tr-TR" dirty="0" smtClean="0">
              <a:latin typeface="Arial" pitchFamily="34" charset="0"/>
              <a:cs typeface="Arial" pitchFamily="34" charset="0"/>
            </a:endParaRPr>
          </a:p>
          <a:p>
            <a:pPr lvl="2"/>
            <a:r>
              <a:rPr lang="tr-TR" dirty="0" smtClean="0">
                <a:latin typeface="Arial" pitchFamily="34" charset="0"/>
                <a:cs typeface="Arial" pitchFamily="34" charset="0"/>
              </a:rPr>
              <a:t>“</a:t>
            </a:r>
            <a:r>
              <a:rPr lang="en-US" dirty="0" smtClean="0">
                <a:latin typeface="Arial" pitchFamily="34" charset="0"/>
                <a:cs typeface="Arial" pitchFamily="34" charset="0"/>
              </a:rPr>
              <a:t>Since memory allocation is managed by the runtime environment,</a:t>
            </a:r>
            <a:r>
              <a:rPr lang="tr-TR" dirty="0" smtClean="0">
                <a:latin typeface="Arial" pitchFamily="34" charset="0"/>
                <a:cs typeface="Arial" pitchFamily="34" charset="0"/>
              </a:rPr>
              <a:t> </a:t>
            </a:r>
            <a:r>
              <a:rPr lang="en-US" dirty="0" smtClean="0">
                <a:latin typeface="Arial" pitchFamily="34" charset="0"/>
                <a:cs typeface="Arial" pitchFamily="34" charset="0"/>
              </a:rPr>
              <a:t>buffer overflows and format string vulnerabilities are mitigated</a:t>
            </a:r>
            <a:r>
              <a:rPr lang="tr-TR" dirty="0" smtClean="0">
                <a:latin typeface="Arial" pitchFamily="34" charset="0"/>
                <a:cs typeface="Arial" pitchFamily="34" charset="0"/>
              </a:rPr>
              <a:t> considerably.”</a:t>
            </a:r>
          </a:p>
          <a:p>
            <a:pPr lvl="2"/>
            <a:endParaRPr lang="tr-TR" dirty="0" smtClean="0">
              <a:latin typeface="Arial" pitchFamily="34" charset="0"/>
              <a:cs typeface="Arial" pitchFamily="34" charset="0"/>
            </a:endParaRPr>
          </a:p>
          <a:p>
            <a:pPr lvl="2"/>
            <a:r>
              <a:rPr lang="tr-TR" dirty="0" smtClean="0">
                <a:latin typeface="Arial" pitchFamily="34" charset="0"/>
                <a:cs typeface="Arial" pitchFamily="34" charset="0"/>
              </a:rPr>
              <a:t>“</a:t>
            </a:r>
            <a:r>
              <a:rPr lang="en-US" dirty="0" smtClean="0">
                <a:latin typeface="Arial" pitchFamily="34" charset="0"/>
                <a:cs typeface="Arial" pitchFamily="34" charset="0"/>
              </a:rPr>
              <a:t>Time to develop software is relatively shorter since most memory</a:t>
            </a:r>
            <a:r>
              <a:rPr lang="tr-TR" dirty="0" smtClean="0">
                <a:latin typeface="Arial" pitchFamily="34" charset="0"/>
                <a:cs typeface="Arial" pitchFamily="34" charset="0"/>
              </a:rPr>
              <a:t> </a:t>
            </a:r>
            <a:r>
              <a:rPr lang="en-US" dirty="0" smtClean="0">
                <a:latin typeface="Arial" pitchFamily="34" charset="0"/>
                <a:cs typeface="Arial" pitchFamily="34" charset="0"/>
              </a:rPr>
              <a:t>management, exception handling, bounds checking, garbage</a:t>
            </a:r>
            <a:r>
              <a:rPr lang="tr-TR" dirty="0" smtClean="0">
                <a:latin typeface="Arial" pitchFamily="34" charset="0"/>
                <a:cs typeface="Arial" pitchFamily="34" charset="0"/>
              </a:rPr>
              <a:t> </a:t>
            </a:r>
            <a:r>
              <a:rPr lang="en-US" dirty="0" smtClean="0">
                <a:latin typeface="Arial" pitchFamily="34" charset="0"/>
                <a:cs typeface="Arial" pitchFamily="34" charset="0"/>
              </a:rPr>
              <a:t>collection, and type safety checking are automatically handled by</a:t>
            </a:r>
            <a:r>
              <a:rPr lang="tr-TR" dirty="0" smtClean="0">
                <a:latin typeface="Arial" pitchFamily="34" charset="0"/>
                <a:cs typeface="Arial" pitchFamily="34" charset="0"/>
              </a:rPr>
              <a:t> the runtime environment.”</a:t>
            </a: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0" y="1607096"/>
            <a:ext cx="8640960" cy="3312368"/>
          </a:xfrm>
        </p:spPr>
        <p:txBody>
          <a:bodyPr/>
          <a:lstStyle/>
          <a:p>
            <a:r>
              <a:rPr lang="tr-TR" dirty="0" smtClean="0">
                <a:cs typeface="Arial" pitchFamily="34" charset="0"/>
              </a:rPr>
              <a:t>Programming language environment:</a:t>
            </a:r>
            <a:endParaRPr lang="en-US" dirty="0" smtClean="0">
              <a:cs typeface="Arial" pitchFamily="34" charset="0"/>
            </a:endParaRPr>
          </a:p>
          <a:p>
            <a:pPr marL="0" indent="0">
              <a:buNone/>
            </a:pPr>
            <a:endParaRPr lang="tr-TR" dirty="0" smtClean="0">
              <a:cs typeface="Arial" pitchFamily="34" charset="0"/>
            </a:endParaRPr>
          </a:p>
          <a:p>
            <a:pPr lvl="1"/>
            <a:r>
              <a:rPr lang="tr-TR" dirty="0" smtClean="0">
                <a:latin typeface="Arial" pitchFamily="34" charset="0"/>
                <a:cs typeface="Arial" pitchFamily="34" charset="0"/>
              </a:rPr>
              <a:t>Common Language Runtime (CLR):</a:t>
            </a:r>
            <a:r>
              <a:rPr lang="en-US" dirty="0" smtClean="0">
                <a:latin typeface="Arial" pitchFamily="34" charset="0"/>
                <a:cs typeface="Arial" pitchFamily="34" charset="0"/>
              </a:rPr>
              <a:t> </a:t>
            </a:r>
          </a:p>
          <a:p>
            <a:pPr lvl="1"/>
            <a:endParaRPr lang="en-US" dirty="0" smtClean="0">
              <a:latin typeface="Arial" pitchFamily="34" charset="0"/>
              <a:cs typeface="Arial" pitchFamily="34" charset="0"/>
            </a:endParaRPr>
          </a:p>
          <a:p>
            <a:pPr lvl="2"/>
            <a:r>
              <a:rPr lang="en-US" dirty="0" smtClean="0">
                <a:latin typeface="Arial" pitchFamily="34" charset="0"/>
                <a:cs typeface="Arial" pitchFamily="34" charset="0"/>
              </a:rPr>
              <a:t>The managed runtime environment for .NET</a:t>
            </a:r>
          </a:p>
          <a:p>
            <a:pPr lvl="2"/>
            <a:r>
              <a:rPr lang="en-US" dirty="0" smtClean="0">
                <a:latin typeface="Arial" pitchFamily="34" charset="0"/>
                <a:cs typeface="Arial" pitchFamily="34" charset="0"/>
              </a:rPr>
              <a:t>Microsoft’s implementation of Common Language Infrastructure (CLI)</a:t>
            </a:r>
          </a:p>
          <a:p>
            <a:pPr lvl="2"/>
            <a:r>
              <a:rPr lang="en-US" dirty="0" smtClean="0">
                <a:latin typeface="Arial" pitchFamily="34" charset="0"/>
                <a:cs typeface="Arial" pitchFamily="34" charset="0"/>
              </a:rPr>
              <a:t>Essentially is a virtual machine </a:t>
            </a:r>
          </a:p>
          <a:p>
            <a:pPr lvl="2"/>
            <a:r>
              <a:rPr lang="en-US" dirty="0" smtClean="0">
                <a:latin typeface="Arial" pitchFamily="34" charset="0"/>
                <a:cs typeface="Arial" pitchFamily="34" charset="0"/>
              </a:rPr>
              <a:t>During </a:t>
            </a:r>
            <a:r>
              <a:rPr lang="en-US" dirty="0">
                <a:latin typeface="Arial" pitchFamily="34" charset="0"/>
                <a:cs typeface="Arial" pitchFamily="34" charset="0"/>
              </a:rPr>
              <a:t>program execution, the CLR’s Just-In-Time (JIT) compiler transforms the CIL into machine instructions for execution by the processor</a:t>
            </a:r>
            <a:endParaRPr lang="tr-TR" dirty="0" smtClean="0">
              <a:latin typeface="Arial" pitchFamily="34" charset="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4185" y="1576981"/>
            <a:ext cx="8640960" cy="3312368"/>
          </a:xfrm>
        </p:spPr>
        <p:txBody>
          <a:bodyPr/>
          <a:lstStyle/>
          <a:p>
            <a:r>
              <a:rPr lang="tr-TR" dirty="0" smtClean="0">
                <a:cs typeface="Arial" pitchFamily="34" charset="0"/>
              </a:rPr>
              <a:t>Programming language environment:</a:t>
            </a:r>
            <a:endParaRPr lang="en-US" dirty="0" smtClean="0">
              <a:cs typeface="Arial" pitchFamily="34" charset="0"/>
            </a:endParaRPr>
          </a:p>
          <a:p>
            <a:pPr marL="0" indent="0">
              <a:buNone/>
            </a:pPr>
            <a:endParaRPr lang="tr-TR" dirty="0" smtClean="0">
              <a:cs typeface="Arial" pitchFamily="34" charset="0"/>
            </a:endParaRPr>
          </a:p>
          <a:p>
            <a:pPr lvl="1"/>
            <a:r>
              <a:rPr lang="tr-TR" dirty="0">
                <a:latin typeface="Arial" pitchFamily="34" charset="0"/>
                <a:cs typeface="Arial" pitchFamily="34" charset="0"/>
              </a:rPr>
              <a:t>Java Virtual Machine (JVM):</a:t>
            </a:r>
            <a:endParaRPr lang="en-US" dirty="0">
              <a:latin typeface="Arial" pitchFamily="34" charset="0"/>
              <a:cs typeface="Arial" pitchFamily="34" charset="0"/>
            </a:endParaRPr>
          </a:p>
          <a:p>
            <a:pPr lvl="2"/>
            <a:endParaRPr lang="tr-TR" dirty="0">
              <a:latin typeface="Arial" pitchFamily="34" charset="0"/>
              <a:cs typeface="Arial" pitchFamily="34" charset="0"/>
            </a:endParaRPr>
          </a:p>
          <a:p>
            <a:pPr lvl="1"/>
            <a:endParaRPr lang="en-US" dirty="0" smtClean="0">
              <a:latin typeface="Arial" pitchFamily="34" charset="0"/>
              <a:cs typeface="Arial" pitchFamily="34" charset="0"/>
            </a:endParaRPr>
          </a:p>
          <a:p>
            <a:pPr lvl="2"/>
            <a:r>
              <a:rPr lang="en-US" dirty="0" smtClean="0">
                <a:latin typeface="Arial" pitchFamily="34" charset="0"/>
                <a:cs typeface="Arial" pitchFamily="34" charset="0"/>
              </a:rPr>
              <a:t>The managed runtime environment for Java is </a:t>
            </a:r>
            <a:r>
              <a:rPr lang="en-US" b="1" dirty="0" smtClean="0">
                <a:latin typeface="Arial" pitchFamily="34" charset="0"/>
                <a:cs typeface="Arial" pitchFamily="34" charset="0"/>
              </a:rPr>
              <a:t>JRE</a:t>
            </a:r>
          </a:p>
          <a:p>
            <a:pPr lvl="2"/>
            <a:r>
              <a:rPr lang="en-US" dirty="0" smtClean="0">
                <a:latin typeface="Arial" pitchFamily="34" charset="0"/>
                <a:cs typeface="Arial" pitchFamily="34" charset="0"/>
              </a:rPr>
              <a:t>It </a:t>
            </a:r>
            <a:r>
              <a:rPr lang="en-US" dirty="0">
                <a:latin typeface="Arial" pitchFamily="34" charset="0"/>
                <a:cs typeface="Arial" pitchFamily="34" charset="0"/>
              </a:rPr>
              <a:t>is the </a:t>
            </a:r>
            <a:r>
              <a:rPr lang="en-US" b="1" dirty="0">
                <a:latin typeface="Arial" pitchFamily="34" charset="0"/>
                <a:cs typeface="Arial" pitchFamily="34" charset="0"/>
              </a:rPr>
              <a:t>JVM</a:t>
            </a:r>
            <a:r>
              <a:rPr lang="en-US" dirty="0">
                <a:latin typeface="Arial" pitchFamily="34" charset="0"/>
                <a:cs typeface="Arial" pitchFamily="34" charset="0"/>
              </a:rPr>
              <a:t> loads and executes Java programs and brings to Java, platform independence, mobility and </a:t>
            </a:r>
            <a:r>
              <a:rPr lang="en-US" dirty="0" smtClean="0">
                <a:latin typeface="Arial" pitchFamily="34" charset="0"/>
                <a:cs typeface="Arial" pitchFamily="34" charset="0"/>
              </a:rPr>
              <a:t>security.</a:t>
            </a:r>
          </a:p>
          <a:p>
            <a:pPr lvl="2"/>
            <a:r>
              <a:rPr lang="en-US" dirty="0" smtClean="0">
                <a:latin typeface="Arial" pitchFamily="34" charset="0"/>
                <a:cs typeface="Arial" pitchFamily="34" charset="0"/>
              </a:rPr>
              <a:t>The JVM is an implementation of the Java Machine Specification, which has defined in it, some of the important aspects of the security of the JRE </a:t>
            </a: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725563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8776" y="260648"/>
            <a:ext cx="3810000" cy="6200775"/>
          </a:xfrm>
          <a:prstGeom prst="rect">
            <a:avLst/>
          </a:prstGeom>
        </p:spPr>
      </p:pic>
      <p:sp>
        <p:nvSpPr>
          <p:cNvPr id="8" name="TextBox 7"/>
          <p:cNvSpPr txBox="1"/>
          <p:nvPr/>
        </p:nvSpPr>
        <p:spPr>
          <a:xfrm>
            <a:off x="3858776" y="2899370"/>
            <a:ext cx="546575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JRE &amp; JVM Architecture</a:t>
            </a:r>
          </a:p>
          <a:p>
            <a:pPr marL="742950" lvl="1" indent="-285750">
              <a:buFont typeface="Arial" panose="020B0604020202020204" pitchFamily="34" charset="0"/>
              <a:buChar char="•"/>
            </a:pPr>
            <a:r>
              <a:rPr lang="en-US" dirty="0" smtClean="0"/>
              <a:t>The </a:t>
            </a:r>
            <a:r>
              <a:rPr lang="en-US" dirty="0"/>
              <a:t>Java APIs and JVM together make up the Java Runtime Environment (JRE).</a:t>
            </a:r>
          </a:p>
        </p:txBody>
      </p:sp>
    </p:spTree>
    <p:extLst>
      <p:ext uri="{BB962C8B-B14F-4D97-AF65-F5344CB8AC3E}">
        <p14:creationId xmlns="" xmlns:p14="http://schemas.microsoft.com/office/powerpoint/2010/main" val="3771704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4185" y="1576981"/>
            <a:ext cx="8640960" cy="3312368"/>
          </a:xfrm>
        </p:spPr>
        <p:txBody>
          <a:bodyPr/>
          <a:lstStyle/>
          <a:p>
            <a:r>
              <a:rPr lang="tr-TR" dirty="0" smtClean="0">
                <a:cs typeface="Arial" pitchFamily="34" charset="0"/>
              </a:rPr>
              <a:t>Programming language environment:</a:t>
            </a:r>
            <a:endParaRPr lang="en-US" dirty="0" smtClean="0">
              <a:cs typeface="Arial" pitchFamily="34" charset="0"/>
            </a:endParaRPr>
          </a:p>
          <a:p>
            <a:pPr marL="0" indent="0">
              <a:buNone/>
            </a:pPr>
            <a:endParaRPr lang="tr-TR" dirty="0" smtClean="0">
              <a:cs typeface="Arial" pitchFamily="34" charset="0"/>
            </a:endParaRPr>
          </a:p>
          <a:p>
            <a:pPr lvl="1"/>
            <a:r>
              <a:rPr lang="en-US" b="1" dirty="0" smtClean="0">
                <a:cs typeface="Arial" pitchFamily="34" charset="0"/>
              </a:rPr>
              <a:t>Compiler switches</a:t>
            </a:r>
            <a:r>
              <a:rPr lang="tr-TR" b="1" dirty="0" smtClean="0">
                <a:cs typeface="Arial" pitchFamily="34" charset="0"/>
              </a:rPr>
              <a:t>:</a:t>
            </a:r>
            <a:r>
              <a:rPr lang="en-US" b="1" dirty="0">
                <a:cs typeface="Arial" pitchFamily="34" charset="0"/>
              </a:rPr>
              <a:t> </a:t>
            </a:r>
            <a:r>
              <a:rPr lang="en-US" dirty="0">
                <a:latin typeface="Arial" pitchFamily="34" charset="0"/>
                <a:cs typeface="Arial" pitchFamily="34" charset="0"/>
              </a:rPr>
              <a:t>Compiler based protection such as the /GS flag switch and </a:t>
            </a:r>
            <a:r>
              <a:rPr lang="en-US" dirty="0" err="1">
                <a:latin typeface="Arial" pitchFamily="34" charset="0"/>
                <a:cs typeface="Arial" pitchFamily="34" charset="0"/>
              </a:rPr>
              <a:t>StackGuard</a:t>
            </a:r>
            <a:r>
              <a:rPr lang="en-US" dirty="0">
                <a:latin typeface="Arial" pitchFamily="34" charset="0"/>
                <a:cs typeface="Arial" pitchFamily="34" charset="0"/>
              </a:rPr>
              <a:t> technology help in protection against memory corruption and mitigate buffer overflow</a:t>
            </a:r>
          </a:p>
          <a:p>
            <a:pPr lvl="2"/>
            <a:endParaRPr lang="tr-TR" dirty="0">
              <a:latin typeface="Arial" pitchFamily="34" charset="0"/>
              <a:cs typeface="Arial" pitchFamily="34" charset="0"/>
            </a:endParaRPr>
          </a:p>
          <a:p>
            <a:pPr lvl="2"/>
            <a:r>
              <a:rPr lang="en-US" dirty="0" smtClean="0">
                <a:latin typeface="Arial" pitchFamily="34" charset="0"/>
                <a:cs typeface="Arial" pitchFamily="34" charset="0"/>
              </a:rPr>
              <a:t>A function that causes buffer overflow tends to overwrite the argument on to the illegal returned address</a:t>
            </a:r>
          </a:p>
          <a:p>
            <a:pPr lvl="2"/>
            <a:r>
              <a:rPr lang="en-US" dirty="0" smtClean="0">
                <a:latin typeface="Arial" pitchFamily="34" charset="0"/>
                <a:cs typeface="Arial" pitchFamily="34" charset="0"/>
              </a:rPr>
              <a:t>/GS provides a cookie between susceptible argument and the return address</a:t>
            </a:r>
            <a:endParaRPr lang="en-US" b="1" dirty="0" smtClean="0">
              <a:latin typeface="Arial" pitchFamily="34" charset="0"/>
              <a:cs typeface="Arial" pitchFamily="34" charset="0"/>
            </a:endParaRPr>
          </a:p>
          <a:p>
            <a:pPr lvl="2"/>
            <a:r>
              <a:rPr lang="en-US" dirty="0" smtClean="0">
                <a:latin typeface="Arial" pitchFamily="34" charset="0"/>
                <a:cs typeface="Arial" pitchFamily="34" charset="0"/>
              </a:rPr>
              <a:t>Function process the copy of the argument on the cookie. A possible overflow will destroy the cookie.</a:t>
            </a:r>
          </a:p>
          <a:p>
            <a:pPr lvl="2"/>
            <a:r>
              <a:rPr lang="en-US" dirty="0" smtClean="0">
                <a:latin typeface="Arial" pitchFamily="34" charset="0"/>
                <a:cs typeface="Arial" pitchFamily="34" charset="0"/>
              </a:rPr>
              <a:t>The argument will be written to the return address if cookie still exists!</a:t>
            </a: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6127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4185" y="1576981"/>
            <a:ext cx="8640960" cy="3312368"/>
          </a:xfrm>
        </p:spPr>
        <p:txBody>
          <a:bodyPr/>
          <a:lstStyle/>
          <a:p>
            <a:r>
              <a:rPr lang="tr-TR" dirty="0" smtClean="0">
                <a:cs typeface="Arial" pitchFamily="34" charset="0"/>
              </a:rPr>
              <a:t>Programming language environment:</a:t>
            </a:r>
            <a:endParaRPr lang="en-US" dirty="0" smtClean="0">
              <a:cs typeface="Arial" pitchFamily="34" charset="0"/>
            </a:endParaRPr>
          </a:p>
          <a:p>
            <a:pPr marL="0" indent="0">
              <a:buNone/>
            </a:pPr>
            <a:endParaRPr lang="tr-TR" dirty="0" smtClean="0">
              <a:cs typeface="Arial" pitchFamily="34" charset="0"/>
            </a:endParaRPr>
          </a:p>
          <a:p>
            <a:pPr lvl="1"/>
            <a:r>
              <a:rPr lang="en-US" b="1" dirty="0" err="1" smtClean="0">
                <a:cs typeface="Arial" pitchFamily="34" charset="0"/>
              </a:rPr>
              <a:t>StackGuard</a:t>
            </a:r>
            <a:r>
              <a:rPr lang="tr-TR" b="1" dirty="0" smtClean="0">
                <a:cs typeface="Arial" pitchFamily="34" charset="0"/>
              </a:rPr>
              <a:t>:</a:t>
            </a:r>
            <a:r>
              <a:rPr lang="en-US" b="1" dirty="0" smtClean="0">
                <a:cs typeface="Arial" pitchFamily="34" charset="0"/>
              </a:rPr>
              <a:t> </a:t>
            </a:r>
            <a:r>
              <a:rPr lang="en-US" dirty="0" smtClean="0">
                <a:latin typeface="Arial" pitchFamily="34" charset="0"/>
                <a:cs typeface="Arial" pitchFamily="34" charset="0"/>
              </a:rPr>
              <a:t> A compiler </a:t>
            </a:r>
            <a:r>
              <a:rPr lang="en-US" dirty="0">
                <a:latin typeface="Arial" pitchFamily="34" charset="0"/>
                <a:cs typeface="Arial" pitchFamily="34" charset="0"/>
              </a:rPr>
              <a:t>technique that provides code pointer integrity checking and protection of the return address in a function from being altered. </a:t>
            </a:r>
            <a:endParaRPr lang="en-US" dirty="0" smtClean="0">
              <a:latin typeface="Arial" pitchFamily="34" charset="0"/>
              <a:cs typeface="Arial" pitchFamily="34" charset="0"/>
            </a:endParaRPr>
          </a:p>
          <a:p>
            <a:pPr lvl="1"/>
            <a:endParaRPr lang="tr-TR" dirty="0">
              <a:latin typeface="Arial" pitchFamily="34" charset="0"/>
              <a:cs typeface="Arial" pitchFamily="34" charset="0"/>
            </a:endParaRPr>
          </a:p>
          <a:p>
            <a:pPr lvl="2"/>
            <a:r>
              <a:rPr lang="en-US" dirty="0" smtClean="0">
                <a:latin typeface="Arial" pitchFamily="34" charset="0"/>
                <a:cs typeface="Arial" pitchFamily="34" charset="0"/>
              </a:rPr>
              <a:t>It works via inserting a known value (canary or canary word) prior to the return address on the stack.</a:t>
            </a:r>
          </a:p>
          <a:p>
            <a:pPr lvl="2"/>
            <a:r>
              <a:rPr lang="en-US" dirty="0" smtClean="0">
                <a:latin typeface="Arial" pitchFamily="34" charset="0"/>
                <a:cs typeface="Arial" pitchFamily="34" charset="0"/>
              </a:rPr>
              <a:t>In case of a buffer overflow, canary word will be overwritten</a:t>
            </a:r>
            <a:endParaRPr lang="en-US" b="1" dirty="0" smtClean="0">
              <a:latin typeface="Arial" pitchFamily="34" charset="0"/>
              <a:cs typeface="Arial" pitchFamily="34" charset="0"/>
            </a:endParaRPr>
          </a:p>
          <a:p>
            <a:pPr lvl="2"/>
            <a:r>
              <a:rPr lang="en-US" dirty="0" smtClean="0">
                <a:latin typeface="Arial" pitchFamily="34" charset="0"/>
                <a:cs typeface="Arial" pitchFamily="34" charset="0"/>
              </a:rPr>
              <a:t>When </a:t>
            </a:r>
            <a:r>
              <a:rPr lang="en-US" dirty="0">
                <a:latin typeface="Arial" pitchFamily="34" charset="0"/>
                <a:cs typeface="Arial" pitchFamily="34" charset="0"/>
              </a:rPr>
              <a:t>the function exits, the code run to move the return address to its next instruction location (also known as the tear down code) checks to make sure that the canary word is not modified before jumping to the next return address. </a:t>
            </a:r>
            <a:endParaRPr lang="en-US" dirty="0" smtClean="0">
              <a:latin typeface="Arial" pitchFamily="34" charset="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303247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640960" cy="3312368"/>
          </a:xfrm>
        </p:spPr>
        <p:txBody>
          <a:bodyPr/>
          <a:lstStyle/>
          <a:p>
            <a:r>
              <a:rPr lang="tr-TR" dirty="0" smtClean="0">
                <a:cs typeface="Arial" pitchFamily="34" charset="0"/>
              </a:rPr>
              <a:t>Operating Systems:</a:t>
            </a:r>
          </a:p>
          <a:p>
            <a:pPr lvl="1"/>
            <a:r>
              <a:rPr lang="tr-TR" dirty="0" smtClean="0">
                <a:latin typeface="Arial" pitchFamily="34" charset="0"/>
                <a:cs typeface="Arial" pitchFamily="34" charset="0"/>
              </a:rPr>
              <a:t>Address Space Layout Randomization (ASLR)</a:t>
            </a:r>
            <a:endParaRPr lang="en-US" dirty="0" smtClean="0">
              <a:latin typeface="Arial" pitchFamily="34" charset="0"/>
              <a:cs typeface="Arial" pitchFamily="34" charset="0"/>
            </a:endParaRPr>
          </a:p>
          <a:p>
            <a:pPr lvl="2"/>
            <a:r>
              <a:rPr lang="en-US" dirty="0">
                <a:latin typeface="Arial" pitchFamily="34" charset="0"/>
                <a:cs typeface="Arial" pitchFamily="34" charset="0"/>
              </a:rPr>
              <a:t>Due to the principle of locality (temporal primarily), processes and functions were observed to load in the same memory locations upon each run</a:t>
            </a:r>
            <a:r>
              <a:rPr lang="en-US" dirty="0" smtClean="0">
                <a:latin typeface="Arial" pitchFamily="34" charset="0"/>
                <a:cs typeface="Arial" pitchFamily="34" charset="0"/>
              </a:rPr>
              <a:t>.</a:t>
            </a:r>
          </a:p>
          <a:p>
            <a:pPr lvl="2"/>
            <a:endParaRPr lang="en-US" dirty="0" smtClean="0">
              <a:latin typeface="Arial" pitchFamily="34" charset="0"/>
              <a:cs typeface="Arial" pitchFamily="34" charset="0"/>
            </a:endParaRPr>
          </a:p>
          <a:p>
            <a:pPr lvl="2"/>
            <a:r>
              <a:rPr lang="en-US" dirty="0">
                <a:latin typeface="Arial" pitchFamily="34" charset="0"/>
                <a:cs typeface="Arial" pitchFamily="34" charset="0"/>
              </a:rPr>
              <a:t>This made it easy for the attackers to discover the memory location and exploit the process or function by telling their payload exploit code the memory address of the process or function they wished to </a:t>
            </a:r>
            <a:r>
              <a:rPr lang="en-US" dirty="0" smtClean="0">
                <a:latin typeface="Arial" pitchFamily="34" charset="0"/>
                <a:cs typeface="Arial" pitchFamily="34" charset="0"/>
              </a:rPr>
              <a:t>exploit</a:t>
            </a:r>
          </a:p>
          <a:p>
            <a:pPr lvl="2"/>
            <a:endParaRPr lang="en-US" dirty="0" smtClean="0">
              <a:latin typeface="Arial" pitchFamily="34" charset="0"/>
              <a:cs typeface="Arial" pitchFamily="34" charset="0"/>
            </a:endParaRPr>
          </a:p>
          <a:p>
            <a:pPr lvl="2"/>
            <a:r>
              <a:rPr lang="en-US" dirty="0" smtClean="0">
                <a:latin typeface="Arial" pitchFamily="34" charset="0"/>
                <a:cs typeface="Arial" pitchFamily="34" charset="0"/>
              </a:rPr>
              <a:t>ASLR </a:t>
            </a:r>
            <a:r>
              <a:rPr lang="en-US" dirty="0">
                <a:latin typeface="Arial" pitchFamily="34" charset="0"/>
                <a:cs typeface="Arial" pitchFamily="34" charset="0"/>
              </a:rPr>
              <a:t>works by randomizing and moving the function entry points (addresses) in memory each time the program is run</a:t>
            </a:r>
            <a:endParaRPr lang="tr-TR" dirty="0" smtClean="0">
              <a:latin typeface="Arial" pitchFamily="34" charset="0"/>
              <a:cs typeface="Arial" pitchFamily="34" charset="0"/>
            </a:endParaRPr>
          </a:p>
          <a:p>
            <a:pPr lvl="1"/>
            <a:endParaRPr lang="tr-TR" dirty="0" smtClean="0">
              <a:cs typeface="Arial"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Security flaw vs Security bug</a:t>
            </a:r>
          </a:p>
          <a:p>
            <a:pPr lvl="1"/>
            <a:r>
              <a:rPr lang="tr-TR" dirty="0" smtClean="0">
                <a:latin typeface="Arial" pitchFamily="34" charset="0"/>
                <a:cs typeface="Arial" pitchFamily="34" charset="0"/>
              </a:rPr>
              <a:t>DS-1 Orbital battle station</a:t>
            </a:r>
          </a:p>
          <a:p>
            <a:pPr lvl="1">
              <a:buNone/>
            </a:pPr>
            <a:r>
              <a:rPr lang="tr-TR" dirty="0" smtClean="0">
                <a:latin typeface="Arial" pitchFamily="34" charset="0"/>
                <a:cs typeface="Arial" pitchFamily="34" charset="0"/>
              </a:rPr>
              <a:t> “aka Death Star” </a:t>
            </a: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4824536" cy="369332"/>
          </a:xfrm>
          <a:prstGeom prst="rect">
            <a:avLst/>
          </a:prstGeom>
          <a:noFill/>
        </p:spPr>
        <p:txBody>
          <a:bodyPr wrap="square" rtlCol="0">
            <a:spAutoFit/>
          </a:bodyPr>
          <a:lstStyle/>
          <a:p>
            <a:r>
              <a:rPr lang="tr-TR" dirty="0" smtClean="0"/>
              <a:t>The need for secure design</a:t>
            </a:r>
            <a:endParaRPr lang="tr-TR" dirty="0"/>
          </a:p>
        </p:txBody>
      </p:sp>
      <p:pic>
        <p:nvPicPr>
          <p:cNvPr id="9" name="Picture 8" descr="Death Star Blueprints.jpg"/>
          <p:cNvPicPr>
            <a:picLocks noChangeAspect="1"/>
          </p:cNvPicPr>
          <p:nvPr/>
        </p:nvPicPr>
        <p:blipFill>
          <a:blip r:embed="rId2" cstate="print"/>
          <a:stretch>
            <a:fillRect/>
          </a:stretch>
        </p:blipFill>
        <p:spPr>
          <a:xfrm>
            <a:off x="4896544" y="0"/>
            <a:ext cx="4572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640960" cy="3312368"/>
          </a:xfrm>
        </p:spPr>
        <p:txBody>
          <a:bodyPr/>
          <a:lstStyle/>
          <a:p>
            <a:r>
              <a:rPr lang="tr-TR" dirty="0" smtClean="0">
                <a:cs typeface="Arial" pitchFamily="34" charset="0"/>
              </a:rPr>
              <a:t>Operating Systems:</a:t>
            </a:r>
          </a:p>
          <a:p>
            <a:pPr lvl="1"/>
            <a:r>
              <a:rPr lang="tr-TR" dirty="0">
                <a:latin typeface="Arial" pitchFamily="34" charset="0"/>
                <a:cs typeface="Arial" pitchFamily="34" charset="0"/>
              </a:rPr>
              <a:t>Data Execution Prevention (DEP)/Executable Space Protection (ESP)</a:t>
            </a:r>
          </a:p>
          <a:p>
            <a:pPr lvl="2"/>
            <a:r>
              <a:rPr lang="en-US" dirty="0" smtClean="0">
                <a:latin typeface="Arial" panose="020B0604020202020204" pitchFamily="34" charset="0"/>
                <a:cs typeface="Arial" panose="020B0604020202020204" pitchFamily="34" charset="0"/>
              </a:rPr>
              <a:t>Protects </a:t>
            </a:r>
            <a:r>
              <a:rPr lang="en-US" dirty="0">
                <a:latin typeface="Arial" panose="020B0604020202020204" pitchFamily="34" charset="0"/>
                <a:cs typeface="Arial" panose="020B0604020202020204" pitchFamily="34" charset="0"/>
              </a:rPr>
              <a:t>computers systems by monitoring software programs from accessing and manipulating memory in an unsafe </a:t>
            </a:r>
            <a:r>
              <a:rPr lang="en-US" dirty="0" smtClean="0">
                <a:latin typeface="Arial" panose="020B0604020202020204" pitchFamily="34" charset="0"/>
                <a:cs typeface="Arial" panose="020B0604020202020204" pitchFamily="34" charset="0"/>
              </a:rPr>
              <a:t>manner</a:t>
            </a:r>
          </a:p>
          <a:p>
            <a:pPr lvl="2"/>
            <a:endParaRPr lang="en-US" dirty="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CPU initially marks the entire memory as non-executable. The memory allocation specified in the code allocates the memory clearing the NX flags.</a:t>
            </a:r>
          </a:p>
          <a:p>
            <a:pPr lvl="2"/>
            <a:endParaRPr lang="en-US"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Any process that tries to run instructions on NX flagged memory (sign of an injection) will be terminated</a:t>
            </a:r>
            <a:endParaRPr lang="tr-TR"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extLst>
      <p:ext uri="{BB962C8B-B14F-4D97-AF65-F5344CB8AC3E}">
        <p14:creationId xmlns="" xmlns:p14="http://schemas.microsoft.com/office/powerpoint/2010/main" val="814738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640960" cy="4464496"/>
          </a:xfrm>
        </p:spPr>
        <p:txBody>
          <a:bodyPr/>
          <a:lstStyle/>
          <a:p>
            <a:r>
              <a:rPr lang="tr-TR" dirty="0" smtClean="0">
                <a:cs typeface="Arial" pitchFamily="34" charset="0"/>
              </a:rPr>
              <a:t>Embedded Systems:</a:t>
            </a:r>
            <a:endParaRPr lang="en-US" dirty="0" smtClean="0">
              <a:cs typeface="Arial" pitchFamily="34" charset="0"/>
            </a:endParaRPr>
          </a:p>
          <a:p>
            <a:pPr lvl="1"/>
            <a:r>
              <a:rPr lang="en-US" dirty="0">
                <a:latin typeface="Arial" panose="020B0604020202020204" pitchFamily="34" charset="0"/>
                <a:cs typeface="Arial" panose="020B0604020202020204" pitchFamily="34" charset="0"/>
              </a:rPr>
              <a:t>An embedded system is a computer system with a dedicated </a:t>
            </a:r>
            <a:r>
              <a:rPr lang="en-US" dirty="0" smtClean="0">
                <a:latin typeface="Arial" panose="020B0604020202020204" pitchFamily="34" charset="0"/>
                <a:cs typeface="Arial" panose="020B0604020202020204" pitchFamily="34" charset="0"/>
              </a:rPr>
              <a:t>function either standalone or </a:t>
            </a:r>
            <a:r>
              <a:rPr lang="en-US" dirty="0">
                <a:latin typeface="Arial" panose="020B0604020202020204" pitchFamily="34" charset="0"/>
                <a:cs typeface="Arial" panose="020B0604020202020204" pitchFamily="34" charset="0"/>
              </a:rPr>
              <a:t>within a larger mechanical or electrical </a:t>
            </a:r>
            <a:r>
              <a:rPr lang="en-US" dirty="0" smtClean="0">
                <a:latin typeface="Arial" panose="020B0604020202020204" pitchFamily="34" charset="0"/>
                <a:cs typeface="Arial" panose="020B0604020202020204" pitchFamily="34" charset="0"/>
              </a:rPr>
              <a:t>system.</a:t>
            </a:r>
          </a:p>
          <a:p>
            <a:pPr lvl="2"/>
            <a:r>
              <a:rPr lang="en-US" dirty="0" smtClean="0">
                <a:latin typeface="Arial" panose="020B0604020202020204" pitchFamily="34" charset="0"/>
                <a:cs typeface="Arial" panose="020B0604020202020204" pitchFamily="34" charset="0"/>
              </a:rPr>
              <a:t>Some </a:t>
            </a:r>
            <a:r>
              <a:rPr lang="en-US" dirty="0">
                <a:latin typeface="Arial" panose="020B0604020202020204" pitchFamily="34" charset="0"/>
                <a:cs typeface="Arial" panose="020B0604020202020204" pitchFamily="34" charset="0"/>
              </a:rPr>
              <a:t>examples </a:t>
            </a:r>
            <a:r>
              <a:rPr lang="en-US" dirty="0" smtClean="0">
                <a:latin typeface="Arial" panose="020B0604020202020204" pitchFamily="34" charset="0"/>
                <a:cs typeface="Arial" panose="020B0604020202020204" pitchFamily="34" charset="0"/>
              </a:rPr>
              <a:t>are </a:t>
            </a:r>
            <a:r>
              <a:rPr lang="en-US" dirty="0">
                <a:latin typeface="Arial" panose="020B0604020202020204" pitchFamily="34" charset="0"/>
                <a:cs typeface="Arial" panose="020B0604020202020204" pitchFamily="34" charset="0"/>
              </a:rPr>
              <a:t>traffic lights, mp3 players</a:t>
            </a:r>
            <a:r>
              <a:rPr lang="en-US" dirty="0" smtClean="0">
                <a:latin typeface="Arial" panose="020B0604020202020204" pitchFamily="34" charset="0"/>
                <a:cs typeface="Arial" panose="020B0604020202020204" pitchFamily="34" charset="0"/>
              </a:rPr>
              <a:t>, cars, TV, </a:t>
            </a:r>
            <a:r>
              <a:rPr lang="en-US" dirty="0">
                <a:latin typeface="Arial" panose="020B0604020202020204" pitchFamily="34" charset="0"/>
                <a:cs typeface="Arial" panose="020B0604020202020204" pitchFamily="34" charset="0"/>
              </a:rPr>
              <a:t>watches, </a:t>
            </a:r>
            <a:r>
              <a:rPr lang="en-US" dirty="0" smtClean="0">
                <a:latin typeface="Arial" panose="020B0604020202020204" pitchFamily="34" charset="0"/>
                <a:cs typeface="Arial" panose="020B0604020202020204" pitchFamily="34" charset="0"/>
              </a:rPr>
              <a:t>insulin pump </a:t>
            </a:r>
          </a:p>
          <a:p>
            <a:pPr lvl="2"/>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The program instructions that are written for embedded systems are known as firmware and are usually stored in read-only chips or flash memory </a:t>
            </a:r>
            <a:r>
              <a:rPr lang="en-US" dirty="0" smtClean="0">
                <a:latin typeface="Arial" panose="020B0604020202020204" pitchFamily="34" charset="0"/>
                <a:cs typeface="Arial" panose="020B0604020202020204" pitchFamily="34" charset="0"/>
              </a:rPr>
              <a:t>chips.</a:t>
            </a:r>
          </a:p>
          <a:p>
            <a:pPr lvl="2"/>
            <a:endParaRPr lang="en-US"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Not so easy to re-program or upgrade</a:t>
            </a:r>
          </a:p>
          <a:p>
            <a:pPr lvl="3"/>
            <a:r>
              <a:rPr lang="en-US" i="1" dirty="0">
                <a:latin typeface="Arial" panose="020B0604020202020204" pitchFamily="34" charset="0"/>
                <a:cs typeface="Arial" panose="020B0604020202020204" pitchFamily="34" charset="0"/>
              </a:rPr>
              <a:t>Toyota is recalling 1.9 million Prius hybrid cars worldwide due to a software glitch that could cause the car to stop while driving, the AFP reports</a:t>
            </a:r>
            <a:endParaRPr lang="tr-TR" i="1" dirty="0" smtClean="0">
              <a:latin typeface="Arial" panose="020B0604020202020204" pitchFamily="34" charset="0"/>
              <a:cs typeface="Arial" panose="020B0604020202020204" pitchFamily="34" charset="0"/>
            </a:endParaRPr>
          </a:p>
          <a:p>
            <a:endParaRPr lang="tr-TR" dirty="0" smtClean="0">
              <a:cs typeface="Arial" pitchFamily="34" charset="0"/>
            </a:endParaRPr>
          </a:p>
          <a:p>
            <a:endParaRPr lang="tr-TR" dirty="0" smtClean="0">
              <a:cs typeface="Arial" pitchFamily="34" charset="0"/>
            </a:endParaRPr>
          </a:p>
          <a:p>
            <a:pPr lvl="1"/>
            <a:endParaRPr lang="tr-TR" dirty="0" smtClean="0">
              <a:cs typeface="Arial" pitchFamily="34" charset="0"/>
            </a:endParaRPr>
          </a:p>
          <a:p>
            <a:pPr lvl="1"/>
            <a:endParaRPr lang="tr-TR" dirty="0" smtClean="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Technologies</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Security flaw vs Security bug</a:t>
            </a:r>
          </a:p>
          <a:p>
            <a:pPr lvl="1"/>
            <a:r>
              <a:rPr lang="tr-TR" dirty="0" smtClean="0">
                <a:latin typeface="Arial" pitchFamily="34" charset="0"/>
                <a:cs typeface="Arial" pitchFamily="34" charset="0"/>
              </a:rPr>
              <a:t>Security bug: “</a:t>
            </a:r>
            <a:r>
              <a:rPr lang="tr-TR" i="1" dirty="0" smtClean="0">
                <a:latin typeface="Arial" pitchFamily="34" charset="0"/>
                <a:cs typeface="Arial" pitchFamily="34" charset="0"/>
              </a:rPr>
              <a:t>Implementation/coding defects which can result in errors that lead to security breaches”</a:t>
            </a:r>
          </a:p>
          <a:p>
            <a:pPr lvl="1"/>
            <a:endParaRPr lang="tr-TR" i="1" dirty="0" smtClean="0">
              <a:latin typeface="Arial" pitchFamily="34" charset="0"/>
              <a:cs typeface="Arial" pitchFamily="34" charset="0"/>
            </a:endParaRPr>
          </a:p>
          <a:p>
            <a:pPr lvl="1"/>
            <a:endParaRPr lang="tr-TR" i="1" dirty="0" smtClean="0">
              <a:latin typeface="Arial" pitchFamily="34" charset="0"/>
              <a:cs typeface="Arial" pitchFamily="34" charset="0"/>
            </a:endParaRPr>
          </a:p>
          <a:p>
            <a:pPr lvl="1"/>
            <a:r>
              <a:rPr lang="tr-TR" i="1" dirty="0" smtClean="0">
                <a:latin typeface="Arial" pitchFamily="34" charset="0"/>
                <a:cs typeface="Arial" pitchFamily="34" charset="0"/>
                <a:hlinkClick r:id="rId2"/>
              </a:rPr>
              <a:t>http://www.youtube.com/watch?v=kYUrqdUyEpI</a:t>
            </a: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4824536" cy="369332"/>
          </a:xfrm>
          <a:prstGeom prst="rect">
            <a:avLst/>
          </a:prstGeom>
          <a:noFill/>
        </p:spPr>
        <p:txBody>
          <a:bodyPr wrap="square" rtlCol="0">
            <a:spAutoFit/>
          </a:bodyPr>
          <a:lstStyle/>
          <a:p>
            <a:r>
              <a:rPr lang="tr-TR" dirty="0" smtClean="0"/>
              <a:t>The need for secure design</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en-US" dirty="0" smtClean="0">
                <a:latin typeface="Arial" pitchFamily="34" charset="0"/>
                <a:cs typeface="Arial" pitchFamily="34" charset="0"/>
              </a:rPr>
              <a:t>Some of the common, insecure design issues observed in software are the</a:t>
            </a:r>
            <a:r>
              <a:rPr lang="tr-TR" dirty="0" smtClean="0">
                <a:latin typeface="Arial" pitchFamily="34" charset="0"/>
                <a:cs typeface="Arial" pitchFamily="34" charset="0"/>
              </a:rPr>
              <a:t> following:</a:t>
            </a:r>
          </a:p>
          <a:p>
            <a:endParaRPr lang="tr-TR" dirty="0" smtClean="0">
              <a:latin typeface="Arial" pitchFamily="34" charset="0"/>
              <a:cs typeface="Arial" pitchFamily="34" charset="0"/>
            </a:endParaRPr>
          </a:p>
          <a:p>
            <a:pPr lvl="1"/>
            <a:r>
              <a:rPr lang="en-US" dirty="0" smtClean="0">
                <a:latin typeface="Arial" pitchFamily="34" charset="0"/>
                <a:cs typeface="Arial" pitchFamily="34" charset="0"/>
              </a:rPr>
              <a:t> improper implementation of least privilege,</a:t>
            </a:r>
          </a:p>
          <a:p>
            <a:pPr lvl="1"/>
            <a:r>
              <a:rPr lang="tr-TR" dirty="0" smtClean="0">
                <a:latin typeface="Arial" pitchFamily="34" charset="0"/>
                <a:cs typeface="Arial" pitchFamily="34" charset="0"/>
              </a:rPr>
              <a:t> software fails insecurely,</a:t>
            </a:r>
          </a:p>
          <a:p>
            <a:pPr lvl="1"/>
            <a:r>
              <a:rPr lang="en-US" dirty="0" smtClean="0">
                <a:latin typeface="Arial" pitchFamily="34" charset="0"/>
                <a:cs typeface="Arial" pitchFamily="34" charset="0"/>
              </a:rPr>
              <a:t> authentication mechanisms are easily bypassed,</a:t>
            </a:r>
          </a:p>
          <a:p>
            <a:pPr lvl="1"/>
            <a:r>
              <a:rPr lang="tr-TR" dirty="0" smtClean="0">
                <a:latin typeface="Arial" pitchFamily="34" charset="0"/>
                <a:cs typeface="Arial" pitchFamily="34" charset="0"/>
              </a:rPr>
              <a:t> security through obscurity,</a:t>
            </a:r>
          </a:p>
          <a:p>
            <a:pPr lvl="1"/>
            <a:r>
              <a:rPr lang="tr-TR" dirty="0" smtClean="0">
                <a:latin typeface="Arial" pitchFamily="34" charset="0"/>
                <a:cs typeface="Arial" pitchFamily="34" charset="0"/>
              </a:rPr>
              <a:t> improper error handling,</a:t>
            </a:r>
          </a:p>
          <a:p>
            <a:pPr lvl="1"/>
            <a:r>
              <a:rPr lang="tr-TR" dirty="0" smtClean="0">
                <a:latin typeface="Arial" pitchFamily="34" charset="0"/>
                <a:cs typeface="Arial" pitchFamily="34" charset="0"/>
              </a:rPr>
              <a:t> weak input validation</a:t>
            </a:r>
            <a:r>
              <a:rPr lang="tr-TR" dirty="0" smtClean="0"/>
              <a:t>.</a:t>
            </a: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Architecting software with core security concepts</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Confidentiality design:</a:t>
            </a:r>
          </a:p>
          <a:p>
            <a:pPr lvl="1"/>
            <a:r>
              <a:rPr lang="tr-TR" dirty="0" smtClean="0">
                <a:cs typeface="Arial" pitchFamily="34" charset="0"/>
              </a:rPr>
              <a:t>Cryptography</a:t>
            </a:r>
          </a:p>
          <a:p>
            <a:pPr lvl="2"/>
            <a:r>
              <a:rPr lang="tr-TR" dirty="0" smtClean="0">
                <a:latin typeface="Arial" pitchFamily="34" charset="0"/>
                <a:cs typeface="Arial" pitchFamily="34" charset="0"/>
              </a:rPr>
              <a:t>Symmetric algorithms</a:t>
            </a:r>
          </a:p>
          <a:p>
            <a:pPr lvl="3"/>
            <a:r>
              <a:rPr lang="tr-TR" dirty="0" smtClean="0">
                <a:latin typeface="Arial" pitchFamily="34" charset="0"/>
                <a:cs typeface="Arial" pitchFamily="34" charset="0"/>
              </a:rPr>
              <a:t>Same key used for encryption and decryption</a:t>
            </a:r>
          </a:p>
          <a:p>
            <a:pPr lvl="3"/>
            <a:r>
              <a:rPr lang="tr-TR" dirty="0" smtClean="0">
                <a:latin typeface="Arial" pitchFamily="34" charset="0"/>
                <a:cs typeface="Arial" pitchFamily="34" charset="0"/>
              </a:rPr>
              <a:t>Key distribution in a secure fashion is a concern</a:t>
            </a:r>
          </a:p>
          <a:p>
            <a:pPr lvl="3"/>
            <a:r>
              <a:rPr lang="tr-TR" dirty="0" smtClean="0">
                <a:latin typeface="Arial" pitchFamily="34" charset="0"/>
                <a:cs typeface="Arial" pitchFamily="34" charset="0"/>
              </a:rPr>
              <a:t>3DES, AES couple of examples</a:t>
            </a:r>
          </a:p>
          <a:p>
            <a:pPr lvl="2"/>
            <a:endParaRPr lang="tr-TR" dirty="0" smtClean="0">
              <a:latin typeface="Arial" pitchFamily="34" charset="0"/>
              <a:cs typeface="Arial" pitchFamily="34" charset="0"/>
            </a:endParaRPr>
          </a:p>
          <a:p>
            <a:pPr lvl="2"/>
            <a:r>
              <a:rPr lang="tr-TR" dirty="0" smtClean="0">
                <a:latin typeface="Arial" pitchFamily="34" charset="0"/>
                <a:cs typeface="Arial" pitchFamily="34" charset="0"/>
              </a:rPr>
              <a:t>Assymetric algorithms</a:t>
            </a:r>
          </a:p>
          <a:p>
            <a:pPr lvl="3"/>
            <a:r>
              <a:rPr lang="tr-TR" dirty="0" smtClean="0">
                <a:latin typeface="Arial" pitchFamily="34" charset="0"/>
                <a:cs typeface="Arial" pitchFamily="34" charset="0"/>
              </a:rPr>
              <a:t>Different keys are used for enryption and decryption</a:t>
            </a:r>
          </a:p>
          <a:p>
            <a:pPr lvl="3"/>
            <a:r>
              <a:rPr lang="tr-TR" dirty="0" smtClean="0">
                <a:latin typeface="Arial" pitchFamily="34" charset="0"/>
                <a:cs typeface="Arial" pitchFamily="34" charset="0"/>
              </a:rPr>
              <a:t>Secure key distribution is not a concern</a:t>
            </a:r>
          </a:p>
          <a:p>
            <a:pPr lvl="3"/>
            <a:r>
              <a:rPr lang="tr-TR" dirty="0" smtClean="0">
                <a:latin typeface="Arial" pitchFamily="34" charset="0"/>
                <a:cs typeface="Arial" pitchFamily="34" charset="0"/>
              </a:rPr>
              <a:t>More CPU intensive compared to symmetric algorithms</a:t>
            </a:r>
          </a:p>
          <a:p>
            <a:pPr lvl="3"/>
            <a:r>
              <a:rPr lang="tr-TR" dirty="0" smtClean="0">
                <a:latin typeface="Arial" pitchFamily="34" charset="0"/>
                <a:cs typeface="Arial" pitchFamily="34" charset="0"/>
              </a:rPr>
              <a:t>RSA is the most common example</a:t>
            </a: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Architecting software with core security concepts</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Integrity design:</a:t>
            </a:r>
          </a:p>
          <a:p>
            <a:pPr lvl="1"/>
            <a:r>
              <a:rPr lang="tr-TR" dirty="0" smtClean="0">
                <a:cs typeface="Arial" pitchFamily="34" charset="0"/>
              </a:rPr>
              <a:t>Hashing:</a:t>
            </a:r>
          </a:p>
          <a:p>
            <a:pPr lvl="1"/>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Architecting software with core security concepts</a:t>
            </a:r>
            <a:endParaRPr lang="tr-TR" dirty="0"/>
          </a:p>
        </p:txBody>
      </p:sp>
      <p:pic>
        <p:nvPicPr>
          <p:cNvPr id="8" name="Picture 7" descr="hashing.png"/>
          <p:cNvPicPr>
            <a:picLocks noChangeAspect="1"/>
          </p:cNvPicPr>
          <p:nvPr/>
        </p:nvPicPr>
        <p:blipFill>
          <a:blip r:embed="rId2" cstate="print"/>
          <a:stretch>
            <a:fillRect/>
          </a:stretch>
        </p:blipFill>
        <p:spPr>
          <a:xfrm>
            <a:off x="1907704" y="2780928"/>
            <a:ext cx="5229955" cy="3762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5496" y="1844824"/>
            <a:ext cx="8064896" cy="2520280"/>
          </a:xfrm>
        </p:spPr>
        <p:txBody>
          <a:bodyPr/>
          <a:lstStyle/>
          <a:p>
            <a:r>
              <a:rPr lang="tr-TR" dirty="0" smtClean="0">
                <a:cs typeface="Arial" pitchFamily="34" charset="0"/>
              </a:rPr>
              <a:t>Integrity design:</a:t>
            </a:r>
          </a:p>
          <a:p>
            <a:pPr lvl="1"/>
            <a:r>
              <a:rPr lang="tr-TR" dirty="0" smtClean="0">
                <a:cs typeface="Arial" pitchFamily="34" charset="0"/>
              </a:rPr>
              <a:t>Referential Integrity:</a:t>
            </a:r>
          </a:p>
          <a:p>
            <a:pPr lvl="2"/>
            <a:r>
              <a:rPr lang="tr-TR" dirty="0" smtClean="0">
                <a:latin typeface="Arial" pitchFamily="34" charset="0"/>
                <a:cs typeface="Arial" pitchFamily="34" charset="0"/>
              </a:rPr>
              <a:t>E</a:t>
            </a:r>
            <a:r>
              <a:rPr lang="en-US" dirty="0" err="1" smtClean="0">
                <a:latin typeface="Arial" pitchFamily="34" charset="0"/>
                <a:cs typeface="Arial" pitchFamily="34" charset="0"/>
              </a:rPr>
              <a:t>nsures</a:t>
            </a:r>
            <a:r>
              <a:rPr lang="en-US" dirty="0" smtClean="0">
                <a:latin typeface="Arial" pitchFamily="34" charset="0"/>
                <a:cs typeface="Arial" pitchFamily="34" charset="0"/>
              </a:rPr>
              <a:t> that data is not left in an orphaned state</a:t>
            </a:r>
            <a:r>
              <a:rPr lang="tr-TR" dirty="0" smtClean="0">
                <a:latin typeface="Arial" pitchFamily="34" charset="0"/>
                <a:cs typeface="Arial" pitchFamily="34" charset="0"/>
              </a:rPr>
              <a:t> when a referenced parent is deleted</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1"/>
            <a:r>
              <a:rPr lang="tr-TR" dirty="0" smtClean="0">
                <a:cs typeface="Arial" pitchFamily="34" charset="0"/>
              </a:rPr>
              <a:t>Resource Locking:</a:t>
            </a:r>
          </a:p>
          <a:p>
            <a:pPr lvl="2"/>
            <a:r>
              <a:rPr lang="tr-TR" dirty="0" smtClean="0">
                <a:latin typeface="Arial" pitchFamily="34" charset="0"/>
                <a:cs typeface="Arial" pitchFamily="34" charset="0"/>
              </a:rPr>
              <a:t>One of the concurrent </a:t>
            </a:r>
            <a:r>
              <a:rPr lang="en-US" dirty="0" smtClean="0">
                <a:latin typeface="Arial" pitchFamily="34" charset="0"/>
                <a:cs typeface="Arial" pitchFamily="34" charset="0"/>
              </a:rPr>
              <a:t>operations locks that record from allowing any changes to it, until it completes</a:t>
            </a:r>
            <a:r>
              <a:rPr lang="tr-TR" dirty="0" smtClean="0">
                <a:latin typeface="Arial" pitchFamily="34" charset="0"/>
                <a:cs typeface="Arial" pitchFamily="34" charset="0"/>
              </a:rPr>
              <a:t> its operation,</a:t>
            </a:r>
          </a:p>
          <a:p>
            <a:pPr lvl="1"/>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a:p>
            <a:pPr lvl="1">
              <a:buNone/>
            </a:pPr>
            <a:endParaRPr lang="tr-TR" i="1" dirty="0" smtClean="0">
              <a:latin typeface="Arial" pitchFamily="34" charset="0"/>
              <a:cs typeface="Arial" pitchFamily="34" charset="0"/>
            </a:endParaRPr>
          </a:p>
        </p:txBody>
      </p:sp>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a:t>
            </a:r>
            <a:r>
              <a:rPr lang="tr-TR" sz="2800" kern="0" dirty="0" smtClean="0">
                <a:latin typeface="+mj-lt"/>
                <a:ea typeface="+mj-ea"/>
                <a:cs typeface="+mj-cs"/>
              </a:rPr>
              <a:t>Design</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496" y="1340768"/>
            <a:ext cx="5256584" cy="369332"/>
          </a:xfrm>
          <a:prstGeom prst="rect">
            <a:avLst/>
          </a:prstGeom>
          <a:noFill/>
        </p:spPr>
        <p:txBody>
          <a:bodyPr wrap="square" rtlCol="0">
            <a:spAutoFit/>
          </a:bodyPr>
          <a:lstStyle/>
          <a:p>
            <a:r>
              <a:rPr lang="tr-TR" dirty="0" smtClean="0"/>
              <a:t>Architecting software with core security concepts</a:t>
            </a:r>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Lecture1</Template>
  <TotalTime>7262</TotalTime>
  <Words>2814</Words>
  <Application>Microsoft Office PowerPoint</Application>
  <PresentationFormat>On-screen Show (4:3)</PresentationFormat>
  <Paragraphs>633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Lecture1</vt:lpstr>
      <vt:lpstr>Secure software DESIGN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1DV429 – IT Security</dc:title>
  <dc:creator>SAYGIN</dc:creator>
  <cp:lastModifiedBy>SAYGIN</cp:lastModifiedBy>
  <cp:revision>218</cp:revision>
  <dcterms:created xsi:type="dcterms:W3CDTF">2014-01-30T12:04:13Z</dcterms:created>
  <dcterms:modified xsi:type="dcterms:W3CDTF">2014-02-19T10:24:00Z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