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ms-office.activeX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activeX/activeX1.xml" ContentType="application/vnd.ms-office.activeX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60" r:id="rId3"/>
    <p:sldId id="284" r:id="rId4"/>
    <p:sldId id="285" r:id="rId5"/>
    <p:sldId id="286" r:id="rId6"/>
    <p:sldId id="287" r:id="rId7"/>
    <p:sldId id="288" r:id="rId8"/>
    <p:sldId id="292" r:id="rId9"/>
    <p:sldId id="294" r:id="rId10"/>
    <p:sldId id="293" r:id="rId11"/>
    <p:sldId id="290" r:id="rId12"/>
    <p:sldId id="291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33"/>
    <a:srgbClr val="990000"/>
    <a:srgbClr val="969696"/>
    <a:srgbClr val="EAEAEA"/>
    <a:srgbClr val="035540"/>
    <a:srgbClr val="023A2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6" autoAdjust="0"/>
    <p:restoredTop sz="94660"/>
  </p:normalViewPr>
  <p:slideViewPr>
    <p:cSldViewPr>
      <p:cViewPr varScale="1">
        <p:scale>
          <a:sx n="91" d="100"/>
          <a:sy n="91" d="100"/>
        </p:scale>
        <p:origin x="-10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19200"/>
            <a:ext cx="6096000" cy="838200"/>
          </a:xfrm>
        </p:spPr>
        <p:txBody>
          <a:bodyPr anchor="b" anchorCtr="0"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000592"/>
            <a:ext cx="6096000" cy="4572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A0CDCD4-CD15-4862-B1EC-A0830985C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EEB80-B944-460A-8974-680B94F586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4754B-EBAD-441D-9215-DC4567C7D4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05450" y="838200"/>
            <a:ext cx="158115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838200"/>
            <a:ext cx="48768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DB937-FF70-458F-9A54-326C4DD28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1447800"/>
            <a:ext cx="5486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743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238500" y="2743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886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8500" y="3886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FE7876-85AD-4479-9C81-C1386789C9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01226-8442-42ED-B1D2-7090889D8A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57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797D1-C824-4779-9D82-17BA43A78E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320039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320039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3800" y="1535113"/>
            <a:ext cx="3124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3800" y="2174875"/>
            <a:ext cx="3124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65466-53CE-45C9-8063-F153F075CE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75FEC-4C04-4A63-A9AD-7EEEA99AE2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33B50-9CB4-4DFF-884B-2AB146F79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80ED7-4E65-440D-9621-BA14847477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6324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66DC7F-F594-478E-9152-650489D137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smtClean="0"/>
              <a:t>Secure software IMPLEMENTATION / CODING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Lecture 4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5536" y="1412776"/>
            <a:ext cx="609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0" cap="all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1DV429 – IT Security</a:t>
            </a:r>
            <a:endParaRPr kumimoji="0" lang="en-US" sz="4000" b="1" i="0" u="none" strike="noStrike" kern="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9672" y="566124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dirty="0" err="1" smtClean="0"/>
              <a:t>Hüseyin</a:t>
            </a:r>
            <a:r>
              <a:rPr lang="en-US" dirty="0" smtClean="0"/>
              <a:t> </a:t>
            </a:r>
            <a:r>
              <a:rPr lang="en-US" dirty="0" err="1" smtClean="0"/>
              <a:t>Kayahan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60648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89942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Software Vulnerabilities and Controls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268760"/>
            <a:ext cx="633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latin typeface="+mn-lt"/>
              </a:rPr>
              <a:t>Buffer Overflow</a:t>
            </a:r>
            <a:endParaRPr lang="tr-TR" sz="22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885" y="1699647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tr-TR" b="1" dirty="0" smtClean="0"/>
          </a:p>
          <a:p>
            <a:pPr>
              <a:buFont typeface="Arial" pitchFamily="34" charset="0"/>
              <a:buChar char="•"/>
            </a:pPr>
            <a:endParaRPr lang="tr-TR" b="1" dirty="0" smtClean="0"/>
          </a:p>
          <a:p>
            <a:pPr>
              <a:buFont typeface="Arial" pitchFamily="34" charset="0"/>
              <a:buChar char="•"/>
            </a:pPr>
            <a:r>
              <a:rPr lang="tr-TR" i="1" dirty="0" smtClean="0"/>
              <a:t>“</a:t>
            </a:r>
            <a:r>
              <a:rPr lang="en-US" i="1" dirty="0" smtClean="0"/>
              <a:t>A buffer overflow is the condition that occurs when data that is being copied</a:t>
            </a:r>
          </a:p>
          <a:p>
            <a:r>
              <a:rPr lang="en-US" i="1" dirty="0" smtClean="0"/>
              <a:t>into the buffer (contiguous allocated storage space in memory) is more than</a:t>
            </a:r>
          </a:p>
          <a:p>
            <a:r>
              <a:rPr lang="en-US" i="1" dirty="0" smtClean="0"/>
              <a:t>what the buffer can handle</a:t>
            </a:r>
            <a:r>
              <a:rPr lang="tr-TR" i="1" dirty="0" smtClean="0"/>
              <a:t>”</a:t>
            </a:r>
            <a:endParaRPr lang="en-US" i="1" dirty="0" smtClean="0"/>
          </a:p>
          <a:p>
            <a:endParaRPr lang="tr-TR" b="1" i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means that the length of the data being copied</a:t>
            </a:r>
            <a:r>
              <a:rPr lang="tr-TR" dirty="0" smtClean="0"/>
              <a:t> </a:t>
            </a:r>
            <a:r>
              <a:rPr lang="en-US" dirty="0" smtClean="0"/>
              <a:t>is equal to (in languages that need a byte for the NULL terminator) or is greater</a:t>
            </a:r>
            <a:r>
              <a:rPr lang="tr-TR" dirty="0" smtClean="0"/>
              <a:t> </a:t>
            </a:r>
            <a:r>
              <a:rPr lang="en-US" dirty="0" smtClean="0"/>
              <a:t>than the byte count of the buffer.</a:t>
            </a:r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dirty="0" smtClean="0"/>
              <a:t> </a:t>
            </a:r>
            <a:r>
              <a:rPr lang="en-US" dirty="0" smtClean="0"/>
              <a:t>The two types of buffer overflows are:</a:t>
            </a:r>
            <a:endParaRPr lang="tr-TR" dirty="0" smtClean="0"/>
          </a:p>
          <a:p>
            <a:pPr lvl="1">
              <a:buFont typeface="Arial" pitchFamily="34" charset="0"/>
              <a:buChar char="•"/>
            </a:pPr>
            <a:r>
              <a:rPr lang="tr-TR" b="1" dirty="0" smtClean="0"/>
              <a:t>Stack Overflow</a:t>
            </a:r>
          </a:p>
          <a:p>
            <a:pPr lvl="1">
              <a:buFont typeface="Arial" pitchFamily="34" charset="0"/>
              <a:buChar char="•"/>
            </a:pPr>
            <a:r>
              <a:rPr lang="tr-TR" b="1" dirty="0" smtClean="0"/>
              <a:t>Heap Overflow</a:t>
            </a:r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pPr>
              <a:buFont typeface="Arial" pitchFamily="34" charset="0"/>
              <a:buChar char="•"/>
            </a:pPr>
            <a:endParaRPr lang="tr-T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60648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89942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Software Vulnerabilities and Controls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268760"/>
            <a:ext cx="633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latin typeface="+mn-lt"/>
              </a:rPr>
              <a:t>Buffer Overflow</a:t>
            </a:r>
            <a:endParaRPr lang="tr-TR" sz="2200" b="1" dirty="0">
              <a:latin typeface="+mn-lt"/>
            </a:endParaRPr>
          </a:p>
        </p:txBody>
      </p:sp>
    </p:spTree>
    <p:controls>
      <p:control spid="2052" name="ShockwaveFlash1" r:id="rId2" imgW="1828571" imgH="1828571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omparc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196752"/>
            <a:ext cx="5772150" cy="3495675"/>
          </a:xfr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60648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89942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Fundamental Concepts of programming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omparc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79912" y="548680"/>
            <a:ext cx="5772150" cy="3495675"/>
          </a:xfr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60648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89942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Fundamental Concepts of programming</a:t>
            </a:r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70080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Arithmetic Logic Unit (ALU)</a:t>
            </a:r>
            <a:r>
              <a:rPr lang="tr-TR" b="1" dirty="0" smtClean="0"/>
              <a:t>:</a:t>
            </a:r>
            <a:r>
              <a:rPr lang="en-US" b="1" dirty="0" smtClean="0"/>
              <a:t> </a:t>
            </a:r>
            <a:r>
              <a:rPr lang="tr-TR" dirty="0" smtClean="0"/>
              <a:t>A</a:t>
            </a:r>
            <a:r>
              <a:rPr lang="en-US" dirty="0" smtClean="0"/>
              <a:t> specialized circuit that </a:t>
            </a:r>
            <a:r>
              <a:rPr lang="tr-TR" dirty="0" smtClean="0"/>
              <a:t>performs</a:t>
            </a:r>
            <a:r>
              <a:rPr lang="en-US" dirty="0" smtClean="0"/>
              <a:t> mathematical and logical operations on the data.</a:t>
            </a:r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140968"/>
            <a:ext cx="7020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Control</a:t>
            </a:r>
            <a:r>
              <a:rPr lang="tr-TR" b="1" dirty="0" smtClean="0"/>
              <a:t>:</a:t>
            </a:r>
            <a:r>
              <a:rPr lang="en-US" dirty="0" smtClean="0"/>
              <a:t> </a:t>
            </a:r>
            <a:r>
              <a:rPr lang="tr-TR" dirty="0" smtClean="0"/>
              <a:t>A</a:t>
            </a:r>
            <a:r>
              <a:rPr lang="en-US" dirty="0" smtClean="0"/>
              <a:t> mediator controlling process</a:t>
            </a:r>
            <a:r>
              <a:rPr lang="tr-TR" dirty="0" smtClean="0"/>
              <a:t>-</a:t>
            </a:r>
          </a:p>
          <a:p>
            <a:r>
              <a:rPr lang="en-US" dirty="0" err="1" smtClean="0"/>
              <a:t>ing</a:t>
            </a:r>
            <a:r>
              <a:rPr lang="tr-TR" dirty="0" smtClean="0"/>
              <a:t> </a:t>
            </a:r>
            <a:r>
              <a:rPr lang="en-US" dirty="0" smtClean="0"/>
              <a:t>instructions. </a:t>
            </a:r>
            <a:endParaRPr lang="tr-TR" dirty="0" smtClean="0"/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</a:t>
            </a:r>
            <a:r>
              <a:rPr lang="en-US" dirty="0" smtClean="0"/>
              <a:t>The control unit itself does not </a:t>
            </a:r>
            <a:endParaRPr lang="tr-TR" dirty="0" smtClean="0"/>
          </a:p>
          <a:p>
            <a:pPr lvl="1"/>
            <a:r>
              <a:rPr lang="tr-TR" dirty="0" smtClean="0"/>
              <a:t>e</a:t>
            </a:r>
            <a:r>
              <a:rPr lang="en-US" dirty="0" err="1" smtClean="0"/>
              <a:t>xecute</a:t>
            </a:r>
            <a:r>
              <a:rPr lang="tr-TR" dirty="0" smtClean="0"/>
              <a:t> </a:t>
            </a:r>
            <a:r>
              <a:rPr lang="en-US" dirty="0" smtClean="0"/>
              <a:t>any instructions</a:t>
            </a:r>
            <a:r>
              <a:rPr lang="tr-TR" dirty="0" smtClean="0"/>
              <a:t> </a:t>
            </a:r>
            <a:r>
              <a:rPr lang="en-US" dirty="0" smtClean="0"/>
              <a:t>but instructs and directs other parts of the system such as the</a:t>
            </a:r>
            <a:r>
              <a:rPr lang="tr-TR" dirty="0" smtClean="0"/>
              <a:t> registers to do so.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797152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Registers</a:t>
            </a:r>
            <a:r>
              <a:rPr lang="en-US" dirty="0" smtClean="0"/>
              <a:t> specialized internal memory holding spaces</a:t>
            </a:r>
          </a:p>
          <a:p>
            <a:r>
              <a:rPr lang="en-US" dirty="0" smtClean="0"/>
              <a:t>within the processor itself. </a:t>
            </a:r>
            <a:endParaRPr lang="tr-TR" dirty="0" smtClean="0"/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  </a:t>
            </a:r>
            <a:r>
              <a:rPr lang="en-US" dirty="0" smtClean="0"/>
              <a:t>These are temporary storage areas for</a:t>
            </a:r>
            <a:r>
              <a:rPr lang="tr-TR" dirty="0" smtClean="0"/>
              <a:t> </a:t>
            </a:r>
            <a:r>
              <a:rPr lang="en-US" dirty="0" smtClean="0"/>
              <a:t>instruction or data and they provide the advantage of speed.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268760"/>
            <a:ext cx="2736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latin typeface="+mn-lt"/>
              </a:rPr>
              <a:t>CPU</a:t>
            </a:r>
            <a:endParaRPr lang="tr-TR" sz="22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60648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89942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Fundamental Concepts of programming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124744"/>
            <a:ext cx="2736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latin typeface="+mn-lt"/>
              </a:rPr>
              <a:t>CPU</a:t>
            </a:r>
            <a:endParaRPr lang="tr-TR" sz="22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1412776"/>
            <a:ext cx="74168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b="1" dirty="0" smtClean="0"/>
              <a:t>Fetching:</a:t>
            </a: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The control unit gets the instruction from system memory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The instruction pointer is used by the processor to keep track of which instruction codes have been processed and which ones are to be processed </a:t>
            </a:r>
            <a:r>
              <a:rPr lang="en-US" dirty="0" smtClean="0"/>
              <a:t>subsequently.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The data pointer keeps track of where the data area in stored in the computer </a:t>
            </a:r>
            <a:r>
              <a:rPr lang="en-US" dirty="0" smtClean="0"/>
              <a:t>memory</a:t>
            </a:r>
            <a:endParaRPr lang="tr-TR" b="1" dirty="0" smtClean="0"/>
          </a:p>
          <a:p>
            <a:pPr>
              <a:buFont typeface="Arial" pitchFamily="34" charset="0"/>
              <a:buChar char="•"/>
            </a:pPr>
            <a:endParaRPr lang="tr-TR" b="1" dirty="0" smtClean="0"/>
          </a:p>
          <a:p>
            <a:pPr>
              <a:buFont typeface="Arial" pitchFamily="34" charset="0"/>
              <a:buChar char="•"/>
            </a:pPr>
            <a:r>
              <a:rPr lang="tr-TR" b="1" dirty="0" smtClean="0"/>
              <a:t>Decoding:</a:t>
            </a: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The control unit deciphers the instruction and directs the needed data to be moved from system memory onto the ALU.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tr-TR" b="1" dirty="0" smtClean="0"/>
              <a:t>Execution:</a:t>
            </a: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Control moves from the control unit to the ALU and the ALU performs the mathematical or logical operation on the </a:t>
            </a:r>
            <a:r>
              <a:rPr lang="en-US" dirty="0" smtClean="0"/>
              <a:t>data</a:t>
            </a:r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tr-TR" b="1" dirty="0" smtClean="0"/>
              <a:t>Storing:</a:t>
            </a: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The ALU stores the result of the operation in memory or in a register</a:t>
            </a:r>
            <a:endParaRPr lang="tr-TR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The control unit finally directs the memory to release the result to an output device or a secondary storage device</a:t>
            </a:r>
            <a:r>
              <a:rPr lang="en-US" b="1" dirty="0"/>
              <a:t>. </a:t>
            </a:r>
            <a:endParaRPr lang="tr-T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60648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89942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Fundamental Concepts of programming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268760"/>
            <a:ext cx="2736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latin typeface="+mn-lt"/>
              </a:rPr>
              <a:t>RAM</a:t>
            </a:r>
            <a:endParaRPr lang="tr-TR" sz="22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1916832"/>
            <a:ext cx="741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tr-TR" b="1" dirty="0" smtClean="0"/>
          </a:p>
          <a:p>
            <a:pPr>
              <a:buFont typeface="Arial" pitchFamily="34" charset="0"/>
              <a:buChar char="•"/>
            </a:pPr>
            <a:endParaRPr lang="tr-TR" b="1" dirty="0" smtClean="0"/>
          </a:p>
          <a:p>
            <a:pPr>
              <a:buFont typeface="Arial" pitchFamily="34" charset="0"/>
              <a:buChar char="•"/>
            </a:pPr>
            <a:endParaRPr lang="tr-TR" b="1" dirty="0" smtClean="0"/>
          </a:p>
          <a:p>
            <a:pPr>
              <a:buFont typeface="Arial" pitchFamily="34" charset="0"/>
              <a:buChar char="•"/>
            </a:pPr>
            <a:endParaRPr lang="tr-TR" b="1" dirty="0" smtClean="0"/>
          </a:p>
          <a:p>
            <a:pPr>
              <a:buFont typeface="Arial" pitchFamily="34" charset="0"/>
              <a:buChar char="•"/>
            </a:pPr>
            <a:endParaRPr lang="tr-TR" b="1" dirty="0" smtClean="0"/>
          </a:p>
          <a:p>
            <a:pPr>
              <a:buFont typeface="Arial" pitchFamily="34" charset="0"/>
              <a:buChar char="•"/>
            </a:pPr>
            <a:endParaRPr lang="tr-TR" b="1" dirty="0" smtClean="0"/>
          </a:p>
          <a:p>
            <a:pPr>
              <a:buFont typeface="Arial" pitchFamily="34" charset="0"/>
              <a:buChar char="•"/>
            </a:pPr>
            <a:endParaRPr lang="tr-TR" b="1" dirty="0"/>
          </a:p>
        </p:txBody>
      </p:sp>
      <p:pic>
        <p:nvPicPr>
          <p:cNvPr id="6" name="Picture 5" descr="memor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1700808"/>
            <a:ext cx="5076825" cy="479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60648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89942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Fundamental Concepts of programming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268760"/>
            <a:ext cx="633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latin typeface="+mn-lt"/>
              </a:rPr>
              <a:t>Evolution of programming languages</a:t>
            </a:r>
            <a:endParaRPr lang="tr-TR" sz="22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1556792"/>
            <a:ext cx="856895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Recall from the previous lecture the managed and unmanaged code languages</a:t>
            </a:r>
          </a:p>
          <a:p>
            <a:pPr>
              <a:buFont typeface="Arial" pitchFamily="34" charset="0"/>
              <a:buChar char="•"/>
            </a:pPr>
            <a:endParaRPr lang="tr-TR" b="1" dirty="0" smtClean="0"/>
          </a:p>
          <a:p>
            <a:pPr>
              <a:buFont typeface="Arial" pitchFamily="34" charset="0"/>
              <a:buChar char="•"/>
            </a:pPr>
            <a:r>
              <a:rPr lang="tr-TR" sz="2000" b="1" dirty="0" smtClean="0">
                <a:latin typeface="+mn-lt"/>
              </a:rPr>
              <a:t>Compiled languages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source code that the programmer writes is converted </a:t>
            </a:r>
            <a:r>
              <a:rPr lang="tr-TR" dirty="0" smtClean="0"/>
              <a:t> </a:t>
            </a:r>
            <a:r>
              <a:rPr lang="en-US" dirty="0" smtClean="0"/>
              <a:t>into machine code</a:t>
            </a:r>
            <a:r>
              <a:rPr lang="tr-T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conversion itself is a two-step process as</a:t>
            </a:r>
            <a:r>
              <a:rPr lang="tr-TR" dirty="0" smtClean="0"/>
              <a:t>,</a:t>
            </a:r>
          </a:p>
          <a:p>
            <a:pPr lvl="1">
              <a:buFont typeface="Arial" pitchFamily="34" charset="0"/>
              <a:buChar char="•"/>
            </a:pPr>
            <a:endParaRPr lang="tr-TR" dirty="0" smtClean="0"/>
          </a:p>
          <a:p>
            <a:pPr lvl="2">
              <a:buFont typeface="Arial" pitchFamily="34" charset="0"/>
              <a:buChar char="•"/>
            </a:pPr>
            <a:r>
              <a:rPr lang="tr-TR" b="1" dirty="0" smtClean="0"/>
              <a:t>Compilation: </a:t>
            </a:r>
          </a:p>
          <a:p>
            <a:pPr lvl="2">
              <a:buFont typeface="Arial" pitchFamily="34" charset="0"/>
              <a:buChar char="•"/>
            </a:pPr>
            <a:r>
              <a:rPr lang="tr-TR" dirty="0" smtClean="0"/>
              <a:t>T</a:t>
            </a:r>
            <a:r>
              <a:rPr lang="en-US" dirty="0" smtClean="0"/>
              <a:t>he process of converting textual source code</a:t>
            </a:r>
            <a:r>
              <a:rPr lang="tr-TR" dirty="0" smtClean="0"/>
              <a:t> </a:t>
            </a:r>
            <a:r>
              <a:rPr lang="en-US" dirty="0" smtClean="0"/>
              <a:t>written by the programmer into raw processor specific instruction</a:t>
            </a:r>
            <a:r>
              <a:rPr lang="tr-TR" dirty="0" smtClean="0"/>
              <a:t> codes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The output of the compilation process is called the </a:t>
            </a:r>
            <a:r>
              <a:rPr lang="en-US" b="1" i="1" dirty="0" smtClean="0"/>
              <a:t>object</a:t>
            </a:r>
            <a:r>
              <a:rPr lang="tr-TR" b="1" i="1" dirty="0" smtClean="0"/>
              <a:t> code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The object code itself cannot be</a:t>
            </a:r>
            <a:r>
              <a:rPr lang="tr-TR" dirty="0" smtClean="0"/>
              <a:t> </a:t>
            </a:r>
            <a:r>
              <a:rPr lang="en-US" dirty="0" smtClean="0"/>
              <a:t>executed by the machine unless it has all the necessary code files</a:t>
            </a:r>
            <a:r>
              <a:rPr lang="tr-TR" dirty="0" smtClean="0"/>
              <a:t> </a:t>
            </a:r>
            <a:r>
              <a:rPr lang="en-US" dirty="0" smtClean="0"/>
              <a:t>and dependencies provided to the machine</a:t>
            </a:r>
            <a:endParaRPr lang="tr-TR" dirty="0" smtClean="0"/>
          </a:p>
          <a:p>
            <a:pPr lvl="2">
              <a:buFont typeface="Arial" pitchFamily="34" charset="0"/>
              <a:buChar char="•"/>
            </a:pPr>
            <a:endParaRPr lang="tr-TR" b="1" dirty="0" smtClean="0"/>
          </a:p>
          <a:p>
            <a:pPr lvl="2">
              <a:buFont typeface="Arial" pitchFamily="34" charset="0"/>
              <a:buChar char="•"/>
            </a:pPr>
            <a:r>
              <a:rPr lang="tr-TR" b="1" dirty="0" smtClean="0"/>
              <a:t>Linking:</a:t>
            </a:r>
          </a:p>
          <a:p>
            <a:pPr lvl="2">
              <a:buFont typeface="Arial" pitchFamily="34" charset="0"/>
              <a:buChar char="•"/>
            </a:pPr>
            <a:r>
              <a:rPr lang="tr-TR" dirty="0" smtClean="0"/>
              <a:t>T</a:t>
            </a:r>
            <a:r>
              <a:rPr lang="en-US" dirty="0" smtClean="0"/>
              <a:t>he process of combining the necessary functions,</a:t>
            </a:r>
            <a:r>
              <a:rPr lang="tr-TR" dirty="0" smtClean="0"/>
              <a:t> </a:t>
            </a:r>
            <a:r>
              <a:rPr lang="en-US" dirty="0" smtClean="0"/>
              <a:t>variables and dependencies files and libraries required for the</a:t>
            </a:r>
            <a:r>
              <a:rPr lang="tr-TR" dirty="0" smtClean="0"/>
              <a:t> </a:t>
            </a:r>
            <a:r>
              <a:rPr lang="en-US" dirty="0" smtClean="0"/>
              <a:t>machine to run the program.</a:t>
            </a:r>
            <a:endParaRPr lang="tr-TR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The output that results from the</a:t>
            </a:r>
            <a:r>
              <a:rPr lang="tr-TR" dirty="0" smtClean="0"/>
              <a:t> </a:t>
            </a:r>
            <a:r>
              <a:rPr lang="en-US" dirty="0" smtClean="0"/>
              <a:t>linking process is the executable program or </a:t>
            </a:r>
            <a:r>
              <a:rPr lang="en-US" b="1" i="1" dirty="0" smtClean="0"/>
              <a:t>machine code</a:t>
            </a:r>
            <a:endParaRPr lang="tr-TR" b="1" i="1" dirty="0" smtClean="0"/>
          </a:p>
          <a:p>
            <a:pPr>
              <a:buFont typeface="Arial" pitchFamily="34" charset="0"/>
              <a:buChar char="•"/>
            </a:pPr>
            <a:endParaRPr lang="tr-T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60648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89942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Fundamental Concepts of programming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268760"/>
            <a:ext cx="633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latin typeface="+mn-lt"/>
              </a:rPr>
              <a:t>Evolution of programming languages</a:t>
            </a:r>
            <a:endParaRPr lang="tr-TR" sz="22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1844824"/>
            <a:ext cx="856895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Recall from the previous lecture the managed and unmanaged code languages</a:t>
            </a:r>
          </a:p>
          <a:p>
            <a:pPr>
              <a:buFont typeface="Arial" pitchFamily="34" charset="0"/>
              <a:buChar char="•"/>
            </a:pPr>
            <a:endParaRPr lang="tr-TR" b="1" dirty="0" smtClean="0"/>
          </a:p>
          <a:p>
            <a:pPr>
              <a:buFont typeface="Arial" pitchFamily="34" charset="0"/>
              <a:buChar char="•"/>
            </a:pPr>
            <a:r>
              <a:rPr lang="tr-TR" sz="2000" b="1" dirty="0" smtClean="0">
                <a:latin typeface="+mn-lt"/>
              </a:rPr>
              <a:t>Compiled languages</a:t>
            </a:r>
          </a:p>
          <a:p>
            <a:pPr>
              <a:buFont typeface="Arial" pitchFamily="34" charset="0"/>
              <a:buChar char="•"/>
            </a:pPr>
            <a:endParaRPr lang="tr-TR" b="1" dirty="0" smtClean="0"/>
          </a:p>
          <a:p>
            <a:pPr>
              <a:buFont typeface="Arial" pitchFamily="34" charset="0"/>
              <a:buChar char="•"/>
            </a:pPr>
            <a:endParaRPr lang="tr-TR" b="1" dirty="0" smtClean="0"/>
          </a:p>
          <a:p>
            <a:pPr>
              <a:buFont typeface="Arial" pitchFamily="34" charset="0"/>
              <a:buChar char="•"/>
            </a:pPr>
            <a:endParaRPr lang="tr-TR" b="1" dirty="0" smtClean="0"/>
          </a:p>
          <a:p>
            <a:pPr>
              <a:buFont typeface="Arial" pitchFamily="34" charset="0"/>
              <a:buChar char="•"/>
            </a:pPr>
            <a:endParaRPr lang="tr-TR" b="1" dirty="0" smtClean="0"/>
          </a:p>
          <a:p>
            <a:pPr>
              <a:buFont typeface="Arial" pitchFamily="34" charset="0"/>
              <a:buChar char="•"/>
            </a:pPr>
            <a:endParaRPr lang="tr-TR" b="1" dirty="0"/>
          </a:p>
        </p:txBody>
      </p:sp>
      <p:pic>
        <p:nvPicPr>
          <p:cNvPr id="6" name="Picture 5" descr="comp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3140968"/>
            <a:ext cx="5105400" cy="225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60648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89942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Fundamental Concepts of programming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268760"/>
            <a:ext cx="633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latin typeface="+mn-lt"/>
              </a:rPr>
              <a:t>Evolution of programming languages</a:t>
            </a:r>
            <a:endParaRPr lang="tr-TR" sz="22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1844824"/>
            <a:ext cx="856895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Recall from the previous lecture the managed and unmanaged code languages</a:t>
            </a:r>
          </a:p>
          <a:p>
            <a:pPr>
              <a:buFont typeface="Arial" pitchFamily="34" charset="0"/>
              <a:buChar char="•"/>
            </a:pPr>
            <a:endParaRPr lang="tr-TR" b="1" dirty="0" smtClean="0"/>
          </a:p>
          <a:p>
            <a:pPr>
              <a:buFont typeface="Arial" pitchFamily="34" charset="0"/>
              <a:buChar char="•"/>
            </a:pPr>
            <a:endParaRPr lang="tr-TR" b="1" dirty="0" smtClean="0"/>
          </a:p>
          <a:p>
            <a:pPr>
              <a:buFont typeface="Arial" pitchFamily="34" charset="0"/>
              <a:buChar char="•"/>
            </a:pPr>
            <a:r>
              <a:rPr lang="tr-TR" sz="2000" b="1" dirty="0" smtClean="0">
                <a:latin typeface="+mn-lt"/>
              </a:rPr>
              <a:t>Interpreted languages: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H</a:t>
            </a:r>
            <a:r>
              <a:rPr lang="en-US" dirty="0" err="1" smtClean="0"/>
              <a:t>ave</a:t>
            </a:r>
            <a:r>
              <a:rPr lang="en-US" dirty="0" smtClean="0"/>
              <a:t> the need for an intermediary host program</a:t>
            </a:r>
            <a:r>
              <a:rPr lang="tr-TR" dirty="0" smtClean="0"/>
              <a:t> </a:t>
            </a:r>
            <a:r>
              <a:rPr lang="en-US" dirty="0" smtClean="0"/>
              <a:t>to read and execute each statement of instruction line by line</a:t>
            </a:r>
            <a:endParaRPr lang="tr-TR" dirty="0" smtClean="0"/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The source code is </a:t>
            </a:r>
            <a:r>
              <a:rPr lang="en-US" dirty="0" smtClean="0"/>
              <a:t>not compiled or converted into processor-specific </a:t>
            </a:r>
            <a:r>
              <a:rPr lang="tr-TR" dirty="0" smtClean="0"/>
              <a:t>in</a:t>
            </a:r>
            <a:r>
              <a:rPr lang="en-US" dirty="0" err="1" smtClean="0"/>
              <a:t>struction</a:t>
            </a:r>
            <a:r>
              <a:rPr lang="en-US" dirty="0" smtClean="0"/>
              <a:t> codes</a:t>
            </a:r>
            <a:endParaRPr lang="tr-TR" dirty="0" smtClean="0"/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Slower in execution </a:t>
            </a:r>
            <a:r>
              <a:rPr lang="en-US" dirty="0" smtClean="0"/>
              <a:t>speed but they provide the benefit of quicker changes because there is no need</a:t>
            </a:r>
            <a:r>
              <a:rPr lang="tr-TR" dirty="0" smtClean="0"/>
              <a:t>  for re-compilation and re-linking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Examples </a:t>
            </a:r>
            <a:r>
              <a:rPr lang="en-US" dirty="0" smtClean="0"/>
              <a:t>include REXX, PostScript, Perl, Ruby and</a:t>
            </a:r>
            <a:r>
              <a:rPr lang="tr-TR" dirty="0" smtClean="0"/>
              <a:t> Python</a:t>
            </a:r>
          </a:p>
          <a:p>
            <a:pPr lvl="1">
              <a:buFont typeface="Arial" pitchFamily="34" charset="0"/>
              <a:buChar char="•"/>
            </a:pPr>
            <a:endParaRPr lang="tr-TR" sz="5400" b="1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tr-TR" b="1" dirty="0" smtClean="0"/>
          </a:p>
          <a:p>
            <a:pPr>
              <a:buFont typeface="Arial" pitchFamily="34" charset="0"/>
              <a:buChar char="•"/>
            </a:pPr>
            <a:endParaRPr lang="tr-TR" b="1" dirty="0" smtClean="0"/>
          </a:p>
          <a:p>
            <a:pPr>
              <a:buFont typeface="Arial" pitchFamily="34" charset="0"/>
              <a:buChar char="•"/>
            </a:pPr>
            <a:endParaRPr lang="tr-TR" b="1" dirty="0" smtClean="0"/>
          </a:p>
          <a:p>
            <a:pPr>
              <a:buFont typeface="Arial" pitchFamily="34" charset="0"/>
              <a:buChar char="•"/>
            </a:pPr>
            <a:endParaRPr lang="tr-TR" b="1" dirty="0" smtClean="0"/>
          </a:p>
          <a:p>
            <a:pPr>
              <a:buFont typeface="Arial" pitchFamily="34" charset="0"/>
              <a:buChar char="•"/>
            </a:pPr>
            <a:endParaRPr lang="tr-T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60648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Secure Software Coding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89942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Fundamental Concepts of programming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268760"/>
            <a:ext cx="6336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latin typeface="+mn-lt"/>
              </a:rPr>
              <a:t>Evolution of programming languages</a:t>
            </a:r>
            <a:endParaRPr lang="tr-TR" sz="22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1844824"/>
            <a:ext cx="856895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Recall from the previous lecture the managed and unmanaged code languages</a:t>
            </a:r>
          </a:p>
          <a:p>
            <a:pPr>
              <a:buFont typeface="Arial" pitchFamily="34" charset="0"/>
              <a:buChar char="•"/>
            </a:pPr>
            <a:endParaRPr lang="tr-TR" b="1" dirty="0" smtClean="0"/>
          </a:p>
          <a:p>
            <a:pPr>
              <a:buFont typeface="Arial" pitchFamily="34" charset="0"/>
              <a:buChar char="•"/>
            </a:pPr>
            <a:endParaRPr lang="tr-TR" sz="2000" b="1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tr-TR" sz="2000" b="1" dirty="0" smtClean="0">
                <a:latin typeface="+mn-lt"/>
              </a:rPr>
              <a:t>Hybrid languages: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T</a:t>
            </a:r>
            <a:r>
              <a:rPr lang="en-US" dirty="0" smtClean="0"/>
              <a:t>he source code is compiled into an intermediate stage which</a:t>
            </a:r>
            <a:r>
              <a:rPr lang="tr-TR" dirty="0" smtClean="0"/>
              <a:t> resembles object code.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 Java, the intermediate stage</a:t>
            </a:r>
            <a:r>
              <a:rPr lang="tr-TR" dirty="0" smtClean="0"/>
              <a:t> </a:t>
            </a:r>
            <a:r>
              <a:rPr lang="en-US" dirty="0" smtClean="0"/>
              <a:t>code that results upon compilation of source code is known as the </a:t>
            </a:r>
            <a:r>
              <a:rPr lang="en-US" b="1" i="1" dirty="0" smtClean="0"/>
              <a:t>byte code</a:t>
            </a:r>
            <a:endParaRPr lang="tr-TR" b="1" i="1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It requires an independent host program </a:t>
            </a:r>
            <a:r>
              <a:rPr lang="tr-TR" dirty="0" smtClean="0"/>
              <a:t>(JVM in Java and CIL in .Net) </a:t>
            </a:r>
            <a:r>
              <a:rPr lang="en-US" dirty="0" smtClean="0"/>
              <a:t>that runs on the computer to</a:t>
            </a:r>
            <a:r>
              <a:rPr lang="tr-TR" dirty="0" smtClean="0"/>
              <a:t> interpret the byte code.</a:t>
            </a:r>
          </a:p>
          <a:p>
            <a:pPr lvl="1">
              <a:buFont typeface="Arial" pitchFamily="34" charset="0"/>
              <a:buChar char="•"/>
            </a:pPr>
            <a:r>
              <a:rPr lang="tr-TR" dirty="0" smtClean="0"/>
              <a:t>At runtime, </a:t>
            </a:r>
            <a:r>
              <a:rPr lang="en-US" dirty="0" smtClean="0"/>
              <a:t>just in time compiler </a:t>
            </a:r>
            <a:r>
              <a:rPr lang="tr-TR" dirty="0" smtClean="0"/>
              <a:t>(JIT) </a:t>
            </a:r>
            <a:r>
              <a:rPr lang="en-US" dirty="0" smtClean="0"/>
              <a:t>converts the </a:t>
            </a:r>
            <a:r>
              <a:rPr lang="tr-TR" dirty="0" smtClean="0"/>
              <a:t>intermediary</a:t>
            </a:r>
            <a:r>
              <a:rPr lang="en-US" dirty="0" smtClean="0"/>
              <a:t> code into </a:t>
            </a:r>
            <a:r>
              <a:rPr lang="tr-TR" dirty="0" smtClean="0"/>
              <a:t>machine</a:t>
            </a:r>
            <a:r>
              <a:rPr lang="en-US" dirty="0" smtClean="0"/>
              <a:t> code,</a:t>
            </a:r>
            <a:r>
              <a:rPr lang="tr-TR" dirty="0" smtClean="0"/>
              <a:t> </a:t>
            </a:r>
            <a:r>
              <a:rPr lang="en-US" dirty="0" smtClean="0"/>
              <a:t>which is then executed by the machine</a:t>
            </a:r>
            <a:endParaRPr lang="tr-TR" dirty="0" smtClean="0"/>
          </a:p>
          <a:p>
            <a:pPr lvl="1">
              <a:buFont typeface="Arial" pitchFamily="34" charset="0"/>
              <a:buChar char="•"/>
            </a:pPr>
            <a:endParaRPr lang="tr-TR" sz="44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tr-T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1">
  <a:themeElements>
    <a:clrScheme name="financial_stat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nancial_status">
      <a:majorFont>
        <a:latin typeface="Eras Bold ITC"/>
        <a:ea typeface=""/>
        <a:cs typeface=""/>
      </a:majorFont>
      <a:minorFont>
        <a:latin typeface="Eras Bol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ncial_stat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854117D-F09A-4C85-B430-16B400B3E1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Lecture1</Template>
  <TotalTime>7788</TotalTime>
  <Words>746</Words>
  <Application>Microsoft Office PowerPoint</Application>
  <PresentationFormat>On-screen Show (4:3)</PresentationFormat>
  <Paragraphs>111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Lecture1</vt:lpstr>
      <vt:lpstr>Secure software IMPLEMENTATION / CODING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1DV429 – IT Security</dc:title>
  <dc:creator>SAYGIN</dc:creator>
  <cp:lastModifiedBy>SAYGIN</cp:lastModifiedBy>
  <cp:revision>207</cp:revision>
  <dcterms:created xsi:type="dcterms:W3CDTF">2014-01-30T12:04:13Z</dcterms:created>
  <dcterms:modified xsi:type="dcterms:W3CDTF">2014-02-24T07:36:56Z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TC103367859990</vt:lpwstr>
  </property>
</Properties>
</file>