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60" r:id="rId3"/>
    <p:sldId id="292" r:id="rId4"/>
    <p:sldId id="290" r:id="rId5"/>
    <p:sldId id="291" r:id="rId6"/>
    <p:sldId id="324" r:id="rId7"/>
    <p:sldId id="293" r:id="rId8"/>
    <p:sldId id="318" r:id="rId9"/>
    <p:sldId id="294" r:id="rId10"/>
    <p:sldId id="319" r:id="rId11"/>
    <p:sldId id="296" r:id="rId12"/>
    <p:sldId id="320" r:id="rId13"/>
    <p:sldId id="321" r:id="rId14"/>
    <p:sldId id="298" r:id="rId15"/>
    <p:sldId id="300" r:id="rId16"/>
    <p:sldId id="299" r:id="rId17"/>
    <p:sldId id="302" r:id="rId18"/>
    <p:sldId id="303" r:id="rId19"/>
    <p:sldId id="304" r:id="rId20"/>
    <p:sldId id="316" r:id="rId21"/>
    <p:sldId id="305" r:id="rId22"/>
    <p:sldId id="311" r:id="rId23"/>
    <p:sldId id="313" r:id="rId24"/>
    <p:sldId id="314" r:id="rId25"/>
    <p:sldId id="315" r:id="rId26"/>
    <p:sldId id="317" r:id="rId27"/>
    <p:sldId id="323" r:id="rId28"/>
    <p:sldId id="307" r:id="rId29"/>
    <p:sldId id="308" r:id="rId30"/>
    <p:sldId id="322" r:id="rId31"/>
    <p:sldId id="309" r:id="rId32"/>
    <p:sldId id="31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33333"/>
    <a:srgbClr val="990000"/>
    <a:srgbClr val="969696"/>
    <a:srgbClr val="EAEAEA"/>
    <a:srgbClr val="035540"/>
    <a:srgbClr val="023A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6" autoAdjust="0"/>
    <p:restoredTop sz="94660"/>
  </p:normalViewPr>
  <p:slideViewPr>
    <p:cSldViewPr>
      <p:cViewPr varScale="1">
        <p:scale>
          <a:sx n="110" d="100"/>
          <a:sy n="110" d="100"/>
        </p:scale>
        <p:origin x="169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alphaModFix amt="55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mycompany.com/sensitive/cgi-bin/userData.pl?doc=%20;%20/bin/ls%20-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tr-TR" sz="3600" dirty="0" smtClean="0"/>
              <a:t>Secure software </a:t>
            </a:r>
            <a:r>
              <a:rPr lang="en-US" sz="3600" dirty="0" smtClean="0"/>
              <a:t>IMPLEMENTATION</a:t>
            </a:r>
            <a:r>
              <a:rPr lang="tr-TR" sz="3600" dirty="0" smtClean="0"/>
              <a:t>/Coding</a:t>
            </a:r>
            <a:r>
              <a:rPr lang="en-US" sz="3600" dirty="0" smtClean="0"/>
              <a:t> </a:t>
            </a:r>
            <a:endParaRPr lang="en-US" sz="3600" dirty="0"/>
          </a:p>
        </p:txBody>
      </p:sp>
      <p:sp>
        <p:nvSpPr>
          <p:cNvPr id="5" name="Text Placeholder 4"/>
          <p:cNvSpPr>
            <a:spLocks noGrp="1"/>
          </p:cNvSpPr>
          <p:nvPr>
            <p:ph type="body" idx="1"/>
          </p:nvPr>
        </p:nvSpPr>
        <p:spPr/>
        <p:txBody>
          <a:bodyPr/>
          <a:lstStyle/>
          <a:p>
            <a:r>
              <a:rPr lang="tr-TR" dirty="0" smtClean="0"/>
              <a:t>Lecture 5</a:t>
            </a:r>
            <a:endParaRPr lang="en-US" dirty="0"/>
          </a:p>
        </p:txBody>
      </p:sp>
      <p:sp>
        <p:nvSpPr>
          <p:cNvPr id="4" name="Rectangle 2"/>
          <p:cNvSpPr txBox="1">
            <a:spLocks noChangeArrowheads="1"/>
          </p:cNvSpPr>
          <p:nvPr/>
        </p:nvSpPr>
        <p:spPr bwMode="auto">
          <a:xfrm>
            <a:off x="395536" y="1412776"/>
            <a:ext cx="6096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4000" b="1" i="0" u="none" strike="noStrike" kern="0" cap="all" spc="0" normalizeH="0" baseline="0" noProof="0" smtClean="0">
                <a:ln>
                  <a:noFill/>
                </a:ln>
                <a:solidFill>
                  <a:schemeClr val="tx1"/>
                </a:solidFill>
                <a:effectLst/>
                <a:uLnTx/>
                <a:uFillTx/>
                <a:latin typeface="+mj-lt"/>
                <a:ea typeface="+mj-ea"/>
                <a:cs typeface="+mj-cs"/>
              </a:rPr>
              <a:t>1DV429 – IT Security</a:t>
            </a:r>
            <a:endParaRPr kumimoji="0" lang="en-US" sz="4000" b="1" i="0" u="none" strike="noStrike" kern="0" cap="all" spc="0" normalizeH="0" baseline="0" noProof="0" dirty="0">
              <a:ln>
                <a:noFill/>
              </a:ln>
              <a:solidFill>
                <a:schemeClr val="tx1"/>
              </a:solidFill>
              <a:effectLst/>
              <a:uLnTx/>
              <a:uFillTx/>
              <a:latin typeface="+mj-lt"/>
              <a:ea typeface="+mj-ea"/>
              <a:cs typeface="+mj-cs"/>
            </a:endParaRPr>
          </a:p>
        </p:txBody>
      </p:sp>
      <p:sp>
        <p:nvSpPr>
          <p:cNvPr id="2" name="TextBox 1"/>
          <p:cNvSpPr txBox="1"/>
          <p:nvPr/>
        </p:nvSpPr>
        <p:spPr>
          <a:xfrm>
            <a:off x="1619672" y="5661248"/>
            <a:ext cx="4752528" cy="369332"/>
          </a:xfrm>
          <a:prstGeom prst="rect">
            <a:avLst/>
          </a:prstGeom>
          <a:noFill/>
        </p:spPr>
        <p:txBody>
          <a:bodyPr wrap="square" rtlCol="0">
            <a:spAutoFit/>
          </a:bodyPr>
          <a:lstStyle/>
          <a:p>
            <a:r>
              <a:rPr lang="en-US" dirty="0" smtClean="0"/>
              <a:t>		</a:t>
            </a:r>
            <a:r>
              <a:rPr lang="en-US" dirty="0" err="1" smtClean="0"/>
              <a:t>Hüseyin</a:t>
            </a:r>
            <a:r>
              <a:rPr lang="en-US" dirty="0" smtClean="0"/>
              <a:t> </a:t>
            </a:r>
            <a:r>
              <a:rPr lang="en-US" dirty="0" err="1" smtClean="0"/>
              <a:t>Kayahan</a:t>
            </a:r>
            <a:r>
              <a:rPr lang="en-US" dirty="0" smtClean="0"/>
              <a:t>	</a:t>
            </a:r>
            <a:endParaRPr lang="en-US" dirty="0"/>
          </a:p>
        </p:txBody>
      </p:sp>
      <p:sp>
        <p:nvSpPr>
          <p:cNvPr id="3" name="Rectangle 2"/>
          <p:cNvSpPr/>
          <p:nvPr/>
        </p:nvSpPr>
        <p:spPr>
          <a:xfrm>
            <a:off x="6732240" y="5400312"/>
            <a:ext cx="1960793"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continued</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XML Injection:</a:t>
            </a:r>
          </a:p>
        </p:txBody>
      </p:sp>
      <p:pic>
        <p:nvPicPr>
          <p:cNvPr id="6" name="Picture 5" descr="xmlinj1.png"/>
          <p:cNvPicPr>
            <a:picLocks noChangeAspect="1"/>
          </p:cNvPicPr>
          <p:nvPr/>
        </p:nvPicPr>
        <p:blipFill>
          <a:blip r:embed="rId2" cstate="print"/>
          <a:stretch>
            <a:fillRect/>
          </a:stretch>
        </p:blipFill>
        <p:spPr>
          <a:xfrm>
            <a:off x="1301626" y="2204864"/>
            <a:ext cx="6222702" cy="465313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XML Injection:</a:t>
            </a:r>
          </a:p>
          <a:p>
            <a:pPr lvl="1"/>
            <a:r>
              <a:rPr lang="tr-TR" sz="1800" dirty="0" smtClean="0">
                <a:latin typeface="Arial" pitchFamily="34" charset="0"/>
                <a:cs typeface="Arial" pitchFamily="34" charset="0"/>
              </a:rPr>
              <a:t>Attacker registers to this system using the following arguments</a:t>
            </a:r>
          </a:p>
        </p:txBody>
      </p:sp>
      <p:pic>
        <p:nvPicPr>
          <p:cNvPr id="8" name="Picture 7" descr="xmlinj2.png"/>
          <p:cNvPicPr>
            <a:picLocks noChangeAspect="1"/>
          </p:cNvPicPr>
          <p:nvPr/>
        </p:nvPicPr>
        <p:blipFill>
          <a:blip r:embed="rId2" cstate="print"/>
          <a:stretch>
            <a:fillRect/>
          </a:stretch>
        </p:blipFill>
        <p:spPr>
          <a:xfrm>
            <a:off x="251520" y="3933056"/>
            <a:ext cx="8388424" cy="7880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60648"/>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908720"/>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196752"/>
            <a:ext cx="9108504" cy="5256584"/>
          </a:xfrm>
        </p:spPr>
        <p:txBody>
          <a:bodyPr/>
          <a:lstStyle/>
          <a:p>
            <a:r>
              <a:rPr lang="tr-TR" sz="2200" dirty="0" smtClean="0"/>
              <a:t>XML Injection:</a:t>
            </a:r>
          </a:p>
          <a:p>
            <a:endParaRPr lang="tr-TR" sz="2200" dirty="0" smtClean="0"/>
          </a:p>
          <a:p>
            <a:endParaRPr lang="tr-TR" sz="2200" dirty="0" smtClean="0"/>
          </a:p>
          <a:p>
            <a:endParaRPr lang="tr-TR" sz="2200" dirty="0" smtClean="0"/>
          </a:p>
          <a:p>
            <a:endParaRPr lang="tr-TR" sz="2200" dirty="0" smtClean="0"/>
          </a:p>
          <a:p>
            <a:endParaRPr lang="tr-TR" sz="2200" dirty="0" smtClean="0"/>
          </a:p>
          <a:p>
            <a:endParaRPr lang="tr-TR" sz="2200" dirty="0" smtClean="0"/>
          </a:p>
          <a:p>
            <a:endParaRPr lang="tr-TR" sz="2200" dirty="0" smtClean="0"/>
          </a:p>
          <a:p>
            <a:endParaRPr lang="tr-TR" sz="2200" dirty="0" smtClean="0"/>
          </a:p>
          <a:p>
            <a:endParaRPr lang="tr-TR" sz="2200" dirty="0" smtClean="0"/>
          </a:p>
          <a:p>
            <a:endParaRPr lang="tr-TR" sz="2200" dirty="0" smtClean="0"/>
          </a:p>
          <a:p>
            <a:r>
              <a:rPr lang="tr-TR" sz="2000" i="1" dirty="0" smtClean="0">
                <a:latin typeface="Arial" pitchFamily="34" charset="0"/>
                <a:cs typeface="Arial" pitchFamily="34" charset="0"/>
              </a:rPr>
              <a:t>“</a:t>
            </a:r>
            <a:r>
              <a:rPr lang="en-US" sz="2000" i="1" dirty="0" smtClean="0">
                <a:latin typeface="Arial" pitchFamily="34" charset="0"/>
                <a:cs typeface="Arial" pitchFamily="34" charset="0"/>
              </a:rPr>
              <a:t>In this example a new user (Hacker) will be inserted into the table with user ID 0. In many cases with XML applications, the second user ID instance will override the first. This results in the injected new user 'Hacker' being logged in with </a:t>
            </a:r>
            <a:r>
              <a:rPr lang="en-US" sz="2000" i="1" dirty="0" err="1" smtClean="0">
                <a:latin typeface="Arial" pitchFamily="34" charset="0"/>
                <a:cs typeface="Arial" pitchFamily="34" charset="0"/>
              </a:rPr>
              <a:t>userid</a:t>
            </a:r>
            <a:r>
              <a:rPr lang="en-US" sz="2000" i="1" dirty="0" smtClean="0">
                <a:latin typeface="Arial" pitchFamily="34" charset="0"/>
                <a:cs typeface="Arial" pitchFamily="34" charset="0"/>
              </a:rPr>
              <a:t>=0 (which often is used as the administrator </a:t>
            </a:r>
            <a:r>
              <a:rPr lang="en-US" sz="2000" i="1" dirty="0" err="1" smtClean="0">
                <a:latin typeface="Arial" pitchFamily="34" charset="0"/>
                <a:cs typeface="Arial" pitchFamily="34" charset="0"/>
              </a:rPr>
              <a:t>uid</a:t>
            </a:r>
            <a:r>
              <a:rPr lang="en-US" sz="2000" i="1" dirty="0" smtClean="0">
                <a:latin typeface="Arial" pitchFamily="34" charset="0"/>
                <a:cs typeface="Arial" pitchFamily="34" charset="0"/>
              </a:rPr>
              <a:t>)</a:t>
            </a:r>
            <a:r>
              <a:rPr lang="tr-TR" sz="2000" i="1" dirty="0" smtClean="0">
                <a:latin typeface="Arial" pitchFamily="34" charset="0"/>
                <a:cs typeface="Arial" pitchFamily="34" charset="0"/>
              </a:rPr>
              <a:t>” </a:t>
            </a:r>
            <a:r>
              <a:rPr lang="tr-TR" sz="1400" i="1" dirty="0" smtClean="0">
                <a:latin typeface="Arial" pitchFamily="34" charset="0"/>
                <a:cs typeface="Arial" pitchFamily="34" charset="0"/>
              </a:rPr>
              <a:t>{webappspace.org}</a:t>
            </a:r>
          </a:p>
          <a:p>
            <a:endParaRPr lang="tr-TR" sz="2200" i="1" dirty="0" smtClean="0"/>
          </a:p>
        </p:txBody>
      </p:sp>
      <p:pic>
        <p:nvPicPr>
          <p:cNvPr id="6" name="Picture 5" descr="xmlinj3.png"/>
          <p:cNvPicPr>
            <a:picLocks noChangeAspect="1"/>
          </p:cNvPicPr>
          <p:nvPr/>
        </p:nvPicPr>
        <p:blipFill>
          <a:blip r:embed="rId2" cstate="print"/>
          <a:stretch>
            <a:fillRect/>
          </a:stretch>
        </p:blipFill>
        <p:spPr>
          <a:xfrm>
            <a:off x="1043608" y="1700808"/>
            <a:ext cx="6480720" cy="381642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000" b="1" dirty="0" smtClean="0"/>
              <a:t>Cross-Site Scripting (XSS)</a:t>
            </a:r>
            <a:r>
              <a:rPr lang="tr-TR" sz="2200" dirty="0" smtClean="0"/>
              <a:t>:</a:t>
            </a:r>
          </a:p>
          <a:p>
            <a:pPr lvl="1"/>
            <a:r>
              <a:rPr lang="en-US" sz="1800" dirty="0" smtClean="0">
                <a:latin typeface="Arial" pitchFamily="34" charset="0"/>
                <a:cs typeface="Arial" pitchFamily="34" charset="0"/>
              </a:rPr>
              <a:t>XSS is the most prevalent web application security attack today</a:t>
            </a:r>
            <a:endParaRPr lang="tr-TR" sz="1800" dirty="0" smtClean="0">
              <a:latin typeface="Arial" pitchFamily="34" charset="0"/>
              <a:cs typeface="Arial" pitchFamily="34" charset="0"/>
            </a:endParaRPr>
          </a:p>
          <a:p>
            <a:pPr lvl="1"/>
            <a:r>
              <a:rPr lang="tr-TR" dirty="0" smtClean="0">
                <a:latin typeface="Arial" pitchFamily="34" charset="0"/>
                <a:cs typeface="Arial" pitchFamily="34" charset="0"/>
              </a:rPr>
              <a:t>An a</a:t>
            </a:r>
            <a:r>
              <a:rPr lang="en-US" dirty="0" err="1" smtClean="0">
                <a:latin typeface="Arial" pitchFamily="34" charset="0"/>
                <a:cs typeface="Arial" pitchFamily="34" charset="0"/>
              </a:rPr>
              <a:t>pplication</a:t>
            </a:r>
            <a:r>
              <a:rPr lang="en-US" dirty="0" smtClean="0">
                <a:latin typeface="Arial" pitchFamily="34" charset="0"/>
                <a:cs typeface="Arial" pitchFamily="34" charset="0"/>
              </a:rPr>
              <a:t> is said to be susceptible to XSS vulnerability when the user supplied</a:t>
            </a:r>
            <a:r>
              <a:rPr lang="tr-TR" dirty="0" smtClean="0">
                <a:latin typeface="Arial" pitchFamily="34" charset="0"/>
                <a:cs typeface="Arial" pitchFamily="34" charset="0"/>
              </a:rPr>
              <a:t> </a:t>
            </a:r>
            <a:r>
              <a:rPr lang="en-US" dirty="0" smtClean="0">
                <a:latin typeface="Arial" pitchFamily="34" charset="0"/>
                <a:cs typeface="Arial" pitchFamily="34" charset="0"/>
              </a:rPr>
              <a:t>input is sent back to the browser client without being properly validated</a:t>
            </a:r>
            <a:endParaRPr lang="tr-TR" dirty="0" smtClean="0">
              <a:latin typeface="Arial" pitchFamily="34" charset="0"/>
              <a:cs typeface="Arial" pitchFamily="34" charset="0"/>
            </a:endParaRPr>
          </a:p>
          <a:p>
            <a:pPr lvl="1"/>
            <a:r>
              <a:rPr lang="en-US" dirty="0" smtClean="0">
                <a:latin typeface="Arial" pitchFamily="34" charset="0"/>
                <a:cs typeface="Arial" pitchFamily="34" charset="0"/>
              </a:rPr>
              <a:t>An attacker will provide a script instead of a legitimate value and that script if not escaped before being sent</a:t>
            </a:r>
            <a:r>
              <a:rPr lang="tr-TR" dirty="0" smtClean="0">
                <a:latin typeface="Arial" pitchFamily="34" charset="0"/>
                <a:cs typeface="Arial" pitchFamily="34" charset="0"/>
              </a:rPr>
              <a:t> </a:t>
            </a:r>
            <a:r>
              <a:rPr lang="en-US" dirty="0" smtClean="0">
                <a:latin typeface="Arial" pitchFamily="34" charset="0"/>
                <a:cs typeface="Arial" pitchFamily="34" charset="0"/>
              </a:rPr>
              <a:t>to the client, gets executed</a:t>
            </a:r>
            <a:r>
              <a:rPr lang="tr-TR" dirty="0" smtClean="0">
                <a:latin typeface="Arial" pitchFamily="34" charset="0"/>
                <a:cs typeface="Arial" pitchFamily="34" charset="0"/>
              </a:rPr>
              <a:t> </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The aim is typically stealing victim’s cookies</a:t>
            </a:r>
            <a:endParaRPr lang="tr-TR" dirty="0" smtClean="0">
              <a:latin typeface="Arial" pitchFamily="34" charset="0"/>
              <a:cs typeface="Arial" pitchFamily="34" charset="0"/>
            </a:endParaRPr>
          </a:p>
          <a:p>
            <a:pPr lvl="1"/>
            <a:r>
              <a:rPr lang="tr-TR" dirty="0" smtClean="0">
                <a:latin typeface="Arial" pitchFamily="34" charset="0"/>
                <a:cs typeface="Arial" pitchFamily="34" charset="0"/>
              </a:rPr>
              <a:t>Thre common types are</a:t>
            </a:r>
          </a:p>
          <a:p>
            <a:pPr lvl="2"/>
            <a:r>
              <a:rPr lang="tr-TR" dirty="0" smtClean="0">
                <a:cs typeface="Arial" pitchFamily="34" charset="0"/>
              </a:rPr>
              <a:t>Non-persistent or Reflected</a:t>
            </a:r>
          </a:p>
          <a:p>
            <a:pPr lvl="2"/>
            <a:r>
              <a:rPr lang="tr-TR" dirty="0" smtClean="0">
                <a:cs typeface="Arial" pitchFamily="34" charset="0"/>
              </a:rPr>
              <a:t>Persistent or Stored</a:t>
            </a:r>
          </a:p>
          <a:p>
            <a:pPr lvl="2"/>
            <a:r>
              <a:rPr lang="tr-TR" dirty="0" smtClean="0">
                <a:cs typeface="Arial" pitchFamily="34" charset="0"/>
              </a:rPr>
              <a:t>DOM</a:t>
            </a:r>
            <a:r>
              <a:rPr lang="en-US" dirty="0">
                <a:cs typeface="Arial" pitchFamily="34" charset="0"/>
              </a:rPr>
              <a:t> </a:t>
            </a:r>
            <a:r>
              <a:rPr lang="en-US" dirty="0" smtClean="0">
                <a:cs typeface="Arial" pitchFamily="34" charset="0"/>
              </a:rPr>
              <a:t>Based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dirty="0" smtClean="0">
                <a:cs typeface="Arial" pitchFamily="34" charset="0"/>
              </a:rPr>
              <a:t>Persistent or Stored XSS</a:t>
            </a:r>
            <a:endParaRPr lang="en-US" dirty="0" smtClean="0">
              <a:cs typeface="Arial" pitchFamily="34" charset="0"/>
            </a:endParaRPr>
          </a:p>
          <a:p>
            <a:pPr lvl="1"/>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malicious string originates from the website's database.</a:t>
            </a:r>
            <a:endParaRPr lang="tr-TR" dirty="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033" y="2550185"/>
            <a:ext cx="7398438" cy="43351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dirty="0" smtClean="0">
                <a:cs typeface="Arial" pitchFamily="34" charset="0"/>
              </a:rPr>
              <a:t>Non-persistent or Reflected XSS</a:t>
            </a:r>
            <a:endParaRPr lang="en-US" dirty="0" smtClean="0">
              <a:cs typeface="Arial" pitchFamily="34" charset="0"/>
            </a:endParaRPr>
          </a:p>
          <a:p>
            <a:pPr lvl="1"/>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malicious string is part of the victim's request to the website.</a:t>
            </a:r>
            <a:endParaRPr lang="tr-TR"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40" y="2631275"/>
            <a:ext cx="8388424" cy="42267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20688"/>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268760"/>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556792"/>
            <a:ext cx="9108504" cy="5256584"/>
          </a:xfrm>
        </p:spPr>
        <p:txBody>
          <a:bodyPr/>
          <a:lstStyle/>
          <a:p>
            <a:r>
              <a:rPr lang="tr-TR" b="1" dirty="0" smtClean="0"/>
              <a:t>Insecure Direct Object References</a:t>
            </a:r>
            <a:endParaRPr lang="en-US" b="1" dirty="0" smtClean="0"/>
          </a:p>
          <a:p>
            <a:pPr lvl="1"/>
            <a:r>
              <a:rPr lang="en-US" dirty="0" smtClean="0">
                <a:latin typeface="Arial" panose="020B0604020202020204" pitchFamily="34" charset="0"/>
                <a:cs typeface="Arial" panose="020B0604020202020204" pitchFamily="34" charset="0"/>
              </a:rPr>
              <a:t>User </a:t>
            </a:r>
            <a:r>
              <a:rPr lang="en-US" dirty="0">
                <a:latin typeface="Arial" panose="020B0604020202020204" pitchFamily="34" charset="0"/>
                <a:cs typeface="Arial" panose="020B0604020202020204" pitchFamily="34" charset="0"/>
              </a:rPr>
              <a:t>or process can invoke the internal functionality of the software by manipulating parameters and other object values that directly reference this </a:t>
            </a:r>
            <a:r>
              <a:rPr lang="en-US" dirty="0" smtClean="0">
                <a:latin typeface="Arial" panose="020B0604020202020204" pitchFamily="34" charset="0"/>
                <a:cs typeface="Arial" panose="020B0604020202020204" pitchFamily="34" charset="0"/>
              </a:rPr>
              <a:t>functionality</a:t>
            </a:r>
          </a:p>
          <a:p>
            <a:pPr lvl="1"/>
            <a:endParaRPr lang="en-US" dirty="0">
              <a:latin typeface="Arial" panose="020B0604020202020204" pitchFamily="34" charset="0"/>
              <a:cs typeface="Arial" panose="020B0604020202020204" pitchFamily="34" charset="0"/>
            </a:endParaRPr>
          </a:p>
          <a:p>
            <a:pPr lvl="1"/>
            <a:endParaRPr lang="tr-TR"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2967569"/>
            <a:ext cx="6696743" cy="38904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Sensitive Data Exposure</a:t>
            </a:r>
          </a:p>
          <a:p>
            <a:pPr lvl="1"/>
            <a:r>
              <a:rPr lang="tr-TR" dirty="0" smtClean="0">
                <a:latin typeface="Arial" pitchFamily="34" charset="0"/>
                <a:cs typeface="Arial" pitchFamily="34" charset="0"/>
              </a:rPr>
              <a:t>Lack of appropriate confidentiality controls lead to data exposure</a:t>
            </a:r>
          </a:p>
          <a:p>
            <a:pPr lvl="1"/>
            <a:r>
              <a:rPr lang="tr-TR" dirty="0" smtClean="0">
                <a:latin typeface="Arial" pitchFamily="34" charset="0"/>
                <a:cs typeface="Arial" pitchFamily="34" charset="0"/>
              </a:rPr>
              <a:t>Common causes of data exposure are</a:t>
            </a:r>
          </a:p>
          <a:p>
            <a:pPr lvl="2"/>
            <a:r>
              <a:rPr lang="tr-TR" dirty="0" smtClean="0"/>
              <a:t>Insufficient data-in-motion protection</a:t>
            </a:r>
          </a:p>
          <a:p>
            <a:pPr lvl="2"/>
            <a:r>
              <a:rPr lang="tr-TR" dirty="0" smtClean="0"/>
              <a:t>Insufficient data-at-rest protection</a:t>
            </a:r>
          </a:p>
          <a:p>
            <a:pPr lvl="2"/>
            <a:r>
              <a:rPr lang="tr-TR" dirty="0" smtClean="0"/>
              <a:t>Electronic social engineering</a:t>
            </a:r>
            <a:endParaRPr lang="tr-TR" dirty="0" smtClean="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Data-in-Motion Protection</a:t>
            </a:r>
            <a:endParaRPr lang="tr-TR" dirty="0" smtClean="0">
              <a:cs typeface="Arial" pitchFamily="34" charset="0"/>
            </a:endParaRPr>
          </a:p>
        </p:txBody>
      </p:sp>
      <p:pic>
        <p:nvPicPr>
          <p:cNvPr id="6" name="Picture 5" descr="endtoend.png"/>
          <p:cNvPicPr>
            <a:picLocks noChangeAspect="1"/>
          </p:cNvPicPr>
          <p:nvPr/>
        </p:nvPicPr>
        <p:blipFill>
          <a:blip r:embed="rId2" cstate="print"/>
          <a:stretch>
            <a:fillRect/>
          </a:stretch>
        </p:blipFill>
        <p:spPr>
          <a:xfrm>
            <a:off x="1259632" y="2492896"/>
            <a:ext cx="5314950" cy="31051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Data-in-Motion Protection</a:t>
            </a:r>
            <a:endParaRPr lang="en-US" b="1" dirty="0" smtClean="0"/>
          </a:p>
          <a:p>
            <a:endParaRPr lang="en-US" b="1" dirty="0" smtClean="0"/>
          </a:p>
          <a:p>
            <a:pPr lvl="1"/>
            <a:r>
              <a:rPr lang="en-US" b="1" dirty="0" smtClean="0">
                <a:cs typeface="Arial" pitchFamily="34" charset="0"/>
              </a:rPr>
              <a:t>Man in the middle (MITM)</a:t>
            </a:r>
          </a:p>
          <a:p>
            <a:pPr lvl="2"/>
            <a:r>
              <a:rPr lang="en-US" dirty="0" smtClean="0">
                <a:latin typeface="Arial" panose="020B0604020202020204" pitchFamily="34" charset="0"/>
                <a:cs typeface="Arial" panose="020B0604020202020204" pitchFamily="34" charset="0"/>
              </a:rPr>
              <a:t>The situation where the attacker has an advantageous position between the server and the victim</a:t>
            </a:r>
          </a:p>
          <a:p>
            <a:pPr lvl="2"/>
            <a:r>
              <a:rPr lang="en-US" dirty="0" smtClean="0">
                <a:latin typeface="Arial" panose="020B0604020202020204" pitchFamily="34" charset="0"/>
                <a:cs typeface="Arial" panose="020B0604020202020204" pitchFamily="34" charset="0"/>
              </a:rPr>
              <a:t>Attacker can monitor unprotected data in transit</a:t>
            </a:r>
          </a:p>
          <a:p>
            <a:pPr lvl="2"/>
            <a:r>
              <a:rPr lang="en-US" dirty="0" smtClean="0">
                <a:latin typeface="Arial" panose="020B0604020202020204" pitchFamily="34" charset="0"/>
                <a:cs typeface="Arial" panose="020B0604020202020204" pitchFamily="34" charset="0"/>
              </a:rPr>
              <a:t>Once </a:t>
            </a:r>
            <a:r>
              <a:rPr lang="en-US" dirty="0">
                <a:latin typeface="Arial" panose="020B0604020202020204" pitchFamily="34" charset="0"/>
                <a:cs typeface="Arial" panose="020B0604020202020204" pitchFamily="34" charset="0"/>
              </a:rPr>
              <a:t>the attacker has control of a session (hijack) they can interject themselves in the middle, impersonating themselves as </a:t>
            </a:r>
            <a:r>
              <a:rPr lang="en-US" dirty="0" smtClean="0">
                <a:latin typeface="Arial" panose="020B0604020202020204" pitchFamily="34" charset="0"/>
                <a:cs typeface="Arial" panose="020B0604020202020204" pitchFamily="34" charset="0"/>
              </a:rPr>
              <a:t>valid.</a:t>
            </a:r>
          </a:p>
          <a:p>
            <a:pPr lvl="2"/>
            <a:r>
              <a:rPr lang="en-US" dirty="0" smtClean="0">
                <a:latin typeface="Arial" panose="020B0604020202020204" pitchFamily="34" charset="0"/>
                <a:cs typeface="Arial" panose="020B0604020202020204" pitchFamily="34" charset="0"/>
              </a:rPr>
              <a:t>MITM applies for OSI Layer 2 and above, our focus will be L4+</a:t>
            </a:r>
          </a:p>
          <a:p>
            <a:pPr lvl="2"/>
            <a:endParaRPr lang="en-US" dirty="0" smtClean="0">
              <a:latin typeface="Arial" panose="020B0604020202020204" pitchFamily="34" charset="0"/>
              <a:cs typeface="Arial" panose="020B0604020202020204" pitchFamily="34" charset="0"/>
            </a:endParaRPr>
          </a:p>
          <a:p>
            <a:pPr lvl="2"/>
            <a:r>
              <a:rPr lang="en-US" dirty="0" smtClean="0">
                <a:cs typeface="Arial" panose="020B0604020202020204" pitchFamily="34" charset="0"/>
              </a:rPr>
              <a:t>Surf jacking &amp; Side jacking:</a:t>
            </a:r>
          </a:p>
          <a:p>
            <a:pPr lvl="3"/>
            <a:r>
              <a:rPr lang="en-US" dirty="0" smtClean="0">
                <a:latin typeface="Arial" panose="020B0604020202020204" pitchFamily="34" charset="0"/>
                <a:cs typeface="Arial" panose="020B0604020202020204" pitchFamily="34" charset="0"/>
              </a:rPr>
              <a:t>Ways to divert victim from a secure connection (https) to unsecure (http) so that attacker can read the session cookie in </a:t>
            </a:r>
            <a:r>
              <a:rPr lang="en-US" dirty="0" err="1" smtClean="0">
                <a:latin typeface="Arial" panose="020B0604020202020204" pitchFamily="34" charset="0"/>
                <a:cs typeface="Arial" panose="020B0604020202020204" pitchFamily="34" charset="0"/>
              </a:rPr>
              <a:t>cleartext</a:t>
            </a:r>
            <a:endParaRPr lang="en-US" dirty="0" smtClean="0">
              <a:latin typeface="Arial" panose="020B0604020202020204" pitchFamily="34" charset="0"/>
              <a:cs typeface="Arial" panose="020B0604020202020204" pitchFamily="34" charset="0"/>
            </a:endParaRPr>
          </a:p>
          <a:p>
            <a:pPr lvl="3"/>
            <a:endParaRPr lang="en-US" dirty="0" smtClean="0">
              <a:latin typeface="Arial" panose="020B0604020202020204" pitchFamily="34" charset="0"/>
              <a:cs typeface="Arial" panose="020B0604020202020204" pitchFamily="34" charset="0"/>
            </a:endParaRPr>
          </a:p>
          <a:p>
            <a:pPr lvl="3"/>
            <a:endParaRPr lang="en-US" dirty="0" smtClean="0">
              <a:latin typeface="Arial" panose="020B0604020202020204" pitchFamily="34" charset="0"/>
              <a:cs typeface="Arial" panose="020B0604020202020204" pitchFamily="34" charset="0"/>
            </a:endParaRPr>
          </a:p>
          <a:p>
            <a:pPr marL="914400" lvl="2" indent="0">
              <a:buNone/>
            </a:pPr>
            <a:endParaRPr lang="tr-TR" dirty="0" smtClean="0">
              <a:cs typeface="Arial" pitchFamily="34" charset="0"/>
            </a:endParaRPr>
          </a:p>
        </p:txBody>
      </p:sp>
    </p:spTree>
    <p:extLst>
      <p:ext uri="{BB962C8B-B14F-4D97-AF65-F5344CB8AC3E}">
        <p14:creationId xmlns:p14="http://schemas.microsoft.com/office/powerpoint/2010/main" val="4274885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en-US" sz="2200" dirty="0" smtClean="0"/>
              <a:t>Heap Overflow</a:t>
            </a:r>
            <a:r>
              <a:rPr lang="tr-TR" sz="2200" dirty="0" smtClean="0"/>
              <a:t>:</a:t>
            </a:r>
            <a:endParaRPr lang="tr-TR" sz="2200" dirty="0" smtClean="0"/>
          </a:p>
          <a:p>
            <a:pPr lvl="1"/>
            <a:r>
              <a:rPr lang="en-US" dirty="0" smtClean="0">
                <a:latin typeface="Arial" pitchFamily="34" charset="0"/>
                <a:cs typeface="Arial" pitchFamily="34" charset="0"/>
              </a:rPr>
              <a:t>The large, dynamic data is stored in the heap</a:t>
            </a:r>
          </a:p>
          <a:p>
            <a:pPr lvl="2"/>
            <a:r>
              <a:rPr lang="en-US" dirty="0" smtClean="0">
                <a:latin typeface="Arial" pitchFamily="34" charset="0"/>
                <a:cs typeface="Arial" pitchFamily="34" charset="0"/>
              </a:rPr>
              <a:t>Such as arrays</a:t>
            </a:r>
            <a:endParaRPr lang="tr-TR" dirty="0" smtClean="0">
              <a:latin typeface="Arial" pitchFamily="34" charset="0"/>
              <a:cs typeface="Arial" pitchFamily="34" charset="0"/>
            </a:endParaRPr>
          </a:p>
          <a:p>
            <a:pPr lvl="1"/>
            <a:r>
              <a:rPr lang="en-US" dirty="0" smtClean="0">
                <a:latin typeface="Arial" pitchFamily="34" charset="0"/>
                <a:cs typeface="Arial" pitchFamily="34" charset="0"/>
              </a:rPr>
              <a:t>Does not necessarily target the </a:t>
            </a:r>
            <a:r>
              <a:rPr lang="en-US" i="1" dirty="0" smtClean="0">
                <a:latin typeface="Arial" pitchFamily="34" charset="0"/>
                <a:cs typeface="Arial" pitchFamily="34" charset="0"/>
              </a:rPr>
              <a:t>instructions</a:t>
            </a:r>
            <a:r>
              <a:rPr lang="en-US" dirty="0" smtClean="0">
                <a:latin typeface="Arial" pitchFamily="34" charset="0"/>
                <a:cs typeface="Arial" pitchFamily="34" charset="0"/>
              </a:rPr>
              <a:t> itself, it is rather the data</a:t>
            </a:r>
            <a:endParaRPr lang="tr-TR" dirty="0" smtClean="0">
              <a:latin typeface="Arial" pitchFamily="34" charset="0"/>
              <a:cs typeface="Arial" pitchFamily="34" charset="0"/>
            </a:endParaRPr>
          </a:p>
          <a:p>
            <a:pPr lvl="1"/>
            <a:r>
              <a:rPr lang="en-US" dirty="0" smtClean="0">
                <a:latin typeface="Arial" pitchFamily="34" charset="0"/>
                <a:cs typeface="Arial" pitchFamily="34" charset="0"/>
              </a:rPr>
              <a:t>In short, the </a:t>
            </a:r>
            <a:r>
              <a:rPr lang="en-US" b="1" dirty="0" smtClean="0">
                <a:latin typeface="Arial" pitchFamily="34" charset="0"/>
                <a:cs typeface="Arial" pitchFamily="34" charset="0"/>
              </a:rPr>
              <a:t>data</a:t>
            </a:r>
            <a:r>
              <a:rPr lang="en-US" dirty="0" smtClean="0">
                <a:latin typeface="Arial" pitchFamily="34" charset="0"/>
                <a:cs typeface="Arial" pitchFamily="34" charset="0"/>
              </a:rPr>
              <a:t> stored in memory is corrupted</a:t>
            </a:r>
            <a:endParaRPr lang="tr-TR" dirty="0" smtClean="0">
              <a:latin typeface="Arial" pitchFamily="34" charset="0"/>
              <a:cs typeface="Arial" pitchFamily="34" charset="0"/>
            </a:endParaRPr>
          </a:p>
          <a:p>
            <a:pPr lvl="1"/>
            <a:r>
              <a:rPr lang="en-US" dirty="0" smtClean="0">
                <a:latin typeface="Arial" pitchFamily="34" charset="0"/>
                <a:cs typeface="Arial" pitchFamily="34" charset="0"/>
              </a:rPr>
              <a:t>As a consequence, the </a:t>
            </a:r>
            <a:r>
              <a:rPr lang="en-US" dirty="0" smtClean="0">
                <a:latin typeface="Arial" pitchFamily="34" charset="0"/>
                <a:cs typeface="Arial" pitchFamily="34" charset="0"/>
              </a:rPr>
              <a:t>program may</a:t>
            </a:r>
          </a:p>
          <a:p>
            <a:pPr lvl="2"/>
            <a:r>
              <a:rPr lang="en-US" dirty="0" smtClean="0">
                <a:latin typeface="Arial" pitchFamily="34" charset="0"/>
                <a:cs typeface="Arial" pitchFamily="34" charset="0"/>
              </a:rPr>
              <a:t>Return </a:t>
            </a:r>
            <a:r>
              <a:rPr lang="en-US" dirty="0" err="1" smtClean="0">
                <a:latin typeface="Arial" pitchFamily="34" charset="0"/>
                <a:cs typeface="Arial" pitchFamily="34" charset="0"/>
              </a:rPr>
              <a:t>errouneous</a:t>
            </a:r>
            <a:r>
              <a:rPr lang="en-US" dirty="0" smtClean="0">
                <a:latin typeface="Arial" pitchFamily="34" charset="0"/>
                <a:cs typeface="Arial" pitchFamily="34" charset="0"/>
              </a:rPr>
              <a:t> data</a:t>
            </a:r>
          </a:p>
          <a:p>
            <a:pPr lvl="2"/>
            <a:r>
              <a:rPr lang="en-US" dirty="0" smtClean="0">
                <a:latin typeface="Arial" pitchFamily="34" charset="0"/>
                <a:cs typeface="Arial" pitchFamily="34" charset="0"/>
              </a:rPr>
              <a:t>Not be able to interpret properly and crash</a:t>
            </a:r>
          </a:p>
          <a:p>
            <a:pPr lvl="2"/>
            <a:r>
              <a:rPr lang="en-US" dirty="0" smtClean="0">
                <a:latin typeface="Arial" pitchFamily="34" charset="0"/>
                <a:cs typeface="Arial" pitchFamily="34" charset="0"/>
              </a:rPr>
              <a:t>Return the data of some other program/function</a:t>
            </a:r>
            <a:endParaRPr lang="en-US" dirty="0">
              <a:latin typeface="Arial" pitchFamily="34" charset="0"/>
              <a:cs typeface="Arial" pitchFamily="34" charset="0"/>
            </a:endParaRPr>
          </a:p>
          <a:p>
            <a:pPr lvl="1"/>
            <a:r>
              <a:rPr lang="en-US" dirty="0" smtClean="0">
                <a:latin typeface="Arial" pitchFamily="34" charset="0"/>
                <a:cs typeface="Arial" pitchFamily="34" charset="0"/>
              </a:rPr>
              <a:t>Likely to happen if you</a:t>
            </a:r>
          </a:p>
          <a:p>
            <a:pPr lvl="2"/>
            <a:r>
              <a:rPr lang="en-US" dirty="0" smtClean="0">
                <a:latin typeface="Arial" pitchFamily="34" charset="0"/>
                <a:cs typeface="Arial" pitchFamily="34" charset="0"/>
              </a:rPr>
              <a:t>Put the input from the user to the heap w/o checking its size</a:t>
            </a:r>
          </a:p>
          <a:p>
            <a:pPr lvl="2"/>
            <a:r>
              <a:rPr lang="en-US" dirty="0" smtClean="0">
                <a:latin typeface="Arial" pitchFamily="34" charset="0"/>
                <a:cs typeface="Arial" pitchFamily="34" charset="0"/>
              </a:rPr>
              <a:t>Access the heap with incorrect length</a:t>
            </a:r>
          </a:p>
          <a:p>
            <a:pPr lvl="2"/>
            <a:r>
              <a:rPr lang="en-US" dirty="0" smtClean="0">
                <a:latin typeface="Arial" pitchFamily="34" charset="0"/>
                <a:cs typeface="Arial" pitchFamily="34" charset="0"/>
              </a:rPr>
              <a:t>Improperly interpret indexes and array boundaries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p>
          <a:p>
            <a:pPr lvl="1"/>
            <a:r>
              <a:rPr lang="en-US" dirty="0" smtClean="0">
                <a:latin typeface="Arial" pitchFamily="34" charset="0"/>
                <a:cs typeface="Arial" pitchFamily="34" charset="0"/>
              </a:rPr>
              <a:t>The primary sources of insufficient data-at-rest protection include:</a:t>
            </a:r>
            <a:endParaRPr lang="tr-TR"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2"/>
            <a:r>
              <a:rPr lang="tr-TR" dirty="0" smtClean="0"/>
              <a:t>Local storage</a:t>
            </a:r>
          </a:p>
          <a:p>
            <a:pPr lvl="2"/>
            <a:r>
              <a:rPr lang="tr-TR" dirty="0" smtClean="0"/>
              <a:t>Browser settings</a:t>
            </a:r>
          </a:p>
          <a:p>
            <a:pPr lvl="2"/>
            <a:r>
              <a:rPr lang="tr-TR" dirty="0" smtClean="0"/>
              <a:t>Cache</a:t>
            </a:r>
          </a:p>
          <a:p>
            <a:pPr lvl="2"/>
            <a:r>
              <a:rPr lang="en-US" dirty="0" smtClean="0"/>
              <a:t> Backups, logs and configuration files</a:t>
            </a:r>
          </a:p>
          <a:p>
            <a:pPr lvl="2"/>
            <a:r>
              <a:rPr lang="tr-TR" dirty="0" smtClean="0"/>
              <a:t>Comments in code</a:t>
            </a:r>
          </a:p>
          <a:p>
            <a:pPr lvl="2"/>
            <a:r>
              <a:rPr lang="tr-TR" dirty="0" smtClean="0"/>
              <a:t>Hardcoded secrets in code</a:t>
            </a:r>
          </a:p>
          <a:p>
            <a:pPr lvl="2"/>
            <a:r>
              <a:rPr lang="en-US" dirty="0" smtClean="0"/>
              <a:t>Unhandled exceptions and error messages</a:t>
            </a:r>
          </a:p>
          <a:p>
            <a:pPr lvl="2"/>
            <a:r>
              <a:rPr lang="tr-TR" dirty="0" smtClean="0"/>
              <a:t>Backend data stores</a:t>
            </a:r>
            <a:endParaRPr lang="tr-TR" dirty="0" smtClean="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p>
          <a:p>
            <a:pPr lvl="1"/>
            <a:r>
              <a:rPr lang="tr-TR" dirty="0" smtClean="0"/>
              <a:t>Local storage:</a:t>
            </a:r>
          </a:p>
          <a:p>
            <a:pPr lvl="1"/>
            <a:endParaRPr lang="tr-TR" dirty="0" smtClean="0"/>
          </a:p>
          <a:p>
            <a:pPr lvl="2"/>
            <a:r>
              <a:rPr lang="tr-TR" dirty="0" smtClean="0">
                <a:latin typeface="Arial" pitchFamily="34" charset="0"/>
                <a:cs typeface="Arial" pitchFamily="34" charset="0"/>
              </a:rPr>
              <a:t>Local storage usage has increased especially with HTML5.</a:t>
            </a:r>
          </a:p>
          <a:p>
            <a:pPr lvl="2"/>
            <a:endParaRPr lang="tr-TR" dirty="0" smtClean="0">
              <a:latin typeface="Arial" pitchFamily="34" charset="0"/>
              <a:cs typeface="Arial" pitchFamily="34" charset="0"/>
            </a:endParaRPr>
          </a:p>
          <a:p>
            <a:pPr lvl="2"/>
            <a:r>
              <a:rPr lang="tr-TR" dirty="0" smtClean="0">
                <a:latin typeface="Arial" pitchFamily="34" charset="0"/>
                <a:cs typeface="Arial" pitchFamily="34" charset="0"/>
              </a:rPr>
              <a:t>Ability to keep more data clientside reduced the data marshalling between server and the client.</a:t>
            </a:r>
          </a:p>
          <a:p>
            <a:pPr lvl="2"/>
            <a:endParaRPr lang="tr-TR" dirty="0" smtClean="0">
              <a:latin typeface="Arial" pitchFamily="34" charset="0"/>
              <a:cs typeface="Arial" pitchFamily="34" charset="0"/>
            </a:endParaRPr>
          </a:p>
          <a:p>
            <a:pPr lvl="2"/>
            <a:r>
              <a:rPr lang="tr-TR" dirty="0" smtClean="0">
                <a:latin typeface="Arial" pitchFamily="34" charset="0"/>
                <a:cs typeface="Arial" pitchFamily="34" charset="0"/>
              </a:rPr>
              <a:t>On the other hand, more data is now subject to be exposed once accessed via scripts.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p>
          <a:p>
            <a:endParaRPr lang="tr-TR" b="1" dirty="0" smtClean="0"/>
          </a:p>
          <a:p>
            <a:pPr lvl="1"/>
            <a:r>
              <a:rPr lang="tr-TR" dirty="0" smtClean="0"/>
              <a:t>Browser settings:</a:t>
            </a:r>
          </a:p>
          <a:p>
            <a:pPr lvl="2"/>
            <a:r>
              <a:rPr lang="en-US" dirty="0" smtClean="0">
                <a:latin typeface="Arial" pitchFamily="34" charset="0"/>
                <a:cs typeface="Arial" pitchFamily="34" charset="0"/>
              </a:rPr>
              <a:t>Browser history can be stolen using Cascading Style Sheet</a:t>
            </a:r>
            <a:r>
              <a:rPr lang="tr-TR" dirty="0" smtClean="0">
                <a:latin typeface="Arial" pitchFamily="34" charset="0"/>
                <a:cs typeface="Arial" pitchFamily="34" charset="0"/>
              </a:rPr>
              <a:t> (CSS) hacks</a:t>
            </a:r>
          </a:p>
          <a:p>
            <a:pPr lvl="2"/>
            <a:r>
              <a:rPr lang="en-US" dirty="0" smtClean="0">
                <a:latin typeface="Arial" pitchFamily="34" charset="0"/>
                <a:cs typeface="Arial" pitchFamily="34" charset="0"/>
              </a:rPr>
              <a:t>Information about sites that a user has visited can be</a:t>
            </a:r>
            <a:r>
              <a:rPr lang="tr-TR" dirty="0" smtClean="0">
                <a:latin typeface="Arial" pitchFamily="34" charset="0"/>
                <a:cs typeface="Arial" pitchFamily="34" charset="0"/>
              </a:rPr>
              <a:t> stolen from a user.</a:t>
            </a:r>
          </a:p>
          <a:p>
            <a:pPr lvl="2"/>
            <a:endParaRPr lang="tr-TR" dirty="0" smtClean="0">
              <a:latin typeface="Arial" pitchFamily="34" charset="0"/>
              <a:cs typeface="Arial" pitchFamily="34" charset="0"/>
            </a:endParaRPr>
          </a:p>
          <a:p>
            <a:pPr lvl="1"/>
            <a:r>
              <a:rPr lang="tr-TR" dirty="0" smtClean="0">
                <a:cs typeface="Arial" pitchFamily="34" charset="0"/>
              </a:rPr>
              <a:t>Cache</a:t>
            </a:r>
          </a:p>
          <a:p>
            <a:pPr lvl="2"/>
            <a:r>
              <a:rPr lang="en-US" dirty="0" smtClean="0">
                <a:latin typeface="Arial" pitchFamily="34" charset="0"/>
                <a:cs typeface="Arial" pitchFamily="34" charset="0"/>
              </a:rPr>
              <a:t>Although cache can be used to significantly improve</a:t>
            </a:r>
            <a:r>
              <a:rPr lang="tr-TR" dirty="0" smtClean="0">
                <a:latin typeface="Arial" pitchFamily="34" charset="0"/>
                <a:cs typeface="Arial" pitchFamily="34" charset="0"/>
              </a:rPr>
              <a:t> </a:t>
            </a:r>
            <a:r>
              <a:rPr lang="en-US" dirty="0" smtClean="0">
                <a:latin typeface="Arial" pitchFamily="34" charset="0"/>
                <a:cs typeface="Arial" pitchFamily="34" charset="0"/>
              </a:rPr>
              <a:t>performance and user experience, sensitive information if cached can</a:t>
            </a:r>
            <a:r>
              <a:rPr lang="tr-TR" dirty="0" smtClean="0">
                <a:latin typeface="Arial" pitchFamily="34" charset="0"/>
                <a:cs typeface="Arial" pitchFamily="34" charset="0"/>
              </a:rPr>
              <a:t> be disclosed, breaching confidentiality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endParaRPr lang="en-US" b="1" dirty="0" smtClean="0"/>
          </a:p>
          <a:p>
            <a:endParaRPr lang="tr-TR" b="1" dirty="0" smtClean="0"/>
          </a:p>
          <a:p>
            <a:pPr lvl="1"/>
            <a:r>
              <a:rPr lang="en-US" dirty="0" smtClean="0"/>
              <a:t>Backups, Logs and Configuration Files</a:t>
            </a:r>
            <a:endParaRPr lang="tr-TR" dirty="0" smtClean="0"/>
          </a:p>
          <a:p>
            <a:pPr lvl="2"/>
            <a:r>
              <a:rPr lang="en-US" dirty="0">
                <a:latin typeface="Arial" pitchFamily="34" charset="0"/>
                <a:cs typeface="Arial" pitchFamily="34" charset="0"/>
              </a:rPr>
              <a:t>These files can potentially have sensitive information that come in very handy for an attacker as they attempt to exploit the software</a:t>
            </a:r>
            <a:r>
              <a:rPr lang="en-US" dirty="0" smtClean="0">
                <a:latin typeface="Arial" pitchFamily="34" charset="0"/>
                <a:cs typeface="Arial" pitchFamily="34" charset="0"/>
              </a:rPr>
              <a:t>.</a:t>
            </a:r>
          </a:p>
          <a:p>
            <a:pPr lvl="2"/>
            <a:endParaRPr lang="tr-TR" dirty="0" smtClean="0">
              <a:latin typeface="Arial" pitchFamily="34" charset="0"/>
              <a:cs typeface="Arial" pitchFamily="34" charset="0"/>
            </a:endParaRPr>
          </a:p>
          <a:p>
            <a:pPr lvl="1"/>
            <a:r>
              <a:rPr lang="tr-TR" dirty="0" smtClean="0"/>
              <a:t>Comments in Code:</a:t>
            </a:r>
            <a:endParaRPr lang="tr-TR" dirty="0" smtClean="0">
              <a:cs typeface="Arial" pitchFamily="34" charset="0"/>
            </a:endParaRPr>
          </a:p>
          <a:p>
            <a:pPr lvl="2"/>
            <a:r>
              <a:rPr lang="tr-TR" dirty="0" smtClean="0">
                <a:latin typeface="Arial" pitchFamily="34" charset="0"/>
                <a:cs typeface="Arial" pitchFamily="34" charset="0"/>
              </a:rPr>
              <a:t>Among the minority of security concerns.</a:t>
            </a:r>
          </a:p>
          <a:p>
            <a:pPr lvl="2"/>
            <a:r>
              <a:rPr lang="tr-TR" dirty="0" smtClean="0">
                <a:latin typeface="Arial" pitchFamily="34" charset="0"/>
                <a:cs typeface="Arial" pitchFamily="34" charset="0"/>
              </a:rPr>
              <a:t>Comments should not reveal sensitive information</a:t>
            </a:r>
          </a:p>
          <a:p>
            <a:pPr lvl="2"/>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p>
          <a:p>
            <a:pPr lvl="1"/>
            <a:r>
              <a:rPr lang="tr-TR" dirty="0" smtClean="0"/>
              <a:t>Hardcoded Secrets in Code:</a:t>
            </a:r>
          </a:p>
          <a:p>
            <a:pPr lvl="2"/>
            <a:r>
              <a:rPr lang="tr-TR" dirty="0" smtClean="0">
                <a:latin typeface="Arial" pitchFamily="34" charset="0"/>
                <a:cs typeface="Arial" pitchFamily="34" charset="0"/>
              </a:rPr>
              <a:t>Passwords or keys in plaintext in the code</a:t>
            </a:r>
            <a:endParaRPr lang="en-US"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endParaRPr lang="tr-TR" dirty="0" smtClean="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068960"/>
            <a:ext cx="6620799" cy="360095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endParaRPr lang="en-US" b="1" dirty="0" smtClean="0"/>
          </a:p>
          <a:p>
            <a:pPr lvl="1"/>
            <a:r>
              <a:rPr lang="en-US" dirty="0" smtClean="0"/>
              <a:t>Unhandled Exceptions and Error Messages</a:t>
            </a:r>
            <a:endParaRPr lang="tr-TR" dirty="0" smtClean="0"/>
          </a:p>
          <a:p>
            <a:pPr lvl="2"/>
            <a:r>
              <a:rPr lang="tr-TR" dirty="0" smtClean="0">
                <a:latin typeface="Arial" pitchFamily="34" charset="0"/>
                <a:cs typeface="Arial" pitchFamily="34" charset="0"/>
              </a:rPr>
              <a:t>When exceptions are </a:t>
            </a:r>
            <a:r>
              <a:rPr lang="en-US" dirty="0" smtClean="0">
                <a:latin typeface="Arial" pitchFamily="34" charset="0"/>
                <a:cs typeface="Arial" pitchFamily="34" charset="0"/>
              </a:rPr>
              <a:t>not handled properly, sensitive information including the internal</a:t>
            </a:r>
            <a:r>
              <a:rPr lang="tr-TR" dirty="0" smtClean="0">
                <a:latin typeface="Arial" pitchFamily="34" charset="0"/>
                <a:cs typeface="Arial" pitchFamily="34" charset="0"/>
              </a:rPr>
              <a:t> </a:t>
            </a:r>
            <a:r>
              <a:rPr lang="en-US" dirty="0" smtClean="0">
                <a:latin typeface="Arial" pitchFamily="34" charset="0"/>
                <a:cs typeface="Arial" pitchFamily="34" charset="0"/>
              </a:rPr>
              <a:t>structure of the software can be leaked to an attacker.</a:t>
            </a:r>
            <a:r>
              <a:rPr lang="tr-TR" dirty="0" smtClean="0">
                <a:latin typeface="Arial" pitchFamily="34" charset="0"/>
                <a:cs typeface="Arial" pitchFamily="34" charset="0"/>
              </a:rPr>
              <a:t>Backend Data Stores</a:t>
            </a:r>
            <a:endParaRPr lang="en-US" dirty="0" smtClean="0">
              <a:latin typeface="Arial" pitchFamily="34" charset="0"/>
              <a:cs typeface="Arial" pitchFamily="34" charset="0"/>
            </a:endParaRPr>
          </a:p>
          <a:p>
            <a:pPr lvl="2"/>
            <a:endParaRPr lang="en-US" dirty="0" smtClean="0">
              <a:latin typeface="Arial" pitchFamily="34" charset="0"/>
              <a:cs typeface="Arial" pitchFamily="34" charset="0"/>
            </a:endParaRPr>
          </a:p>
          <a:p>
            <a:pPr lvl="1"/>
            <a:endParaRPr lang="tr-TR" dirty="0" smtClean="0">
              <a:latin typeface="Arial" pitchFamily="34" charset="0"/>
              <a:cs typeface="Arial" pitchFamily="34" charset="0"/>
            </a:endParaRPr>
          </a:p>
        </p:txBody>
      </p:sp>
      <p:pic>
        <p:nvPicPr>
          <p:cNvPr id="6" name="Picture 5" descr="unhexcept1.png"/>
          <p:cNvPicPr>
            <a:picLocks noChangeAspect="1"/>
          </p:cNvPicPr>
          <p:nvPr/>
        </p:nvPicPr>
        <p:blipFill>
          <a:blip r:embed="rId2" cstate="print"/>
          <a:stretch>
            <a:fillRect/>
          </a:stretch>
        </p:blipFill>
        <p:spPr>
          <a:xfrm>
            <a:off x="323528" y="3501008"/>
            <a:ext cx="6848475" cy="1114425"/>
          </a:xfrm>
          <a:prstGeom prst="rect">
            <a:avLst/>
          </a:prstGeom>
        </p:spPr>
      </p:pic>
      <p:pic>
        <p:nvPicPr>
          <p:cNvPr id="8" name="Picture 7" descr="unhexcept2.png"/>
          <p:cNvPicPr>
            <a:picLocks noChangeAspect="1"/>
          </p:cNvPicPr>
          <p:nvPr/>
        </p:nvPicPr>
        <p:blipFill>
          <a:blip r:embed="rId3" cstate="print"/>
          <a:stretch>
            <a:fillRect/>
          </a:stretch>
        </p:blipFill>
        <p:spPr>
          <a:xfrm>
            <a:off x="200025" y="5085184"/>
            <a:ext cx="8943975" cy="1381125"/>
          </a:xfrm>
          <a:prstGeom prst="rect">
            <a:avLst/>
          </a:prstGeom>
        </p:spPr>
      </p:pic>
      <p:sp>
        <p:nvSpPr>
          <p:cNvPr id="10" name="TextBox 9"/>
          <p:cNvSpPr txBox="1"/>
          <p:nvPr/>
        </p:nvSpPr>
        <p:spPr>
          <a:xfrm>
            <a:off x="467544" y="4581128"/>
            <a:ext cx="6768752" cy="369332"/>
          </a:xfrm>
          <a:prstGeom prst="rect">
            <a:avLst/>
          </a:prstGeom>
          <a:noFill/>
        </p:spPr>
        <p:txBody>
          <a:bodyPr wrap="square" rtlCol="0">
            <a:spAutoFit/>
          </a:bodyPr>
          <a:lstStyle/>
          <a:p>
            <a:pPr lvl="1">
              <a:buFont typeface="Arial" pitchFamily="34" charset="0"/>
              <a:buChar char="•"/>
            </a:pPr>
            <a:r>
              <a:rPr lang="tr-TR" dirty="0" smtClean="0"/>
              <a:t>    When shielded properly,</a:t>
            </a:r>
            <a:endParaRPr lang="tr-TR" dirty="0"/>
          </a:p>
        </p:txBody>
      </p:sp>
    </p:spTree>
    <p:extLst>
      <p:ext uri="{BB962C8B-B14F-4D97-AF65-F5344CB8AC3E}">
        <p14:creationId xmlns:p14="http://schemas.microsoft.com/office/powerpoint/2010/main" val="1576811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Insufficient Data-at-Rest Protection</a:t>
            </a:r>
            <a:endParaRPr lang="en-US" b="1" dirty="0" smtClean="0"/>
          </a:p>
          <a:p>
            <a:endParaRPr lang="tr-TR" b="1" dirty="0" smtClean="0"/>
          </a:p>
          <a:p>
            <a:pPr lvl="1"/>
            <a:r>
              <a:rPr lang="en-US" dirty="0" smtClean="0"/>
              <a:t>Unhandled Exceptions and Error Messages</a:t>
            </a:r>
            <a:endParaRPr lang="tr-TR" dirty="0" smtClean="0"/>
          </a:p>
          <a:p>
            <a:pPr lvl="2"/>
            <a:r>
              <a:rPr lang="tr-TR" dirty="0" smtClean="0">
                <a:latin typeface="Arial" pitchFamily="34" charset="0"/>
                <a:cs typeface="Arial" pitchFamily="34" charset="0"/>
              </a:rPr>
              <a:t>When exceptions are </a:t>
            </a:r>
            <a:r>
              <a:rPr lang="en-US" dirty="0" smtClean="0">
                <a:latin typeface="Arial" pitchFamily="34" charset="0"/>
                <a:cs typeface="Arial" pitchFamily="34" charset="0"/>
              </a:rPr>
              <a:t>not handled properly, sensitive information including the internal</a:t>
            </a:r>
            <a:r>
              <a:rPr lang="tr-TR" dirty="0" smtClean="0">
                <a:latin typeface="Arial" pitchFamily="34" charset="0"/>
                <a:cs typeface="Arial" pitchFamily="34" charset="0"/>
              </a:rPr>
              <a:t> </a:t>
            </a:r>
            <a:r>
              <a:rPr lang="en-US" dirty="0" smtClean="0">
                <a:latin typeface="Arial" pitchFamily="34" charset="0"/>
                <a:cs typeface="Arial" pitchFamily="34" charset="0"/>
              </a:rPr>
              <a:t>structure of the software can be leaked to an attacker.</a:t>
            </a:r>
            <a:r>
              <a:rPr lang="tr-TR" dirty="0" smtClean="0">
                <a:latin typeface="Arial" pitchFamily="34" charset="0"/>
                <a:cs typeface="Arial" pitchFamily="34" charset="0"/>
              </a:rPr>
              <a:t>Backend Data Stores</a:t>
            </a:r>
            <a:endParaRPr lang="en-US" dirty="0" smtClean="0">
              <a:latin typeface="Arial" pitchFamily="34" charset="0"/>
              <a:cs typeface="Arial" pitchFamily="34" charset="0"/>
            </a:endParaRPr>
          </a:p>
          <a:p>
            <a:pPr lvl="2"/>
            <a:endParaRPr lang="en-US" dirty="0" smtClean="0">
              <a:latin typeface="Arial" pitchFamily="34" charset="0"/>
              <a:cs typeface="Arial" pitchFamily="34" charset="0"/>
            </a:endParaRPr>
          </a:p>
          <a:p>
            <a:pPr lvl="1"/>
            <a:r>
              <a:rPr lang="tr-TR" dirty="0" smtClean="0"/>
              <a:t>Backend Data Stores:</a:t>
            </a:r>
          </a:p>
          <a:p>
            <a:pPr lvl="2"/>
            <a:r>
              <a:rPr lang="tr-TR" dirty="0" smtClean="0">
                <a:latin typeface="Arial" pitchFamily="34" charset="0"/>
                <a:cs typeface="Arial" pitchFamily="34" charset="0"/>
              </a:rPr>
              <a:t>Satisfying confidentiality in data-at-transit is not enough!</a:t>
            </a:r>
          </a:p>
          <a:p>
            <a:pPr lvl="2"/>
            <a:r>
              <a:rPr lang="tr-TR" dirty="0" smtClean="0">
                <a:latin typeface="Arial" pitchFamily="34" charset="0"/>
                <a:cs typeface="Arial" pitchFamily="34" charset="0"/>
              </a:rPr>
              <a:t>Data in databases or folders has to be stored in a protected form.</a:t>
            </a:r>
          </a:p>
          <a:p>
            <a:pPr lvl="1"/>
            <a:endParaRPr lang="tr-TR" dirty="0" smtClean="0">
              <a:latin typeface="Arial" pitchFamily="34" charset="0"/>
              <a:cs typeface="Arial" pitchFamily="34" charset="0"/>
            </a:endParaRPr>
          </a:p>
        </p:txBody>
      </p:sp>
    </p:spTree>
    <p:extLst>
      <p:ext uri="{BB962C8B-B14F-4D97-AF65-F5344CB8AC3E}">
        <p14:creationId xmlns:p14="http://schemas.microsoft.com/office/powerpoint/2010/main" val="1576811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Cross-Site Request Forgery (CSRF)</a:t>
            </a:r>
          </a:p>
          <a:p>
            <a:pPr lvl="1"/>
            <a:r>
              <a:rPr lang="tr-TR" dirty="0" smtClean="0">
                <a:latin typeface="Arial" pitchFamily="34" charset="0"/>
                <a:cs typeface="Arial" pitchFamily="34" charset="0"/>
              </a:rPr>
              <a:t>Classified </a:t>
            </a:r>
            <a:r>
              <a:rPr lang="en-US" dirty="0" smtClean="0">
                <a:latin typeface="Arial" pitchFamily="34" charset="0"/>
                <a:cs typeface="Arial" pitchFamily="34" charset="0"/>
              </a:rPr>
              <a:t>within the top five application security attacks</a:t>
            </a:r>
            <a:endParaRPr lang="tr-TR" dirty="0" smtClean="0">
              <a:latin typeface="Arial" pitchFamily="34" charset="0"/>
              <a:cs typeface="Arial" pitchFamily="34" charset="0"/>
            </a:endParaRPr>
          </a:p>
          <a:p>
            <a:pPr marL="1257300" lvl="2" indent="-457200">
              <a:buFont typeface="+mj-lt"/>
              <a:buAutoNum type="arabicPeriod"/>
            </a:pPr>
            <a:r>
              <a:rPr lang="en-US" dirty="0" smtClean="0">
                <a:latin typeface="Arial" pitchFamily="34" charset="0"/>
                <a:cs typeface="Arial" pitchFamily="34" charset="0"/>
              </a:rPr>
              <a:t>User authenticates into a legitimate web site and receives the</a:t>
            </a:r>
            <a:r>
              <a:rPr lang="tr-TR" dirty="0" smtClean="0">
                <a:latin typeface="Arial" pitchFamily="34" charset="0"/>
                <a:cs typeface="Arial" pitchFamily="34" charset="0"/>
              </a:rPr>
              <a:t> </a:t>
            </a:r>
            <a:r>
              <a:rPr lang="en-US" dirty="0" smtClean="0">
                <a:latin typeface="Arial" pitchFamily="34" charset="0"/>
                <a:cs typeface="Arial" pitchFamily="34" charset="0"/>
              </a:rPr>
              <a:t>authentication token associated with that site</a:t>
            </a:r>
            <a:endParaRPr lang="tr-TR" dirty="0" smtClean="0">
              <a:latin typeface="Arial" pitchFamily="34" charset="0"/>
              <a:cs typeface="Arial" pitchFamily="34" charset="0"/>
            </a:endParaRPr>
          </a:p>
          <a:p>
            <a:pPr marL="1257300" lvl="2" indent="-457200">
              <a:buFont typeface="+mj-lt"/>
              <a:buAutoNum type="arabicPeriod"/>
            </a:pPr>
            <a:r>
              <a:rPr lang="en-US" dirty="0" smtClean="0">
                <a:latin typeface="Arial" pitchFamily="34" charset="0"/>
                <a:cs typeface="Arial" pitchFamily="34" charset="0"/>
              </a:rPr>
              <a:t>User is tricked into clicking a link that has a forged malicious</a:t>
            </a:r>
            <a:r>
              <a:rPr lang="tr-TR" dirty="0" smtClean="0">
                <a:latin typeface="Arial" pitchFamily="34" charset="0"/>
                <a:cs typeface="Arial" pitchFamily="34" charset="0"/>
              </a:rPr>
              <a:t> </a:t>
            </a:r>
            <a:r>
              <a:rPr lang="en-US" dirty="0" smtClean="0">
                <a:latin typeface="Arial" pitchFamily="34" charset="0"/>
                <a:cs typeface="Arial" pitchFamily="34" charset="0"/>
              </a:rPr>
              <a:t>HTTP request to be performed against the site that the user is</a:t>
            </a:r>
            <a:r>
              <a:rPr lang="tr-TR" dirty="0" smtClean="0">
                <a:latin typeface="Arial" pitchFamily="34" charset="0"/>
                <a:cs typeface="Arial" pitchFamily="34" charset="0"/>
              </a:rPr>
              <a:t> already authenticated to.</a:t>
            </a:r>
          </a:p>
          <a:p>
            <a:pPr marL="1257300" lvl="2" indent="-457200">
              <a:buFont typeface="+mj-lt"/>
              <a:buAutoNum type="arabicPeriod"/>
            </a:pPr>
            <a:r>
              <a:rPr lang="tr-TR" dirty="0" smtClean="0">
                <a:latin typeface="Arial" pitchFamily="34" charset="0"/>
                <a:cs typeface="Arial" pitchFamily="34" charset="0"/>
              </a:rPr>
              <a:t>B</a:t>
            </a:r>
            <a:r>
              <a:rPr lang="en-US" dirty="0" err="1" smtClean="0">
                <a:latin typeface="Arial" pitchFamily="34" charset="0"/>
                <a:cs typeface="Arial" pitchFamily="34" charset="0"/>
              </a:rPr>
              <a:t>rowser</a:t>
            </a:r>
            <a:r>
              <a:rPr lang="en-US" dirty="0" smtClean="0">
                <a:latin typeface="Arial" pitchFamily="34" charset="0"/>
                <a:cs typeface="Arial" pitchFamily="34" charset="0"/>
              </a:rPr>
              <a:t> sends the malicious HTTP request</a:t>
            </a:r>
            <a:r>
              <a:rPr lang="tr-TR" dirty="0" smtClean="0">
                <a:latin typeface="Arial" pitchFamily="34" charset="0"/>
                <a:cs typeface="Arial" pitchFamily="34" charset="0"/>
              </a:rPr>
              <a:t> while helping the request being authenticated using the auth token</a:t>
            </a:r>
          </a:p>
        </p:txBody>
      </p:sp>
      <p:pic>
        <p:nvPicPr>
          <p:cNvPr id="6" name="Picture 5" descr="csrf.png"/>
          <p:cNvPicPr>
            <a:picLocks noChangeAspect="1"/>
          </p:cNvPicPr>
          <p:nvPr/>
        </p:nvPicPr>
        <p:blipFill>
          <a:blip r:embed="rId2" cstate="print"/>
          <a:stretch>
            <a:fillRect/>
          </a:stretch>
        </p:blipFill>
        <p:spPr>
          <a:xfrm>
            <a:off x="899592" y="4725144"/>
            <a:ext cx="7324725" cy="7905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pPr lvl="1"/>
            <a:r>
              <a:rPr lang="tr-TR" dirty="0" smtClean="0">
                <a:latin typeface="Arial" pitchFamily="34" charset="0"/>
                <a:cs typeface="Arial" pitchFamily="34" charset="0"/>
              </a:rPr>
              <a:t>Only </a:t>
            </a:r>
            <a:r>
              <a:rPr lang="en-US" dirty="0" smtClean="0">
                <a:latin typeface="Arial" pitchFamily="34" charset="0"/>
                <a:cs typeface="Arial" pitchFamily="34" charset="0"/>
              </a:rPr>
              <a:t>when all of these conditions are fulfilled, does a race condition occur.</a:t>
            </a:r>
            <a:endParaRPr lang="tr-TR" b="1" dirty="0" smtClean="0">
              <a:latin typeface="Arial" pitchFamily="34" charset="0"/>
              <a:cs typeface="Arial" pitchFamily="34" charset="0"/>
            </a:endParaRPr>
          </a:p>
          <a:p>
            <a:r>
              <a:rPr lang="tr-TR" b="1" dirty="0" smtClean="0"/>
              <a:t>Race Conditions</a:t>
            </a:r>
          </a:p>
          <a:p>
            <a:pPr lvl="1"/>
            <a:r>
              <a:rPr lang="tr-TR" dirty="0" smtClean="0"/>
              <a:t>Concurrency property</a:t>
            </a:r>
          </a:p>
          <a:p>
            <a:pPr lvl="2"/>
            <a:r>
              <a:rPr lang="tr-TR" dirty="0" smtClean="0">
                <a:latin typeface="Arial" pitchFamily="34" charset="0"/>
                <a:cs typeface="Arial" pitchFamily="34" charset="0"/>
              </a:rPr>
              <a:t>T</a:t>
            </a:r>
            <a:r>
              <a:rPr lang="en-US" dirty="0" smtClean="0">
                <a:latin typeface="Arial" pitchFamily="34" charset="0"/>
                <a:cs typeface="Arial" pitchFamily="34" charset="0"/>
              </a:rPr>
              <a:t>here must be at least two threads or control</a:t>
            </a:r>
            <a:r>
              <a:rPr lang="tr-TR" dirty="0" smtClean="0">
                <a:latin typeface="Arial" pitchFamily="34" charset="0"/>
                <a:cs typeface="Arial" pitchFamily="34" charset="0"/>
              </a:rPr>
              <a:t> flows executing concurrently.</a:t>
            </a:r>
          </a:p>
          <a:p>
            <a:pPr lvl="2"/>
            <a:endParaRPr lang="tr-TR" dirty="0" smtClean="0">
              <a:latin typeface="Arial" pitchFamily="34" charset="0"/>
              <a:cs typeface="Arial" pitchFamily="34" charset="0"/>
            </a:endParaRPr>
          </a:p>
          <a:p>
            <a:pPr lvl="1"/>
            <a:r>
              <a:rPr lang="tr-TR" dirty="0" smtClean="0"/>
              <a:t>Shared object property</a:t>
            </a:r>
          </a:p>
          <a:p>
            <a:pPr lvl="2"/>
            <a:r>
              <a:rPr lang="tr-TR" dirty="0" smtClean="0">
                <a:latin typeface="Arial" pitchFamily="34" charset="0"/>
                <a:cs typeface="Arial" pitchFamily="34" charset="0"/>
              </a:rPr>
              <a:t>The threads </a:t>
            </a:r>
            <a:r>
              <a:rPr lang="en-US" dirty="0" smtClean="0">
                <a:latin typeface="Arial" pitchFamily="34" charset="0"/>
                <a:cs typeface="Arial" pitchFamily="34" charset="0"/>
              </a:rPr>
              <a:t>executing concurrently are both accessing the same object</a:t>
            </a:r>
            <a:endParaRPr lang="tr-TR" dirty="0" smtClean="0">
              <a:latin typeface="Arial" pitchFamily="34" charset="0"/>
              <a:cs typeface="Arial" pitchFamily="34" charset="0"/>
            </a:endParaRPr>
          </a:p>
          <a:p>
            <a:pPr lvl="2"/>
            <a:endParaRPr lang="tr-TR" dirty="0" smtClean="0"/>
          </a:p>
          <a:p>
            <a:pPr lvl="1"/>
            <a:r>
              <a:rPr lang="tr-TR" dirty="0" smtClean="0"/>
              <a:t>Change state property</a:t>
            </a:r>
          </a:p>
          <a:p>
            <a:pPr lvl="2"/>
            <a:r>
              <a:rPr lang="tr-TR" dirty="0" smtClean="0">
                <a:latin typeface="Arial" pitchFamily="34" charset="0"/>
                <a:cs typeface="Arial" pitchFamily="34" charset="0"/>
              </a:rPr>
              <a:t>At </a:t>
            </a:r>
            <a:r>
              <a:rPr lang="en-US" dirty="0" smtClean="0">
                <a:latin typeface="Arial" pitchFamily="34" charset="0"/>
                <a:cs typeface="Arial" pitchFamily="34" charset="0"/>
              </a:rPr>
              <a:t>least one of the control flows must alter the state of the shared object</a:t>
            </a:r>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404664"/>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052736"/>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Race Conditions</a:t>
            </a:r>
          </a:p>
          <a:p>
            <a:pPr lvl="1"/>
            <a:r>
              <a:rPr lang="tr-TR" dirty="0" smtClean="0"/>
              <a:t>Dining philosophers</a:t>
            </a:r>
          </a:p>
          <a:p>
            <a:pPr lvl="1"/>
            <a:endParaRPr lang="tr-TR" dirty="0" smtClean="0"/>
          </a:p>
          <a:p>
            <a:pPr lvl="1"/>
            <a:endParaRPr lang="tr-TR" dirty="0" smtClean="0"/>
          </a:p>
          <a:p>
            <a:pPr lvl="1"/>
            <a:endParaRPr lang="tr-TR" dirty="0" smtClean="0"/>
          </a:p>
          <a:p>
            <a:pPr lvl="1"/>
            <a:endParaRPr lang="tr-TR" dirty="0" smtClean="0"/>
          </a:p>
          <a:p>
            <a:pPr lvl="1"/>
            <a:endParaRPr lang="tr-TR" dirty="0" smtClean="0"/>
          </a:p>
          <a:p>
            <a:pPr lvl="1"/>
            <a:endParaRPr lang="tr-TR" dirty="0" smtClean="0"/>
          </a:p>
          <a:p>
            <a:pPr lvl="1"/>
            <a:endParaRPr lang="tr-TR" dirty="0" smtClean="0"/>
          </a:p>
          <a:p>
            <a:pPr lvl="1"/>
            <a:endParaRPr lang="tr-TR" dirty="0" smtClean="0"/>
          </a:p>
          <a:p>
            <a:pPr lvl="1"/>
            <a:endParaRPr lang="tr-TR" dirty="0" smtClean="0"/>
          </a:p>
          <a:p>
            <a:pPr lvl="1"/>
            <a:endParaRPr lang="tr-TR" dirty="0" smtClean="0"/>
          </a:p>
          <a:p>
            <a:pPr lvl="1"/>
            <a:r>
              <a:rPr lang="tr-TR" sz="1400" dirty="0" smtClean="0"/>
              <a:t>http://www.cs.uiuc.edu/class/sp06/cs241/Animations/Dining2/philosophers.html</a:t>
            </a:r>
          </a:p>
          <a:p>
            <a:pPr lvl="1"/>
            <a:endParaRPr lang="tr-TR" sz="1400" dirty="0" smtClean="0"/>
          </a:p>
        </p:txBody>
      </p:sp>
      <p:pic>
        <p:nvPicPr>
          <p:cNvPr id="6" name="Picture 5" descr="Dining_philosophers.png"/>
          <p:cNvPicPr>
            <a:picLocks noChangeAspect="1"/>
          </p:cNvPicPr>
          <p:nvPr/>
        </p:nvPicPr>
        <p:blipFill>
          <a:blip r:embed="rId2" cstate="print"/>
          <a:stretch>
            <a:fillRect/>
          </a:stretch>
        </p:blipFill>
        <p:spPr>
          <a:xfrm>
            <a:off x="4577234" y="1484784"/>
            <a:ext cx="4566766" cy="473650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en-US" sz="1800" dirty="0" smtClean="0">
                <a:latin typeface="Arial" pitchFamily="34" charset="0"/>
                <a:cs typeface="Arial" pitchFamily="34" charset="0"/>
              </a:rPr>
              <a:t>Vulnerability databases are repositories of discovered and known vulnerabilities</a:t>
            </a:r>
            <a:r>
              <a:rPr lang="tr-TR" sz="1800" dirty="0" smtClean="0">
                <a:latin typeface="Arial" pitchFamily="34" charset="0"/>
                <a:cs typeface="Arial" pitchFamily="34" charset="0"/>
              </a:rPr>
              <a:t> </a:t>
            </a:r>
            <a:r>
              <a:rPr lang="en-US" sz="1800" dirty="0" smtClean="0">
                <a:latin typeface="Arial" pitchFamily="34" charset="0"/>
                <a:cs typeface="Arial" pitchFamily="34" charset="0"/>
              </a:rPr>
              <a:t>that have been observed to impact computer systems and software</a:t>
            </a:r>
            <a:r>
              <a:rPr lang="tr-TR" sz="1800" dirty="0" smtClean="0">
                <a:latin typeface="Arial" pitchFamily="34" charset="0"/>
                <a:cs typeface="Arial" pitchFamily="34" charset="0"/>
              </a:rPr>
              <a:t>The forms of data:</a:t>
            </a:r>
          </a:p>
          <a:p>
            <a:r>
              <a:rPr lang="tr-TR" sz="1800" dirty="0" smtClean="0">
                <a:latin typeface="Arial" pitchFamily="34" charset="0"/>
                <a:cs typeface="Arial" pitchFamily="34" charset="0"/>
              </a:rPr>
              <a:t>Some well-known vulnerability databases are</a:t>
            </a:r>
          </a:p>
          <a:p>
            <a:pPr lvl="1"/>
            <a:r>
              <a:rPr lang="en-US" sz="1800" dirty="0" smtClean="0"/>
              <a:t>The National Vulnerability Database (NVD)</a:t>
            </a:r>
            <a:r>
              <a:rPr lang="tr-TR" sz="1800" dirty="0" smtClean="0"/>
              <a:t>:</a:t>
            </a:r>
            <a:r>
              <a:rPr lang="tr-TR" dirty="0" smtClean="0">
                <a:latin typeface="Arial" pitchFamily="34" charset="0"/>
                <a:cs typeface="Arial" pitchFamily="34" charset="0"/>
              </a:rPr>
              <a:t> </a:t>
            </a:r>
          </a:p>
          <a:p>
            <a:pPr lvl="2"/>
            <a:r>
              <a:rPr lang="tr-TR" dirty="0" smtClean="0">
                <a:latin typeface="Arial" pitchFamily="34" charset="0"/>
                <a:cs typeface="Arial" pitchFamily="34" charset="0"/>
              </a:rPr>
              <a:t>U.S. Government </a:t>
            </a:r>
            <a:r>
              <a:rPr lang="en-US" dirty="0" smtClean="0">
                <a:latin typeface="Arial" pitchFamily="34" charset="0"/>
                <a:cs typeface="Arial" pitchFamily="34" charset="0"/>
              </a:rPr>
              <a:t>repository of vulnerabilities and vulnerability management data</a:t>
            </a:r>
            <a:endParaRPr lang="tr-TR" dirty="0" smtClean="0">
              <a:latin typeface="Arial" pitchFamily="34" charset="0"/>
              <a:cs typeface="Arial" pitchFamily="34" charset="0"/>
            </a:endParaRPr>
          </a:p>
          <a:p>
            <a:pPr lvl="2"/>
            <a:r>
              <a:rPr lang="tr-TR" dirty="0" smtClean="0">
                <a:latin typeface="Arial" pitchFamily="34" charset="0"/>
                <a:cs typeface="Arial" pitchFamily="34" charset="0"/>
              </a:rPr>
              <a:t>I</a:t>
            </a:r>
            <a:r>
              <a:rPr lang="en-US" dirty="0" err="1" smtClean="0">
                <a:latin typeface="Arial" pitchFamily="34" charset="0"/>
                <a:cs typeface="Arial" pitchFamily="34" charset="0"/>
              </a:rPr>
              <a:t>ncludes</a:t>
            </a:r>
            <a:r>
              <a:rPr lang="en-US" dirty="0" smtClean="0">
                <a:latin typeface="Arial" pitchFamily="34" charset="0"/>
                <a:cs typeface="Arial" pitchFamily="34" charset="0"/>
              </a:rPr>
              <a:t> security checklists, security related software flaws,</a:t>
            </a:r>
            <a:r>
              <a:rPr lang="tr-TR" dirty="0" smtClean="0">
                <a:latin typeface="Arial" pitchFamily="34" charset="0"/>
                <a:cs typeface="Arial" pitchFamily="34" charset="0"/>
              </a:rPr>
              <a:t> </a:t>
            </a:r>
            <a:r>
              <a:rPr lang="en-US" dirty="0" err="1" smtClean="0">
                <a:latin typeface="Arial" pitchFamily="34" charset="0"/>
                <a:cs typeface="Arial" pitchFamily="34" charset="0"/>
              </a:rPr>
              <a:t>misconfigurations</a:t>
            </a:r>
            <a:r>
              <a:rPr lang="en-US" dirty="0" smtClean="0">
                <a:latin typeface="Arial" pitchFamily="34" charset="0"/>
                <a:cs typeface="Arial" pitchFamily="34" charset="0"/>
              </a:rPr>
              <a:t> of products, products affected and impact metrics</a:t>
            </a:r>
            <a:endParaRPr lang="tr-TR" dirty="0" smtClean="0">
              <a:latin typeface="Arial" pitchFamily="34" charset="0"/>
              <a:cs typeface="Arial" pitchFamily="34" charset="0"/>
            </a:endParaRPr>
          </a:p>
          <a:p>
            <a:pPr lvl="1"/>
            <a:r>
              <a:rPr lang="en-US" sz="1800" dirty="0" smtClean="0"/>
              <a:t>US Computer Emergency Response Team (CERT) Vulnerability</a:t>
            </a:r>
            <a:r>
              <a:rPr lang="tr-TR" sz="1800" dirty="0" smtClean="0"/>
              <a:t> notes database:</a:t>
            </a:r>
          </a:p>
          <a:p>
            <a:pPr lvl="2"/>
            <a:r>
              <a:rPr lang="en-US" dirty="0" smtClean="0">
                <a:latin typeface="Arial" pitchFamily="34" charset="0"/>
                <a:cs typeface="Arial" pitchFamily="34" charset="0"/>
              </a:rPr>
              <a:t>CERT vulnerability analysis project aims at</a:t>
            </a:r>
            <a:r>
              <a:rPr lang="tr-TR" dirty="0" smtClean="0">
                <a:latin typeface="Arial" pitchFamily="34" charset="0"/>
                <a:cs typeface="Arial" pitchFamily="34" charset="0"/>
              </a:rPr>
              <a:t> </a:t>
            </a:r>
            <a:r>
              <a:rPr lang="en-US" dirty="0" smtClean="0">
                <a:latin typeface="Arial" pitchFamily="34" charset="0"/>
                <a:cs typeface="Arial" pitchFamily="34" charset="0"/>
              </a:rPr>
              <a:t>reducing security risks due to software vulnerabilities in both developed</a:t>
            </a:r>
            <a:r>
              <a:rPr lang="tr-TR" dirty="0" smtClean="0">
                <a:latin typeface="Arial" pitchFamily="34" charset="0"/>
                <a:cs typeface="Arial" pitchFamily="34" charset="0"/>
              </a:rPr>
              <a:t> and deployed software</a:t>
            </a:r>
          </a:p>
          <a:p>
            <a:pPr lvl="1"/>
            <a:r>
              <a:rPr lang="tr-TR" sz="1800" dirty="0" smtClean="0"/>
              <a:t>Open Source Vulnerability Database:</a:t>
            </a:r>
          </a:p>
          <a:p>
            <a:pPr lvl="2"/>
            <a:r>
              <a:rPr lang="tr-TR" dirty="0" smtClean="0">
                <a:latin typeface="Arial" pitchFamily="34" charset="0"/>
                <a:cs typeface="Arial" pitchFamily="34" charset="0"/>
              </a:rPr>
              <a:t>An independent and open </a:t>
            </a:r>
            <a:r>
              <a:rPr lang="en-US" dirty="0" smtClean="0">
                <a:latin typeface="Arial" pitchFamily="34" charset="0"/>
                <a:cs typeface="Arial" pitchFamily="34" charset="0"/>
              </a:rPr>
              <a:t>source database that is created by and for the security community</a:t>
            </a:r>
            <a:endParaRPr lang="tr-TR" dirty="0" smtClean="0">
              <a:latin typeface="Arial" pitchFamily="34" charset="0"/>
              <a:cs typeface="Arial" pitchFamily="34" charset="0"/>
            </a:endParaRPr>
          </a:p>
          <a:p>
            <a:pPr lvl="1">
              <a:buNone/>
            </a:pPr>
            <a:r>
              <a:rPr lang="tr-TR" i="1"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Side Channel Attacks</a:t>
            </a:r>
          </a:p>
          <a:p>
            <a:pPr lvl="1"/>
            <a:r>
              <a:rPr lang="tr-TR" dirty="0" smtClean="0"/>
              <a:t>Timing attacks</a:t>
            </a:r>
          </a:p>
          <a:p>
            <a:pPr lvl="2"/>
            <a:r>
              <a:rPr lang="tr-TR" dirty="0" smtClean="0">
                <a:latin typeface="Arial" pitchFamily="34" charset="0"/>
                <a:cs typeface="Arial" pitchFamily="34" charset="0"/>
              </a:rPr>
              <a:t>A</a:t>
            </a:r>
            <a:r>
              <a:rPr lang="en-US" dirty="0" err="1" smtClean="0">
                <a:latin typeface="Arial" pitchFamily="34" charset="0"/>
                <a:cs typeface="Arial" pitchFamily="34" charset="0"/>
              </a:rPr>
              <a:t>ttacker</a:t>
            </a:r>
            <a:r>
              <a:rPr lang="en-US" dirty="0" smtClean="0">
                <a:latin typeface="Arial" pitchFamily="34" charset="0"/>
                <a:cs typeface="Arial" pitchFamily="34" charset="0"/>
              </a:rPr>
              <a:t> measure how long each computational operation</a:t>
            </a:r>
            <a:r>
              <a:rPr lang="tr-TR" dirty="0" smtClean="0">
                <a:latin typeface="Arial" pitchFamily="34" charset="0"/>
                <a:cs typeface="Arial" pitchFamily="34" charset="0"/>
              </a:rPr>
              <a:t> </a:t>
            </a:r>
            <a:r>
              <a:rPr lang="en-US" dirty="0" smtClean="0">
                <a:latin typeface="Arial" pitchFamily="34" charset="0"/>
                <a:cs typeface="Arial" pitchFamily="34" charset="0"/>
              </a:rPr>
              <a:t>takes and uses that side channel information to discover other information about the</a:t>
            </a:r>
            <a:r>
              <a:rPr lang="tr-TR" dirty="0" smtClean="0">
                <a:latin typeface="Arial" pitchFamily="34" charset="0"/>
                <a:cs typeface="Arial" pitchFamily="34" charset="0"/>
              </a:rPr>
              <a:t> </a:t>
            </a:r>
            <a:r>
              <a:rPr lang="en-US" dirty="0" smtClean="0">
                <a:latin typeface="Arial" pitchFamily="34" charset="0"/>
                <a:cs typeface="Arial" pitchFamily="34" charset="0"/>
              </a:rPr>
              <a:t>internal makeup of the system</a:t>
            </a:r>
            <a:endParaRPr lang="tr-TR" dirty="0" smtClean="0">
              <a:latin typeface="Arial" pitchFamily="34" charset="0"/>
              <a:cs typeface="Arial" pitchFamily="34" charset="0"/>
            </a:endParaRPr>
          </a:p>
          <a:p>
            <a:pPr lvl="1"/>
            <a:r>
              <a:rPr lang="tr-TR" dirty="0" smtClean="0"/>
              <a:t>Power Analysis attacks</a:t>
            </a:r>
          </a:p>
          <a:p>
            <a:pPr lvl="2"/>
            <a:r>
              <a:rPr lang="tr-TR" dirty="0" smtClean="0">
                <a:latin typeface="Arial" pitchFamily="34" charset="0"/>
                <a:cs typeface="Arial" pitchFamily="34" charset="0"/>
              </a:rPr>
              <a:t>T</a:t>
            </a:r>
            <a:r>
              <a:rPr lang="en-US" dirty="0" smtClean="0">
                <a:latin typeface="Arial" pitchFamily="34" charset="0"/>
                <a:cs typeface="Arial" pitchFamily="34" charset="0"/>
              </a:rPr>
              <a:t>he attacker measures the varying degrees of power</a:t>
            </a:r>
            <a:r>
              <a:rPr lang="tr-TR" dirty="0" smtClean="0">
                <a:latin typeface="Arial" pitchFamily="34" charset="0"/>
                <a:cs typeface="Arial" pitchFamily="34" charset="0"/>
              </a:rPr>
              <a:t> (peak power consumption can be interpreted that CPU is doing multiplication)</a:t>
            </a:r>
            <a:endParaRPr lang="en-US" dirty="0" smtClean="0">
              <a:latin typeface="Arial" pitchFamily="34" charset="0"/>
              <a:cs typeface="Arial" pitchFamily="34" charset="0"/>
            </a:endParaRPr>
          </a:p>
          <a:p>
            <a:pPr lvl="1"/>
            <a:r>
              <a:rPr lang="tr-TR" dirty="0" smtClean="0"/>
              <a:t>TEMPEST attacks</a:t>
            </a:r>
          </a:p>
          <a:p>
            <a:pPr lvl="2"/>
            <a:r>
              <a:rPr lang="tr-TR" dirty="0" smtClean="0">
                <a:latin typeface="Arial" pitchFamily="34" charset="0"/>
                <a:cs typeface="Arial" pitchFamily="34" charset="0"/>
              </a:rPr>
              <a:t>Attacker </a:t>
            </a:r>
            <a:r>
              <a:rPr lang="en-US" dirty="0" smtClean="0">
                <a:latin typeface="Arial" pitchFamily="34" charset="0"/>
                <a:cs typeface="Arial" pitchFamily="34" charset="0"/>
              </a:rPr>
              <a:t>uses leaked electromagnetic radiations </a:t>
            </a:r>
            <a:r>
              <a:rPr lang="tr-TR" dirty="0" smtClean="0">
                <a:latin typeface="Arial" pitchFamily="34" charset="0"/>
                <a:cs typeface="Arial" pitchFamily="34" charset="0"/>
              </a:rPr>
              <a:t>to reveal infomation</a:t>
            </a:r>
          </a:p>
          <a:p>
            <a:pPr lvl="1"/>
            <a:r>
              <a:rPr lang="tr-TR" dirty="0" smtClean="0"/>
              <a:t>Acoustic Cryptanalysis attacks</a:t>
            </a:r>
          </a:p>
          <a:p>
            <a:pPr lvl="2"/>
            <a:r>
              <a:rPr lang="tr-TR" dirty="0" smtClean="0">
                <a:latin typeface="Arial" pitchFamily="34" charset="0"/>
                <a:cs typeface="Arial" pitchFamily="34" charset="0"/>
              </a:rPr>
              <a:t>A</a:t>
            </a:r>
            <a:r>
              <a:rPr lang="en-US" dirty="0" err="1" smtClean="0">
                <a:latin typeface="Arial" pitchFamily="34" charset="0"/>
                <a:cs typeface="Arial" pitchFamily="34" charset="0"/>
              </a:rPr>
              <a:t>ttacker</a:t>
            </a:r>
            <a:r>
              <a:rPr lang="en-US" dirty="0" smtClean="0">
                <a:latin typeface="Arial" pitchFamily="34" charset="0"/>
                <a:cs typeface="Arial" pitchFamily="34" charset="0"/>
              </a:rPr>
              <a:t> </a:t>
            </a:r>
            <a:r>
              <a:rPr lang="tr-TR" dirty="0" smtClean="0">
                <a:latin typeface="Arial" pitchFamily="34" charset="0"/>
                <a:cs typeface="Arial" pitchFamily="34" charset="0"/>
              </a:rPr>
              <a:t>analyses</a:t>
            </a:r>
            <a:r>
              <a:rPr lang="en-US" dirty="0" smtClean="0">
                <a:latin typeface="Arial" pitchFamily="34" charset="0"/>
                <a:cs typeface="Arial" pitchFamily="34" charset="0"/>
              </a:rPr>
              <a:t> the sound produced during the computation of operations</a:t>
            </a:r>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b="1" dirty="0" smtClean="0"/>
              <a:t>Side Channel Attacks</a:t>
            </a:r>
          </a:p>
          <a:p>
            <a:pPr lvl="1"/>
            <a:r>
              <a:rPr lang="tr-TR" dirty="0" smtClean="0"/>
              <a:t>Differential Fault Analysis attacks</a:t>
            </a:r>
          </a:p>
          <a:p>
            <a:pPr lvl="2"/>
            <a:r>
              <a:rPr lang="tr-TR" dirty="0" smtClean="0">
                <a:latin typeface="Arial" pitchFamily="34" charset="0"/>
                <a:cs typeface="Arial" pitchFamily="34" charset="0"/>
              </a:rPr>
              <a:t>Induce faults to reveal internal states</a:t>
            </a:r>
          </a:p>
          <a:p>
            <a:pPr lvl="1"/>
            <a:r>
              <a:rPr lang="tr-TR" dirty="0" smtClean="0"/>
              <a:t>Distant Observation attacks</a:t>
            </a:r>
          </a:p>
          <a:p>
            <a:pPr lvl="2"/>
            <a:r>
              <a:rPr lang="tr-TR" dirty="0" smtClean="0">
                <a:latin typeface="Arial" pitchFamily="34" charset="0"/>
                <a:cs typeface="Arial" pitchFamily="34" charset="0"/>
              </a:rPr>
              <a:t>Someone can read over your shoulder</a:t>
            </a:r>
          </a:p>
          <a:p>
            <a:pPr lvl="1"/>
            <a:r>
              <a:rPr lang="tr-TR" dirty="0" smtClean="0"/>
              <a:t>Cold Boot attacks</a:t>
            </a:r>
          </a:p>
          <a:p>
            <a:pPr lvl="2"/>
            <a:r>
              <a:rPr lang="tr-TR" dirty="0" smtClean="0">
                <a:latin typeface="Arial" pitchFamily="34" charset="0"/>
                <a:cs typeface="Arial" pitchFamily="34" charset="0"/>
              </a:rPr>
              <a:t>A</a:t>
            </a:r>
            <a:r>
              <a:rPr lang="en-US" dirty="0" smtClean="0">
                <a:latin typeface="Arial" pitchFamily="34" charset="0"/>
                <a:cs typeface="Arial" pitchFamily="34" charset="0"/>
              </a:rPr>
              <a:t>n attacker can extract secret information by freezing</a:t>
            </a:r>
            <a:r>
              <a:rPr lang="tr-TR" dirty="0" smtClean="0">
                <a:latin typeface="Arial" pitchFamily="34" charset="0"/>
                <a:cs typeface="Arial" pitchFamily="34" charset="0"/>
              </a:rPr>
              <a:t> </a:t>
            </a:r>
            <a:r>
              <a:rPr lang="en-US" dirty="0" smtClean="0">
                <a:latin typeface="Arial" pitchFamily="34" charset="0"/>
                <a:cs typeface="Arial" pitchFamily="34" charset="0"/>
              </a:rPr>
              <a:t>the data contents of memory chips and the booting up to recover the contents</a:t>
            </a:r>
            <a:r>
              <a:rPr lang="tr-TR" dirty="0" smtClean="0">
                <a:latin typeface="Arial" pitchFamily="34" charset="0"/>
                <a:cs typeface="Arial" pitchFamily="34" charset="0"/>
              </a:rPr>
              <a:t> in memory.</a:t>
            </a:r>
          </a:p>
          <a:p>
            <a:pPr lvl="2"/>
            <a:r>
              <a:rPr lang="tr-TR" dirty="0" smtClean="0">
                <a:latin typeface="Arial" pitchFamily="34" charset="0"/>
                <a:cs typeface="Arial" pitchFamily="34" charset="0"/>
              </a:rPr>
              <a:t>In an improper shutdown incident (cold boot), critical information will be residing in RAM without being properly flushed.</a:t>
            </a:r>
          </a:p>
          <a:p>
            <a:pPr lvl="2"/>
            <a:r>
              <a:rPr lang="tr-TR" dirty="0" smtClean="0">
                <a:latin typeface="Arial" pitchFamily="34" charset="0"/>
                <a:cs typeface="Arial" pitchFamily="34" charset="0"/>
              </a:rPr>
              <a:t>It is discovered that considerable amount of data still stays in RAM without power, for a period of time.</a:t>
            </a:r>
          </a:p>
          <a:p>
            <a:pPr lvl="2"/>
            <a:r>
              <a:rPr lang="tr-TR" dirty="0" smtClean="0">
                <a:latin typeface="Arial" pitchFamily="34" charset="0"/>
                <a:cs typeface="Arial" pitchFamily="34" charset="0"/>
              </a:rPr>
              <a:t>Critical data like encryption keys can be extracted from memory content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pPr lvl="1"/>
            <a:r>
              <a:rPr lang="en-US" sz="1800" dirty="0" smtClean="0"/>
              <a:t>Common Vulnerabilities and Exposures (CVE)</a:t>
            </a:r>
            <a:r>
              <a:rPr lang="tr-TR" sz="1800" dirty="0" smtClean="0"/>
              <a:t>:</a:t>
            </a:r>
          </a:p>
          <a:p>
            <a:pPr lvl="2"/>
            <a:r>
              <a:rPr lang="tr-TR" dirty="0" smtClean="0">
                <a:latin typeface="Arial" pitchFamily="34" charset="0"/>
                <a:cs typeface="Arial" pitchFamily="34" charset="0"/>
              </a:rPr>
              <a:t>A dictionary of </a:t>
            </a:r>
            <a:r>
              <a:rPr lang="en-US" dirty="0" smtClean="0">
                <a:latin typeface="Arial" pitchFamily="34" charset="0"/>
                <a:cs typeface="Arial" pitchFamily="34" charset="0"/>
              </a:rPr>
              <a:t>publicly known information security vulnerabilities and exposures</a:t>
            </a:r>
            <a:endParaRPr lang="tr-TR" dirty="0" smtClean="0">
              <a:latin typeface="Arial" pitchFamily="34" charset="0"/>
              <a:cs typeface="Arial" pitchFamily="34" charset="0"/>
            </a:endParaRPr>
          </a:p>
          <a:p>
            <a:pPr lvl="1"/>
            <a:r>
              <a:rPr lang="tr-TR" sz="1800" dirty="0" smtClean="0"/>
              <a:t>OWASP Top 10:</a:t>
            </a:r>
          </a:p>
          <a:p>
            <a:pPr lvl="2"/>
            <a:r>
              <a:rPr lang="tr-TR" dirty="0" smtClean="0">
                <a:latin typeface="Arial" pitchFamily="34" charset="0"/>
                <a:cs typeface="Arial" pitchFamily="34" charset="0"/>
              </a:rPr>
              <a:t>In addition to considering </a:t>
            </a:r>
            <a:r>
              <a:rPr lang="en-US" dirty="0" smtClean="0">
                <a:latin typeface="Arial" pitchFamily="34" charset="0"/>
                <a:cs typeface="Arial" pitchFamily="34" charset="0"/>
              </a:rPr>
              <a:t>the most common application security issues from a weaknesses or</a:t>
            </a:r>
            <a:r>
              <a:rPr lang="tr-TR" dirty="0" smtClean="0">
                <a:latin typeface="Arial" pitchFamily="34" charset="0"/>
                <a:cs typeface="Arial" pitchFamily="34" charset="0"/>
              </a:rPr>
              <a:t> vulnerabilities perspective</a:t>
            </a:r>
          </a:p>
          <a:p>
            <a:pPr lvl="1"/>
            <a:r>
              <a:rPr lang="tr-TR" sz="1800" dirty="0" smtClean="0"/>
              <a:t>Common Weakness Enumeration (CWE™):</a:t>
            </a:r>
          </a:p>
          <a:p>
            <a:pPr lvl="2"/>
            <a:r>
              <a:rPr lang="tr-TR" dirty="0" smtClean="0">
                <a:latin typeface="Arial" pitchFamily="34" charset="0"/>
                <a:cs typeface="Arial" pitchFamily="34" charset="0"/>
              </a:rPr>
              <a:t>Provides a common </a:t>
            </a:r>
            <a:r>
              <a:rPr lang="en-US" dirty="0" smtClean="0">
                <a:latin typeface="Arial" pitchFamily="34" charset="0"/>
                <a:cs typeface="Arial" pitchFamily="34" charset="0"/>
              </a:rPr>
              <a:t>language for describing architectural, design or coding software</a:t>
            </a:r>
            <a:r>
              <a:rPr lang="tr-TR" dirty="0" smtClean="0">
                <a:latin typeface="Arial" pitchFamily="34" charset="0"/>
                <a:cs typeface="Arial" pitchFamily="34" charset="0"/>
              </a:rPr>
              <a:t> security weaknesses</a:t>
            </a:r>
          </a:p>
          <a:p>
            <a:pPr lvl="2"/>
            <a:r>
              <a:rPr lang="tr-TR" dirty="0" smtClean="0">
                <a:latin typeface="Arial" pitchFamily="34" charset="0"/>
                <a:cs typeface="Arial" pitchFamily="34" charset="0"/>
              </a:rPr>
              <a:t>Freely available for public use</a:t>
            </a:r>
          </a:p>
          <a:p>
            <a:endParaRPr lang="tr-TR" i="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Injection Flaws:</a:t>
            </a:r>
          </a:p>
          <a:p>
            <a:pPr lvl="1"/>
            <a:r>
              <a:rPr lang="en-US" dirty="0" smtClean="0">
                <a:latin typeface="Arial" pitchFamily="34" charset="0"/>
                <a:cs typeface="Arial" pitchFamily="34" charset="0"/>
              </a:rPr>
              <a:t>Considered </a:t>
            </a:r>
            <a:r>
              <a:rPr lang="tr-TR" dirty="0" smtClean="0">
                <a:latin typeface="Arial" pitchFamily="34" charset="0"/>
                <a:cs typeface="Arial" pitchFamily="34" charset="0"/>
              </a:rPr>
              <a:t>to be </a:t>
            </a:r>
            <a:r>
              <a:rPr lang="en-US" dirty="0" smtClean="0">
                <a:latin typeface="Arial" pitchFamily="34" charset="0"/>
                <a:cs typeface="Arial" pitchFamily="34" charset="0"/>
              </a:rPr>
              <a:t>one of the most prevalent software (or application) security weaknesses</a:t>
            </a:r>
            <a:r>
              <a:rPr lang="tr-TR" dirty="0" smtClean="0">
                <a:latin typeface="Arial" pitchFamily="34" charset="0"/>
                <a:cs typeface="Arial" pitchFamily="34" charset="0"/>
              </a:rPr>
              <a:t>.</a:t>
            </a:r>
          </a:p>
          <a:p>
            <a:pPr lvl="1"/>
            <a:r>
              <a:rPr lang="tr-TR" dirty="0" smtClean="0">
                <a:latin typeface="Arial" pitchFamily="34" charset="0"/>
                <a:cs typeface="Arial" pitchFamily="34" charset="0"/>
              </a:rPr>
              <a:t>O</a:t>
            </a:r>
            <a:r>
              <a:rPr lang="en-US" dirty="0" err="1" smtClean="0">
                <a:latin typeface="Arial" pitchFamily="34" charset="0"/>
                <a:cs typeface="Arial" pitchFamily="34" charset="0"/>
              </a:rPr>
              <a:t>ccure</a:t>
            </a:r>
            <a:r>
              <a:rPr lang="tr-TR" dirty="0" smtClean="0">
                <a:latin typeface="Arial" pitchFamily="34" charset="0"/>
                <a:cs typeface="Arial" pitchFamily="34" charset="0"/>
              </a:rPr>
              <a:t>s</a:t>
            </a:r>
            <a:r>
              <a:rPr lang="en-US" dirty="0" smtClean="0">
                <a:latin typeface="Arial" pitchFamily="34" charset="0"/>
                <a:cs typeface="Arial" pitchFamily="34" charset="0"/>
              </a:rPr>
              <a:t> </a:t>
            </a:r>
            <a:r>
              <a:rPr lang="en-US" dirty="0" smtClean="0">
                <a:latin typeface="Arial" pitchFamily="34" charset="0"/>
                <a:cs typeface="Arial" pitchFamily="34" charset="0"/>
              </a:rPr>
              <a:t>when the user supplied data is not validated before being</a:t>
            </a:r>
            <a:r>
              <a:rPr lang="tr-TR" dirty="0" smtClean="0">
                <a:latin typeface="Arial" pitchFamily="34" charset="0"/>
                <a:cs typeface="Arial" pitchFamily="34" charset="0"/>
              </a:rPr>
              <a:t> processed by an interpreter</a:t>
            </a:r>
          </a:p>
          <a:p>
            <a:pPr lvl="1"/>
            <a:r>
              <a:rPr lang="en-US" dirty="0" smtClean="0">
                <a:latin typeface="Arial" pitchFamily="34" charset="0"/>
                <a:cs typeface="Arial" pitchFamily="34" charset="0"/>
              </a:rPr>
              <a:t>The attacker supplies data that is accepted as is and</a:t>
            </a:r>
            <a:r>
              <a:rPr lang="tr-TR" dirty="0" smtClean="0">
                <a:latin typeface="Arial" pitchFamily="34" charset="0"/>
                <a:cs typeface="Arial" pitchFamily="34" charset="0"/>
              </a:rPr>
              <a:t> </a:t>
            </a:r>
            <a:r>
              <a:rPr lang="en-US" dirty="0" smtClean="0">
                <a:latin typeface="Arial" pitchFamily="34" charset="0"/>
                <a:cs typeface="Arial" pitchFamily="34" charset="0"/>
              </a:rPr>
              <a:t>interpreted as a command or part of a command, thus allowing the attacker to</a:t>
            </a:r>
            <a:r>
              <a:rPr lang="tr-TR" dirty="0" smtClean="0">
                <a:latin typeface="Arial" pitchFamily="34" charset="0"/>
                <a:cs typeface="Arial" pitchFamily="34" charset="0"/>
              </a:rPr>
              <a:t> execute commands</a:t>
            </a:r>
          </a:p>
          <a:p>
            <a:pPr lvl="1"/>
            <a:r>
              <a:rPr lang="tr-TR" dirty="0" smtClean="0">
                <a:latin typeface="Arial" pitchFamily="34" charset="0"/>
                <a:cs typeface="Arial" pitchFamily="34" charset="0"/>
              </a:rPr>
              <a:t>Common injection flaws are</a:t>
            </a:r>
          </a:p>
          <a:p>
            <a:pPr lvl="2"/>
            <a:r>
              <a:rPr lang="tr-TR" dirty="0" smtClean="0"/>
              <a:t>SQL injection</a:t>
            </a:r>
          </a:p>
          <a:p>
            <a:pPr lvl="2"/>
            <a:r>
              <a:rPr lang="tr-TR" dirty="0" smtClean="0"/>
              <a:t>OS Command injection</a:t>
            </a:r>
          </a:p>
          <a:p>
            <a:pPr lvl="2"/>
            <a:r>
              <a:rPr lang="tr-TR" dirty="0" smtClean="0"/>
              <a:t>LDAP injection</a:t>
            </a:r>
          </a:p>
          <a:p>
            <a:pPr lvl="2"/>
            <a:r>
              <a:rPr lang="tr-TR" dirty="0" smtClean="0"/>
              <a:t>XML injection</a:t>
            </a:r>
            <a:endParaRPr lang="tr-TR" dirty="0" smtClean="0">
              <a:latin typeface="Arial" pitchFamily="34" charset="0"/>
              <a:cs typeface="Arial" pitchFamily="34" charset="0"/>
            </a:endParaRPr>
          </a:p>
          <a:p>
            <a:endParaRPr lang="tr-TR" i="1" dirty="0" smtClean="0">
              <a:latin typeface="Arial" pitchFamily="34" charset="0"/>
              <a:cs typeface="Arial" pitchFamily="34" charset="0"/>
            </a:endParaRPr>
          </a:p>
        </p:txBody>
      </p:sp>
    </p:spTree>
    <p:extLst>
      <p:ext uri="{BB962C8B-B14F-4D97-AF65-F5344CB8AC3E}">
        <p14:creationId xmlns:p14="http://schemas.microsoft.com/office/powerpoint/2010/main" val="2981963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SQL Injection:</a:t>
            </a:r>
            <a:endParaRPr lang="en-US" sz="2200" dirty="0" smtClean="0"/>
          </a:p>
          <a:p>
            <a:pPr lvl="1"/>
            <a:r>
              <a:rPr lang="en-US" sz="1800" dirty="0" smtClean="0">
                <a:latin typeface="Arial" panose="020B0604020202020204" pitchFamily="34" charset="0"/>
                <a:cs typeface="Arial" panose="020B0604020202020204" pitchFamily="34" charset="0"/>
              </a:rPr>
              <a:t>Attacker supplies an input to a legitimate </a:t>
            </a:r>
            <a:r>
              <a:rPr lang="en-US" sz="1800" dirty="0" err="1" smtClean="0">
                <a:latin typeface="Arial" panose="020B0604020202020204" pitchFamily="34" charset="0"/>
                <a:cs typeface="Arial" panose="020B0604020202020204" pitchFamily="34" charset="0"/>
              </a:rPr>
              <a:t>inputbox</a:t>
            </a:r>
            <a:r>
              <a:rPr lang="en-US" sz="1800" dirty="0" smtClean="0">
                <a:latin typeface="Arial" panose="020B0604020202020204" pitchFamily="34" charset="0"/>
                <a:cs typeface="Arial" panose="020B0604020202020204" pitchFamily="34" charset="0"/>
              </a:rPr>
              <a:t> (such as username box or password box) which </a:t>
            </a:r>
            <a:r>
              <a:rPr lang="en-US" sz="1800" dirty="0">
                <a:latin typeface="Arial" panose="020B0604020202020204" pitchFamily="34" charset="0"/>
                <a:cs typeface="Arial" panose="020B0604020202020204" pitchFamily="34" charset="0"/>
              </a:rPr>
              <a:t>if not sanitized or validated become part of the (Structured Query Language) query that the databases processes as a </a:t>
            </a:r>
            <a:r>
              <a:rPr lang="en-US" sz="1800" dirty="0" smtClean="0">
                <a:latin typeface="Arial" panose="020B0604020202020204" pitchFamily="34" charset="0"/>
                <a:cs typeface="Arial" panose="020B0604020202020204" pitchFamily="34" charset="0"/>
              </a:rPr>
              <a:t>command.</a:t>
            </a:r>
            <a:endParaRPr lang="tr-TR" sz="18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723" y="3573016"/>
            <a:ext cx="3277057" cy="13908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SQL Injection:</a:t>
            </a:r>
            <a:endParaRPr lang="en-US" sz="2200" dirty="0" smtClean="0"/>
          </a:p>
          <a:p>
            <a:pPr lvl="1"/>
            <a:r>
              <a:rPr lang="en-US" sz="1800" dirty="0" smtClean="0">
                <a:latin typeface="Arial" panose="020B0604020202020204" pitchFamily="34" charset="0"/>
                <a:cs typeface="Arial" panose="020B0604020202020204" pitchFamily="34" charset="0"/>
              </a:rPr>
              <a:t>Attacker’s input is interpreted as a part of the code which comments out the password check as following</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3729679"/>
            <a:ext cx="3447619" cy="1342857"/>
          </a:xfrm>
          <a:prstGeom prst="rect">
            <a:avLst/>
          </a:prstGeom>
        </p:spPr>
      </p:pic>
    </p:spTree>
    <p:extLst>
      <p:ext uri="{BB962C8B-B14F-4D97-AF65-F5344CB8AC3E}">
        <p14:creationId xmlns:p14="http://schemas.microsoft.com/office/powerpoint/2010/main" val="270925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OS Command Injection:</a:t>
            </a:r>
          </a:p>
          <a:p>
            <a:pPr lvl="1"/>
            <a:r>
              <a:rPr lang="tr-TR" sz="1800" dirty="0" smtClean="0">
                <a:latin typeface="Arial" pitchFamily="34" charset="0"/>
                <a:cs typeface="Arial" pitchFamily="34" charset="0"/>
              </a:rPr>
              <a:t>Same injection principle; arguments are passed via a legitimate input method (inputbox, addressbar etc.)</a:t>
            </a:r>
          </a:p>
          <a:p>
            <a:pPr lvl="1"/>
            <a:r>
              <a:rPr lang="tr-TR" sz="1800" dirty="0" smtClean="0">
                <a:latin typeface="Arial" pitchFamily="34" charset="0"/>
                <a:cs typeface="Arial" pitchFamily="34" charset="0"/>
              </a:rPr>
              <a:t>This time the passed arguments invoke an OS command</a:t>
            </a:r>
          </a:p>
          <a:p>
            <a:pPr lvl="1"/>
            <a:endParaRPr lang="tr-TR" sz="1800" dirty="0" smtClean="0">
              <a:latin typeface="Arial" pitchFamily="34" charset="0"/>
              <a:cs typeface="Arial" pitchFamily="34" charset="0"/>
            </a:endParaRPr>
          </a:p>
          <a:p>
            <a:pPr lvl="1"/>
            <a:r>
              <a:rPr lang="tr-TR" dirty="0" smtClean="0">
                <a:latin typeface="Arial" pitchFamily="34" charset="0"/>
                <a:cs typeface="Arial" pitchFamily="34" charset="0"/>
                <a:hlinkClick r:id="rId2"/>
              </a:rPr>
              <a:t>http://www.mycompany.com/sensitive/cgi-bin/userData.pl?doc=%20%3B%20/bin/ls%20-l</a:t>
            </a:r>
            <a:endParaRPr lang="tr-TR" dirty="0" smtClean="0">
              <a:latin typeface="Arial" pitchFamily="34" charset="0"/>
              <a:cs typeface="Arial" pitchFamily="34" charset="0"/>
            </a:endParaRPr>
          </a:p>
          <a:p>
            <a:endParaRPr lang="tr-TR" dirty="0" smtClean="0">
              <a:latin typeface="Arial" pitchFamily="34" charset="0"/>
              <a:cs typeface="Arial" pitchFamily="34" charset="0"/>
            </a:endParaRPr>
          </a:p>
          <a:p>
            <a:pPr lvl="1"/>
            <a:r>
              <a:rPr lang="en-US" dirty="0" smtClean="0">
                <a:latin typeface="Arial" pitchFamily="34" charset="0"/>
                <a:cs typeface="Arial" pitchFamily="34" charset="0"/>
              </a:rPr>
              <a:t>%20 decodes to a space and %3B decodes to a ; and the command that is</a:t>
            </a:r>
            <a:r>
              <a:rPr lang="tr-TR" dirty="0" smtClean="0">
                <a:latin typeface="Arial" pitchFamily="34" charset="0"/>
                <a:cs typeface="Arial" pitchFamily="34" charset="0"/>
              </a:rPr>
              <a:t> </a:t>
            </a:r>
            <a:r>
              <a:rPr lang="en-US" dirty="0" smtClean="0">
                <a:latin typeface="Arial" pitchFamily="34" charset="0"/>
                <a:cs typeface="Arial" pitchFamily="34" charset="0"/>
              </a:rPr>
              <a:t>executed will be /bin/</a:t>
            </a:r>
            <a:r>
              <a:rPr lang="en-US" dirty="0" err="1" smtClean="0">
                <a:latin typeface="Arial" pitchFamily="34" charset="0"/>
                <a:cs typeface="Arial" pitchFamily="34" charset="0"/>
              </a:rPr>
              <a:t>ls</a:t>
            </a:r>
            <a:r>
              <a:rPr lang="en-US" dirty="0" smtClean="0">
                <a:latin typeface="Arial" pitchFamily="34" charset="0"/>
                <a:cs typeface="Arial" pitchFamily="34" charset="0"/>
              </a:rPr>
              <a:t> -l listing the contents of the program’s working directory.</a:t>
            </a:r>
            <a:endParaRPr lang="tr-TR"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Coding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6512" y="1340768"/>
            <a:ext cx="5688632" cy="369332"/>
          </a:xfrm>
          <a:prstGeom prst="rect">
            <a:avLst/>
          </a:prstGeom>
          <a:noFill/>
        </p:spPr>
        <p:txBody>
          <a:bodyPr wrap="square" rtlCol="0">
            <a:spAutoFit/>
          </a:bodyPr>
          <a:lstStyle/>
          <a:p>
            <a:r>
              <a:rPr lang="en-US" dirty="0" smtClean="0"/>
              <a:t>Common Software Vulnerabilities and Controls</a:t>
            </a:r>
            <a:endParaRPr lang="tr-TR" dirty="0"/>
          </a:p>
        </p:txBody>
      </p:sp>
      <p:sp>
        <p:nvSpPr>
          <p:cNvPr id="9" name="Rectangle 3"/>
          <p:cNvSpPr>
            <a:spLocks noGrp="1" noChangeArrowheads="1"/>
          </p:cNvSpPr>
          <p:nvPr>
            <p:ph idx="1"/>
          </p:nvPr>
        </p:nvSpPr>
        <p:spPr>
          <a:xfrm>
            <a:off x="0" y="1772816"/>
            <a:ext cx="9108504" cy="5256584"/>
          </a:xfrm>
        </p:spPr>
        <p:txBody>
          <a:bodyPr/>
          <a:lstStyle/>
          <a:p>
            <a:r>
              <a:rPr lang="tr-TR" sz="2200" dirty="0" smtClean="0"/>
              <a:t>OS Command Injection:</a:t>
            </a:r>
          </a:p>
          <a:p>
            <a:pPr lvl="1"/>
            <a:r>
              <a:rPr lang="tr-TR" sz="1800" b="1" dirty="0" smtClean="0">
                <a:latin typeface="Arial" pitchFamily="34" charset="0"/>
                <a:cs typeface="Arial" pitchFamily="34" charset="0"/>
              </a:rPr>
              <a:t>IIS Unicode attack</a:t>
            </a:r>
          </a:p>
          <a:p>
            <a:pPr lvl="1"/>
            <a:endParaRPr lang="tr-TR" sz="1800" dirty="0" smtClean="0">
              <a:latin typeface="Arial" pitchFamily="34" charset="0"/>
              <a:cs typeface="Arial" pitchFamily="34" charset="0"/>
            </a:endParaRPr>
          </a:p>
          <a:p>
            <a:endParaRPr lang="tr-TR" dirty="0" smtClean="0">
              <a:latin typeface="Arial" pitchFamily="34" charset="0"/>
              <a:cs typeface="Arial" pitchFamily="34" charset="0"/>
            </a:endParaRPr>
          </a:p>
        </p:txBody>
      </p:sp>
      <p:pic>
        <p:nvPicPr>
          <p:cNvPr id="6" name="Picture 5" descr="iisunicode.png"/>
          <p:cNvPicPr>
            <a:picLocks noChangeAspect="1"/>
          </p:cNvPicPr>
          <p:nvPr/>
        </p:nvPicPr>
        <p:blipFill>
          <a:blip r:embed="rId2" cstate="print"/>
          <a:stretch>
            <a:fillRect/>
          </a:stretch>
        </p:blipFill>
        <p:spPr>
          <a:xfrm>
            <a:off x="1331640" y="2564904"/>
            <a:ext cx="6890729" cy="423366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Lecture1</Template>
  <TotalTime>8278</TotalTime>
  <Words>1743</Words>
  <Application>Microsoft Office PowerPoint</Application>
  <PresentationFormat>On-screen Show (4:3)</PresentationFormat>
  <Paragraphs>263</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Eras Bold ITC</vt:lpstr>
      <vt:lpstr>Lecture1</vt:lpstr>
      <vt:lpstr>Secure software IMPLEMENTATION/Coding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1DV429 – IT Security</dc:title>
  <dc:creator>SAYGIN</dc:creator>
  <cp:lastModifiedBy>Alan H. Kayahan</cp:lastModifiedBy>
  <cp:revision>261</cp:revision>
  <dcterms:created xsi:type="dcterms:W3CDTF">2014-01-30T12:04:13Z</dcterms:created>
  <dcterms:modified xsi:type="dcterms:W3CDTF">2015-02-20T09:09:14Z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