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317" r:id="rId4"/>
    <p:sldId id="291" r:id="rId5"/>
    <p:sldId id="310" r:id="rId6"/>
    <p:sldId id="292" r:id="rId7"/>
    <p:sldId id="293" r:id="rId8"/>
    <p:sldId id="311" r:id="rId9"/>
    <p:sldId id="312" r:id="rId10"/>
    <p:sldId id="295" r:id="rId11"/>
    <p:sldId id="296" r:id="rId12"/>
    <p:sldId id="316" r:id="rId13"/>
    <p:sldId id="297" r:id="rId14"/>
    <p:sldId id="313" r:id="rId15"/>
    <p:sldId id="298" r:id="rId16"/>
    <p:sldId id="314" r:id="rId17"/>
    <p:sldId id="315" r:id="rId18"/>
    <p:sldId id="299" r:id="rId19"/>
    <p:sldId id="300" r:id="rId20"/>
    <p:sldId id="302" r:id="rId21"/>
    <p:sldId id="331" r:id="rId22"/>
    <p:sldId id="303" r:id="rId23"/>
    <p:sldId id="318" r:id="rId24"/>
    <p:sldId id="319" r:id="rId25"/>
    <p:sldId id="320" r:id="rId26"/>
    <p:sldId id="321" r:id="rId27"/>
    <p:sldId id="322" r:id="rId28"/>
    <p:sldId id="304" r:id="rId29"/>
    <p:sldId id="305" r:id="rId30"/>
    <p:sldId id="323" r:id="rId31"/>
    <p:sldId id="324" r:id="rId32"/>
    <p:sldId id="306" r:id="rId33"/>
    <p:sldId id="307" r:id="rId34"/>
    <p:sldId id="325" r:id="rId35"/>
    <p:sldId id="326" r:id="rId36"/>
    <p:sldId id="308" r:id="rId37"/>
    <p:sldId id="327" r:id="rId38"/>
    <p:sldId id="328" r:id="rId39"/>
    <p:sldId id="329" r:id="rId40"/>
    <p:sldId id="33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4660"/>
  </p:normalViewPr>
  <p:slideViewPr>
    <p:cSldViewPr>
      <p:cViewPr varScale="1">
        <p:scale>
          <a:sx n="50" d="100"/>
          <a:sy n="50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Secure software development/Coding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Lecture 6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1412776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1DV429 – IT Security</a:t>
            </a:r>
            <a:endParaRPr kumimoji="0" 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56612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 err="1" smtClean="0"/>
              <a:t>Hüseyin</a:t>
            </a:r>
            <a:r>
              <a:rPr lang="en-US" dirty="0" smtClean="0"/>
              <a:t> </a:t>
            </a:r>
            <a:r>
              <a:rPr lang="en-US" dirty="0" err="1" smtClean="0"/>
              <a:t>Kayahan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Memory Management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We have covered the operations in memory and its weaknesses in early lectures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Some of the defensive concepts that you should be familiar for better</a:t>
            </a:r>
          </a:p>
          <a:p>
            <a:pPr marL="457200" lvl="1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implementation of controls</a:t>
            </a:r>
          </a:p>
          <a:p>
            <a:pPr lvl="1"/>
            <a:r>
              <a:rPr lang="tr-TR" b="1" dirty="0">
                <a:latin typeface="Arial" pitchFamily="34" charset="0"/>
                <a:cs typeface="Arial" pitchFamily="34" charset="0"/>
              </a:rPr>
              <a:t>Locality of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Reference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A.k.a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“the principle of locality”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>
                <a:latin typeface="Arial" pitchFamily="34" charset="0"/>
                <a:cs typeface="Arial" pitchFamily="34" charset="0"/>
              </a:rPr>
              <a:t>the principle that subsequent data locations that are referenced when a program is run are often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predictable and in proximity</a:t>
            </a:r>
            <a:r>
              <a:rPr lang="en-US" dirty="0">
                <a:latin typeface="Arial" pitchFamily="34" charset="0"/>
                <a:cs typeface="Arial" pitchFamily="34" charset="0"/>
              </a:rPr>
              <a:t> to previous locations based on time 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space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This is primarily to promote the reuse of recently used data and instructions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Memory Management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Locality </a:t>
            </a:r>
            <a:r>
              <a:rPr lang="tr-TR" b="1" dirty="0">
                <a:latin typeface="Arial" pitchFamily="34" charset="0"/>
                <a:cs typeface="Arial" pitchFamily="34" charset="0"/>
              </a:rPr>
              <a:t>of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Reference (continued)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Temporal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locality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 same memory locations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are recently accessed are more likely to be referenced again in the near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future.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Spatial locality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memory locations that are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nearby recently accessed memory locations are more likely to be referenced in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the near future.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sz="1500" dirty="0" smtClean="0"/>
          </a:p>
          <a:p>
            <a:pPr lvl="2"/>
            <a:endParaRPr lang="tr-T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628800"/>
            <a:ext cx="9108504" cy="5256584"/>
          </a:xfrm>
        </p:spPr>
        <p:txBody>
          <a:bodyPr/>
          <a:lstStyle/>
          <a:p>
            <a:r>
              <a:rPr lang="tr-TR" b="1" dirty="0" smtClean="0"/>
              <a:t>Memory Management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Dangling pointers: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The pointers that reference to an object’s memory space where the referenced object had been removed but updating the pointer was forgotten</a:t>
            </a:r>
          </a:p>
          <a:p>
            <a:pPr lvl="1"/>
            <a:r>
              <a:rPr lang="tr-TR" b="1" dirty="0">
                <a:latin typeface="Arial" pitchFamily="34" charset="0"/>
                <a:cs typeface="Arial" pitchFamily="34" charset="0"/>
              </a:rPr>
              <a:t>Garbage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Collection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The pointer that references to the memory space is lost. Data is in memory occupying space but unreachable.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Or software did not properly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deallocate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memory when it has to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Improper management of memory can lead to abnormal memory allocations that can eventually lead to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DoS</a:t>
            </a:r>
            <a:r>
              <a:rPr lang="en-US" dirty="0">
                <a:latin typeface="Arial" pitchFamily="34" charset="0"/>
                <a:cs typeface="Arial" pitchFamily="34" charset="0"/>
              </a:rPr>
              <a:t> attack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The main goal of garbage collection is to reduce memory leaks i.e., reclaiming unreachable memory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objects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Although it </a:t>
            </a:r>
            <a:r>
              <a:rPr lang="en-US" dirty="0">
                <a:latin typeface="Arial" pitchFamily="34" charset="0"/>
                <a:cs typeface="Arial" pitchFamily="34" charset="0"/>
              </a:rPr>
              <a:t>is automatically enforced, it can be invoked in code by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programmer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Garbage collector can be subject to attack as well (slow death and fast death)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Memory Management</a:t>
            </a:r>
          </a:p>
          <a:p>
            <a:pPr lvl="1"/>
            <a:r>
              <a:rPr lang="tr-TR" b="1" dirty="0">
                <a:latin typeface="Arial" pitchFamily="34" charset="0"/>
                <a:cs typeface="Arial" pitchFamily="34" charset="0"/>
              </a:rPr>
              <a:t>Type Safety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Type safe code cannot access memory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out </a:t>
            </a:r>
            <a:r>
              <a:rPr lang="en-US" dirty="0">
                <a:latin typeface="Arial" pitchFamily="34" charset="0"/>
                <a:cs typeface="Arial" pitchFamily="34" charset="0"/>
              </a:rPr>
              <a:t>of the range of memory address space that belongs to the object’s publicly exposed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fields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Type-safe code cannot perform an operation on an object that is invalid for that object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type-safe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code, which is verified to be type-safe during JIT compilation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C++ it is easy to declare a variable and then check its value; whatever was in the memory address given to that variable would then be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shown.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C# complier will notify you if you try to use a variable before you have initialized it to some valid value. 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With C#, you can no longer just walk past the end of an array, as you have been able to do in C and 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++.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C++ you could declare an array of three elements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but still be able to examine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fourth element of that array and get the next chunk of memory. 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2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Exception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2172926"/>
            <a:ext cx="7524328" cy="464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Exception Management</a:t>
            </a:r>
            <a:endParaRPr lang="en-US" b="1" dirty="0" smtClean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exceptions must be explicitly handled. If the programming language allows for try-catch-finally constructs then there must be a catch all exception block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important exception management feature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 the Safe Security Exception Handler (/SAFESEH) flag in systems that support 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/SAFESEH flag is set, the linker will produce the executable’ s safe exception handlers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verify safe (or valid) exceptions by the OS.  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0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9108504" cy="387424"/>
          </a:xfrm>
        </p:spPr>
        <p:txBody>
          <a:bodyPr/>
          <a:lstStyle/>
          <a:p>
            <a:r>
              <a:rPr lang="tr-TR" b="1" dirty="0" smtClean="0"/>
              <a:t>Exception Management</a:t>
            </a:r>
            <a:endParaRPr lang="en-US" b="1" dirty="0" smtClean="0"/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Safeseh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example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38358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"C" EXCEPTION_DISPOSITION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cdecl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MyExceptionFilter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EXCEPTION_RECORD *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pExceptionRecord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EXCEPTION_REGISTRATION_RECORD *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pEstablisherFrame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CONTEXT *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pContext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DispatcherContext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ExceptionContinueSearch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you add a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MyExceptionFilter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proto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safeseh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MyExceptionFilter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7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Session Management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Identify and verify users at both the source as well as at the end of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communication channel to ensure that no malicious users have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interjected themselves in between.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Always authenticate users only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from an encrypted source (web page).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Do not expose session ID in URLs or accept preset or timed out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session identifiers from the URL or HTTP Request.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Require the user to re-authenticate upon account update such as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password changes and if feasible, generate a new session ID upon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successful authentication or change in privilege level.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Configuration Parameters Management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Two main configurable parameters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include,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Startup variables: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Usually during the bootstrapping process of the startup phase, environment variables and configuration parameters are initialized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US" dirty="0">
                <a:latin typeface="Arial" pitchFamily="34" charset="0"/>
                <a:cs typeface="Arial" pitchFamily="34" charset="0"/>
              </a:rPr>
              <a:t>variables and parameters need to be protected from disclosure, alteration or destruction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threats.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Bootstrapping security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will be </a:t>
            </a:r>
            <a:r>
              <a:rPr lang="en-US" dirty="0">
                <a:latin typeface="Arial" pitchFamily="34" charset="0"/>
                <a:cs typeface="Arial" pitchFamily="34" charset="0"/>
              </a:rPr>
              <a:t>covered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later lecture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Cryptographic keys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What good is it to lock the doors and windows of your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house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you leave the key under the mat on the front porch?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Cryptography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Suite of mathematical functions and operations where data is rendered to different forms to provide confidentiality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cs typeface="Arial" pitchFamily="34" charset="0"/>
              </a:rPr>
              <a:t>Cryptographic Encryption/Decryption</a:t>
            </a:r>
          </a:p>
          <a:p>
            <a:pPr lvl="2"/>
            <a:r>
              <a:rPr lang="tr-TR" b="1" dirty="0" smtClean="0">
                <a:latin typeface="Arial" pitchFamily="34" charset="0"/>
                <a:cs typeface="Arial" pitchFamily="34" charset="0"/>
              </a:rPr>
              <a:t>Symmetric  Cryptography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Same key is used to ency/dec data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Faster compared to Asym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Key distribution is a concern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Several examples are DES, 3DES, AES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b="1" dirty="0" smtClean="0">
                <a:latin typeface="Arial" pitchFamily="34" charset="0"/>
                <a:cs typeface="Arial" pitchFamily="34" charset="0"/>
              </a:rPr>
              <a:t>Asymmetric Cryptography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Different keys of a keypair is used for ency/dec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Can also achieve authentication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Example; SSL certificates (RSA algorithm for TLS)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9108504" cy="5256584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Defensive coding practices and techniques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aims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Reducing the attack surface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educing the amount of code and services that are executed by default.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educing the volume of code that can be accessed by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untrusted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users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imiting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damage when the code is exploited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assuring the reliability, resiliency and recoverability of software.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54868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196752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8783960" cy="5256584"/>
          </a:xfrm>
        </p:spPr>
        <p:txBody>
          <a:bodyPr/>
          <a:lstStyle/>
          <a:p>
            <a:r>
              <a:rPr lang="tr-TR" b="1" dirty="0" smtClean="0"/>
              <a:t>Cryptography</a:t>
            </a:r>
          </a:p>
          <a:p>
            <a:pPr lvl="1"/>
            <a:r>
              <a:rPr lang="tr-TR" dirty="0" smtClean="0">
                <a:cs typeface="Arial" pitchFamily="34" charset="0"/>
              </a:rPr>
              <a:t>Cryptographic Hashing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One way algorithms where a fixed length output (hash) is produced for an input.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Two different inputs should not output the same result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Hash should experience major change in minor changes in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original input (Avalanche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property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)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Best practise for data-at-rest protection, hashes of the passwords should be stored in DB rather than the plain password.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Cryptographic agility: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How flexible is it to change cryptographic methodologies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Avoid obsolete APIs and unsecure algorithms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Avoid use of DES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Stick with Crypto API Next-gen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Concurrency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Recall the dining philosophers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sz="18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order for race conditions to occur, there should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be</a:t>
            </a:r>
            <a:r>
              <a:rPr lang="tr-T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multiple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threads operating concurrently against a shared object, and each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thread</a:t>
            </a:r>
            <a:r>
              <a:rPr lang="tr-T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attempting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to change the state of that shared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object</a:t>
            </a:r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sz="1800" dirty="0" smtClean="0">
                <a:latin typeface="Arial" pitchFamily="34" charset="0"/>
                <a:cs typeface="Arial" pitchFamily="34" charset="0"/>
              </a:rPr>
              <a:t>Concurrency (</a:t>
            </a:r>
            <a:r>
              <a:rPr lang="tr-TR" sz="1800" dirty="0" smtClean="0">
                <a:latin typeface="Arial" pitchFamily="34" charset="0"/>
                <a:cs typeface="Arial" pitchFamily="34" charset="0"/>
              </a:rPr>
              <a:t>simultaneous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operations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is a primary property in TOC/TOU attacks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Some of the prevalent protection measures against race conditions 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TOC/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TOU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attacks are: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Avoid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race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windows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Atomic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operations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Mutual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Exclusion (Mutex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2"/>
            <a:endParaRPr lang="tr-TR" sz="26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Concurrency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Avoid race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windows:</a:t>
            </a:r>
          </a:p>
          <a:p>
            <a:pPr lvl="1"/>
            <a:endParaRPr lang="tr-TR" sz="1800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race window </a:t>
            </a:r>
            <a:r>
              <a:rPr lang="tr-TR" i="1" dirty="0" smtClean="0">
                <a:latin typeface="Arial" pitchFamily="34" charset="0"/>
                <a:cs typeface="Arial" pitchFamily="34" charset="0"/>
              </a:rPr>
              <a:t> (aka critical section)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defined as the window of opportunity when two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concurrent</a:t>
            </a:r>
            <a:r>
              <a:rPr lang="tr-T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threads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race against one another trying to alter the same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object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The first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step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avoiding race conditions is to identify race windows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Upon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identification of race windows, it is important to fix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them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code or logic design to mitigate race conditions.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sz="26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72816"/>
            <a:ext cx="8964488" cy="5256584"/>
          </a:xfrm>
        </p:spPr>
        <p:txBody>
          <a:bodyPr/>
          <a:lstStyle/>
          <a:p>
            <a:r>
              <a:rPr lang="tr-TR" b="1" dirty="0" smtClean="0"/>
              <a:t>Concurrency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Atomic operations:</a:t>
            </a:r>
          </a:p>
          <a:p>
            <a:pPr lvl="1"/>
            <a:endParaRPr lang="tr-TR" sz="1800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entire process is completed using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flow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control and that concurrent threads or control flow against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same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object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is disallowed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Rest of the system percieves an atomic operation as an instantenous action.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i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References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and assignments are atomic in almost all systems. A=B will always get a good value for B, will always set a good value for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A.</a:t>
            </a:r>
            <a:r>
              <a:rPr lang="tr-TR" i="1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000" i="1" dirty="0" smtClean="0">
                <a:latin typeface="Arial" pitchFamily="34" charset="0"/>
                <a:cs typeface="Arial" pitchFamily="34" charset="0"/>
              </a:rPr>
              <a:t>stanford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72816"/>
            <a:ext cx="8964488" cy="5256584"/>
          </a:xfrm>
        </p:spPr>
        <p:txBody>
          <a:bodyPr/>
          <a:lstStyle/>
          <a:p>
            <a:r>
              <a:rPr lang="tr-TR" b="1" dirty="0" smtClean="0"/>
              <a:t>Concurrency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Mutual exclusion (Mutex):</a:t>
            </a:r>
          </a:p>
          <a:p>
            <a:pPr lvl="1"/>
            <a:endParaRPr lang="tr-TR" sz="1800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Race conditions can also be eliminated by making two conflicting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processes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race windows, mutually exclusive of each other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Mutex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can be accomplished by resource locking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wherein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object that is accessed is locked and does not allow any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alteration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until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first process or threat releases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28800"/>
            <a:ext cx="8964488" cy="5256584"/>
          </a:xfrm>
        </p:spPr>
        <p:txBody>
          <a:bodyPr/>
          <a:lstStyle/>
          <a:p>
            <a:r>
              <a:rPr lang="tr-TR" b="1" dirty="0" smtClean="0"/>
              <a:t>Concurrency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Mutual exclusion (Mutex):</a:t>
            </a:r>
          </a:p>
          <a:p>
            <a:pPr lvl="2"/>
            <a:r>
              <a:rPr lang="tr-TR" sz="1600" b="1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2"/>
            <a:endParaRPr lang="tr-TR" sz="1600" b="1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Jack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bids on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particular item and Jill who is also interested in that same item places a bid as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well.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dirty="0" smtClean="0">
                <a:latin typeface="Arial" pitchFamily="34" charset="0"/>
                <a:cs typeface="Arial" pitchFamily="34" charset="0"/>
              </a:rPr>
              <a:t>Both Jack and Jill’s bids should be mutually exclusive of one another and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until Jack’s bid is processed entirely and committed to the backend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database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dirty="0" smtClean="0">
                <a:latin typeface="Arial" pitchFamily="34" charset="0"/>
                <a:cs typeface="Arial" pitchFamily="34" charset="0"/>
              </a:rPr>
              <a:t>Jill bid’s operation should not be allowed. The backend record that holds the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item information must be locked from any operations until Jack’s transaction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commits successfully or is roll-backed in the case of an error.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00808"/>
            <a:ext cx="8964488" cy="5256584"/>
          </a:xfrm>
        </p:spPr>
        <p:txBody>
          <a:bodyPr/>
          <a:lstStyle/>
          <a:p>
            <a:r>
              <a:rPr lang="tr-TR" b="1" dirty="0" smtClean="0"/>
              <a:t>Concurrency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Mutual exclusion (Mutex):</a:t>
            </a:r>
          </a:p>
          <a:p>
            <a:pPr lvl="2"/>
            <a:r>
              <a:rPr lang="tr-TR" sz="1600" dirty="0" smtClean="0">
                <a:latin typeface="Arial" pitchFamily="34" charset="0"/>
                <a:cs typeface="Arial" pitchFamily="34" charset="0"/>
              </a:rPr>
              <a:t>Spot the mutex locks</a:t>
            </a:r>
          </a:p>
          <a:p>
            <a:pPr lvl="2"/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9707"/>
            <a:ext cx="7166091" cy="330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676456" cy="5256584"/>
          </a:xfrm>
        </p:spPr>
        <p:txBody>
          <a:bodyPr/>
          <a:lstStyle/>
          <a:p>
            <a:r>
              <a:rPr lang="tr-TR" b="1" dirty="0" smtClean="0"/>
              <a:t>Tokenization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process of replacing sensitive data with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unique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 identification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symbols </a:t>
            </a:r>
            <a:endParaRPr lang="tr-TR" sz="16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needed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information about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is still retained without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compromising its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security</a:t>
            </a:r>
          </a:p>
          <a:p>
            <a:pPr lvl="1"/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lowchar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137710"/>
            <a:ext cx="6264696" cy="3675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Sandboxing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andboxing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refers to the security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mechanism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prevents software running on a system from accessing the host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operating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system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Unless permissions are explicitly granted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software program that is being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sandbox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will have minimal to no access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underlying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operating system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Consider a modular main application you coded that works with plugins coded either by you or others.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Sandboxing is achieved via “Application Domains” in C#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Sandboxing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Application domains:</a:t>
            </a:r>
          </a:p>
          <a:p>
            <a:pPr lvl="1"/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Faults in one application domain cannot affect other code running in another application domain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Individual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applications can be stopped and code unloaded without stopping the entire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process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ppd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562667"/>
            <a:ext cx="6277852" cy="2162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772816"/>
            <a:ext cx="9108504" cy="5256584"/>
          </a:xfrm>
        </p:spPr>
        <p:txBody>
          <a:bodyPr/>
          <a:lstStyle/>
          <a:p>
            <a:r>
              <a:rPr lang="tr-TR" dirty="0" smtClean="0">
                <a:cs typeface="Arial" pitchFamily="34" charset="0"/>
              </a:rPr>
              <a:t>Input Validation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Input validation is the verification process that ensures the data that is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supplied: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for processing is of the correct data type and format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falls within the expected and allowed range of values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is not interpreted as code as is the case with injection attacks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does not masquerade in alternate forms that bypass security controls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How to validate?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Regular expressions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can be used for validating input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(filtering)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Filtering user input can be accomplished using either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whitelist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a blacklist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Blacklist e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xamples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include the single quote ( ‘ ), SQL comment ( - - ) or a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pattern such as (1=1).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Anti-tampering</a:t>
            </a:r>
            <a:endParaRPr lang="tr-TR" b="1" dirty="0" smtClean="0"/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ssure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integrity assurance and protection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against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unauthorized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malicious alterations of the software code and/or the data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Several ways are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Obfuscation: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process of making the code obscure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confusing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special program called the obfuscator so that even if the source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leaked to or stolen by an attacker, the source code is not easily readable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decipherable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Code Signing: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process of digitally signing the code (executables, scripts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etc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.) with the digital signature of the code author</a:t>
            </a:r>
            <a:endParaRPr lang="tr-TR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Secure Software Processes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Version </a:t>
            </a:r>
            <a:r>
              <a:rPr lang="tr-TR" b="1" dirty="0" smtClean="0"/>
              <a:t>control(Configuration </a:t>
            </a:r>
            <a:r>
              <a:rPr lang="tr-TR" b="1" dirty="0" smtClean="0"/>
              <a:t>Management)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only ensures that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development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team is working with the correct version of code, but also gives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ability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rollback to a previous version should there be a need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rovides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ability to track ownership and changes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code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Version control can reduce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incidences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regenerative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bugs,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previously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fixed bug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reappea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rs.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Team Foundation Server, Subversion (SVN), Git are couple of examples.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Secure Software Processes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Code </a:t>
            </a:r>
            <a:r>
              <a:rPr lang="tr-TR" b="1" dirty="0" smtClean="0"/>
              <a:t>Analysis</a:t>
            </a:r>
          </a:p>
          <a:p>
            <a:endParaRPr lang="tr-TR" b="1" dirty="0" smtClean="0"/>
          </a:p>
          <a:p>
            <a:endParaRPr lang="tr-TR" b="1" dirty="0" smtClean="0"/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process of inspecting the code for quality and weaknesses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Two types of analysis are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Static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Dynamic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Secure Software Processes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00808"/>
            <a:ext cx="8783960" cy="5256584"/>
          </a:xfrm>
        </p:spPr>
        <p:txBody>
          <a:bodyPr/>
          <a:lstStyle/>
          <a:p>
            <a:r>
              <a:rPr lang="tr-TR" b="1" dirty="0" smtClean="0"/>
              <a:t>Code Analysis</a:t>
            </a:r>
          </a:p>
          <a:p>
            <a:pPr lvl="1"/>
            <a:r>
              <a:rPr lang="tr-TR" dirty="0" smtClean="0"/>
              <a:t>Static analysis: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nvolves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inspection of the code without executing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code.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 performed manually by what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called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code review or in an automated manner using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tools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Tools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used to perform static source code analysis are commonly referred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source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analyzers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pattern matching against a known list of vulnerability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syntax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 flow/model analysis against known sets of data to detect vulnerabilities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ools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are used to analyze intermediate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bytecode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known 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bytecode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scanners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Tools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used to analyze object code statically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referred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as binary analyzers or binary code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scanners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Uses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disassembly prior to pattern and data analysis against executable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 can detect vulnerabilities and code inefficiencies that have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been introduced by the compiler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/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Secure Software Processes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00808"/>
            <a:ext cx="8783960" cy="5256584"/>
          </a:xfrm>
        </p:spPr>
        <p:txBody>
          <a:bodyPr/>
          <a:lstStyle/>
          <a:p>
            <a:r>
              <a:rPr lang="tr-TR" b="1" dirty="0" smtClean="0"/>
              <a:t>Code Analysis</a:t>
            </a:r>
          </a:p>
          <a:p>
            <a:pPr lvl="1"/>
            <a:r>
              <a:rPr lang="tr-TR" dirty="0" smtClean="0"/>
              <a:t>Dynamic analysis: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inspection of the code when it is being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executed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Just because the code compiles without any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errors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does not mean that it will run without any errors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order to accurately perform dynamic analysis, a simulated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environment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mirrors the production environment where the code will be deployed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necessary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Tools used for dynamic code analysis are known as dynamic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analyzers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they can be used to determine how the program will run 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interacts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with other processes and the operating system itself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Secure Software Processes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Code/Peer Review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peers from the development team 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part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code review process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13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It is a systematic evaluation of the source code with the goal of finding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out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syntax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issues and weaknesses in the code that can impact the performance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security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of the software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Semantic issues such as business logic and design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flaws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usually not detected in a code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review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Code reviews with security aim are generally concerned about,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Insecure Code 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Inefficient Code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Secure Software Processes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Code/Peer Review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Insecure Code: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has exploitable weaknesses in it.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Common insecure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implementations include: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tr-TR" i="1" dirty="0" smtClean="0"/>
              <a:t>Injection </a:t>
            </a:r>
            <a:r>
              <a:rPr lang="tr-TR" i="1" dirty="0" smtClean="0"/>
              <a:t>flaws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input validation or the dynamic construction of queries which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accept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supplied data without proper validation or sanitization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i="1" dirty="0" smtClean="0"/>
              <a:t>Non-repudiation </a:t>
            </a:r>
            <a:r>
              <a:rPr lang="tr-TR" i="1" dirty="0" smtClean="0"/>
              <a:t>Mechanisms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uditing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properly implemented and that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authenticity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the code and the user or system actions are not disputable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i="1" dirty="0" smtClean="0"/>
              <a:t>Spoofing </a:t>
            </a:r>
            <a:r>
              <a:rPr lang="tr-TR" i="1" dirty="0" smtClean="0"/>
              <a:t>Attacks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identifiers are not predictable, passwords are not hard-coded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credentials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are not cached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i="1" dirty="0" smtClean="0"/>
              <a:t>Errors and Exception </a:t>
            </a:r>
            <a:r>
              <a:rPr lang="tr-TR" i="1" dirty="0" smtClean="0"/>
              <a:t>Handling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rrors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don’t reveal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information than is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ecessary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software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fails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securely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check for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presence of try-catch-finally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blocks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check objects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created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code are destroyed in the finally blocks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Secure Software Processes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Code/Peer Review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Insecure Code: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has exploitable weaknesses in it.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Common insecure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implementations include: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tr-TR" i="1" dirty="0" smtClean="0"/>
              <a:t>Cryptographic Strength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on-standard algorithms must be avoided, use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of Random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Number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Generators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(RNG) and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seudo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-Random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Number Generators (PRNG) must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validated, k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eys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must not be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hard-coded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i="1" dirty="0" smtClean="0"/>
              <a:t>Unsafe and Unused Functions and Routines in </a:t>
            </a:r>
            <a:r>
              <a:rPr lang="en-US" i="1" dirty="0" smtClean="0"/>
              <a:t>Code</a:t>
            </a:r>
            <a:endParaRPr lang="tr-TR" i="1" dirty="0" smtClean="0"/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Banned APIs should be avoided,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unused functions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should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removed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Explicit checks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for 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Easter eggs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code must be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performed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i="1" dirty="0" smtClean="0"/>
              <a:t>Reversible </a:t>
            </a:r>
            <a:r>
              <a:rPr lang="tr-TR" i="1" dirty="0" smtClean="0"/>
              <a:t>Code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ebugger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detectors and any symbolic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textual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information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can aid a reverse engineer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revealing the internal state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should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removed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Secure Software Processes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Code/Peer Review</a:t>
            </a:r>
          </a:p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Insecure Code: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has exploitable weaknesses in it.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Common insecure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code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implementations include: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tr-TR" i="1" dirty="0" smtClean="0"/>
              <a:t>Privileged Code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code that violates the principle of least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privilege,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checks must be performed to ensure that code that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requires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administrative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rights to execute are explicitly controlled and monitored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i="1" dirty="0" smtClean="0"/>
              <a:t>Maintenance </a:t>
            </a:r>
            <a:r>
              <a:rPr lang="tr-TR" i="1" dirty="0" smtClean="0"/>
              <a:t>Hooks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implanted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ease troubleshooting and better support.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used to impersonate a user who is experiencing issues with the software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recreate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issue as a way to troubleshoot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issue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 Can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also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function as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 back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door and should be avoided in production.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i="1" dirty="0" smtClean="0"/>
              <a:t>Logic </a:t>
            </a:r>
            <a:r>
              <a:rPr lang="tr-TR" i="1" dirty="0" smtClean="0"/>
              <a:t>Bombs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logic bomb can be triggered to go off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perform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malicious and unintended operation when that logic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 Mostl of the timecan only be detected via a code review.</a:t>
            </a:r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Secure Software Processes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Code/Peer Review</a:t>
            </a:r>
          </a:p>
          <a:p>
            <a:pPr lvl="2"/>
            <a:r>
              <a:rPr lang="tr-TR" i="1" dirty="0" smtClean="0"/>
              <a:t>Timing </a:t>
            </a:r>
            <a:r>
              <a:rPr lang="tr-TR" i="1" dirty="0" smtClean="0"/>
              <a:t>and Synchronization </a:t>
            </a:r>
            <a:r>
              <a:rPr lang="tr-TR" i="1" dirty="0" smtClean="0"/>
              <a:t>Implementations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The code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constructed to be executed in a mutually exclusive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Mutex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manner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cs typeface="Arial" pitchFamily="34" charset="0"/>
              </a:rPr>
              <a:t>Cyclomatic Complexity: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measure of the number of linearly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independent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paths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in a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program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Is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metric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is used to find out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extent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decision logic within each module of the code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pertains to the design principle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economy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mechanisms and least common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mechanisms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772816"/>
            <a:ext cx="9108504" cy="5256584"/>
          </a:xfrm>
        </p:spPr>
        <p:txBody>
          <a:bodyPr/>
          <a:lstStyle/>
          <a:p>
            <a:r>
              <a:rPr lang="tr-TR" dirty="0" smtClean="0">
                <a:cs typeface="Arial" pitchFamily="34" charset="0"/>
              </a:rPr>
              <a:t>Input Validation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Where to validate?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Input can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 validated on the client or on the server or on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both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Minimally, server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side validation must be performed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 Validation on both is recommended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What to validate?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Data type, range, length, format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Alternate representations of a canonical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Canonicalization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 the process of converting data that has more than one possible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representation to conform to a standard canonical form</a:t>
            </a:r>
            <a:r>
              <a:rPr lang="tr-T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A blacklist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can be potentially bypassed when an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alternate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representation of the canonical form is passed in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It is recommended 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canonicalize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inputs into the internal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representation before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performing validation to ensure that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validation is not circumvented</a:t>
            </a:r>
            <a:endParaRPr lang="tr-TR" sz="4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anon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3068960"/>
            <a:ext cx="4362450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Sanitization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process of converting something that is considered dangerous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into its innocuous form.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Both inputs and outputs can be sanitized.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Sanitization can be accomplished using,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Stripping: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Removing harmful characters from user supplied input</a:t>
            </a:r>
          </a:p>
          <a:p>
            <a:pPr lvl="3"/>
            <a:r>
              <a:rPr lang="tr-TR" dirty="0">
                <a:latin typeface="Arial" pitchFamily="34" charset="0"/>
                <a:cs typeface="Arial" pitchFamily="34" charset="0"/>
              </a:rPr>
              <a:t>&lt;script&gt;alert(‘XSS probe test’);&lt;/script&gt; </a:t>
            </a:r>
            <a:r>
              <a:rPr lang="en-US" dirty="0">
                <a:latin typeface="Arial" pitchFamily="34" charset="0"/>
                <a:cs typeface="Arial" pitchFamily="34" charset="0"/>
              </a:rPr>
              <a:t> becomes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scriptalertXSS</a:t>
            </a:r>
            <a:r>
              <a:rPr lang="en-US" dirty="0">
                <a:latin typeface="Arial" pitchFamily="34" charset="0"/>
                <a:cs typeface="Arial" pitchFamily="34" charset="0"/>
              </a:rPr>
              <a:t> probe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testscript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b="1" dirty="0" smtClean="0">
                <a:latin typeface="Arial" pitchFamily="34" charset="0"/>
                <a:cs typeface="Arial" pitchFamily="34" charset="0"/>
              </a:rPr>
              <a:t>Substitution: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Replacing user supplied input with safer alternatives</a:t>
            </a:r>
          </a:p>
          <a:p>
            <a:pPr lvl="3"/>
            <a:r>
              <a:rPr lang="tr-TR" dirty="0">
                <a:latin typeface="Arial" pitchFamily="34" charset="0"/>
                <a:cs typeface="Arial" pitchFamily="34" charset="0"/>
              </a:rPr>
              <a:t>‘ Or 1=1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dirty="0">
                <a:latin typeface="Arial" pitchFamily="34" charset="0"/>
                <a:cs typeface="Arial" pitchFamily="34" charset="0"/>
              </a:rPr>
              <a:t> becomes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 </a:t>
            </a:r>
            <a:r>
              <a:rPr lang="en-US" dirty="0">
                <a:latin typeface="Arial" pitchFamily="34" charset="0"/>
                <a:cs typeface="Arial" pitchFamily="34" charset="0"/>
              </a:rPr>
              <a:t>Or 1=1 --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60040" y="1772816"/>
            <a:ext cx="8783960" cy="5256584"/>
          </a:xfrm>
        </p:spPr>
        <p:txBody>
          <a:bodyPr/>
          <a:lstStyle/>
          <a:p>
            <a:r>
              <a:rPr lang="tr-TR" b="1" dirty="0" smtClean="0"/>
              <a:t>Sanitization</a:t>
            </a:r>
          </a:p>
          <a:p>
            <a:pPr lvl="2"/>
            <a:r>
              <a:rPr lang="en-US" b="1" dirty="0" err="1" smtClean="0">
                <a:latin typeface="Arial" pitchFamily="34" charset="0"/>
                <a:cs typeface="Arial" pitchFamily="34" charset="0"/>
              </a:rPr>
              <a:t>Literalization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Using properties that render the user supplied input</a:t>
            </a:r>
            <a:r>
              <a:rPr lang="tr-T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be treated as a literal form.</a:t>
            </a:r>
          </a:p>
          <a:p>
            <a:pPr lvl="3"/>
            <a:r>
              <a:rPr lang="en-US" dirty="0" smtClean="0">
                <a:latin typeface="Arial" pitchFamily="34" charset="0"/>
                <a:cs typeface="Arial" pitchFamily="34" charset="0"/>
              </a:rPr>
              <a:t>Conversion </a:t>
            </a:r>
            <a:r>
              <a:rPr lang="en-US" dirty="0">
                <a:latin typeface="Arial" pitchFamily="34" charset="0"/>
                <a:cs typeface="Arial" pitchFamily="34" charset="0"/>
              </a:rPr>
              <a:t>of the input into its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innerText</a:t>
            </a:r>
            <a:r>
              <a:rPr lang="en-US" dirty="0">
                <a:latin typeface="Arial" pitchFamily="34" charset="0"/>
                <a:cs typeface="Arial" pitchFamily="34" charset="0"/>
              </a:rPr>
              <a:t> form, instead of its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innerHTML</a:t>
            </a:r>
            <a:r>
              <a:rPr lang="en-US" dirty="0">
                <a:latin typeface="Arial" pitchFamily="34" charset="0"/>
                <a:cs typeface="Arial" pitchFamily="34" charset="0"/>
              </a:rPr>
              <a:t> form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3"/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>
                <a:latin typeface="Arial" pitchFamily="34" charset="0"/>
                <a:cs typeface="Arial" pitchFamily="34" charset="0"/>
              </a:rPr>
              <a:t>renders the input to be non-executable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2489" y="3633054"/>
            <a:ext cx="90861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&lt;div id="test"&gt;This is element &lt;code&gt;x&lt;/code&gt;. It contains a &lt;strong&gt;strong&lt;/strong&gt; an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&gt;.&lt;/div&gt;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8137" y="4247219"/>
            <a:ext cx="90604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x.innerHTML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// =&gt; "This is element &lt;code&gt;x&lt;/code&gt;. It contains a &lt;strong&gt;strong&lt;/strong&gt; an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964" y="4849415"/>
            <a:ext cx="52549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x.innerText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// =&gt; "This is element x. It contains a strong an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9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Error Handling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Input validation is the first step towards error handling since validated inputs are less likely for the software to expose sensitive information.</a:t>
            </a:r>
          </a:p>
          <a:p>
            <a:pPr lvl="2"/>
            <a:r>
              <a:rPr lang="en-US" i="1" dirty="0" err="1" smtClean="0">
                <a:latin typeface="Arial" pitchFamily="34" charset="0"/>
                <a:cs typeface="Arial" pitchFamily="34" charset="0"/>
              </a:rPr>
              <a:t>E.g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Validate all input to prevent an attacker from forcing an error by using an input (type, value, range, length, etc.) that the software is not expecting.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Next comes </a:t>
            </a:r>
            <a:r>
              <a:rPr lang="en-US" dirty="0">
                <a:latin typeface="Arial" pitchFamily="34" charset="0"/>
                <a:cs typeface="Arial" pitchFamily="34" charset="0"/>
              </a:rPr>
              <a:t>error handling,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error messages must be non-verbose and explicitly specified in the software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>
                <a:latin typeface="Arial" pitchFamily="34" charset="0"/>
                <a:cs typeface="Arial" pitchFamily="34" charset="0"/>
              </a:rPr>
              <a:t>non-verbose or laconic equivalent such as ‘Login invalid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 rather than  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‘User </a:t>
            </a:r>
            <a:r>
              <a:rPr lang="en-US" dirty="0">
                <a:latin typeface="Arial" pitchFamily="34" charset="0"/>
                <a:cs typeface="Arial" pitchFamily="34" charset="0"/>
              </a:rPr>
              <a:t>ID did not match’ or ‘Password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incorrect’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Additionally upon errors, the software is to fail to a more secure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state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After 3 invalid login attempts, login is disabled for specific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sourse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for certain period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Shielding errors with GUIDs that are only understandable to developers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Error 0x805421b occurred, contact support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2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92696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37270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Defensive Coding Practices – Concepts and Techniques</a:t>
            </a:r>
            <a:endParaRPr lang="tr-TR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72816"/>
            <a:ext cx="9108504" cy="5256584"/>
          </a:xfrm>
        </p:spPr>
        <p:txBody>
          <a:bodyPr/>
          <a:lstStyle/>
          <a:p>
            <a:r>
              <a:rPr lang="tr-TR" b="1" dirty="0" smtClean="0"/>
              <a:t>Safe APIs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APIs make the internal functionality of a software function accessible to external callers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abstracting the internal structure of the software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efarious </a:t>
            </a:r>
            <a:r>
              <a:rPr lang="tr-TR" dirty="0">
                <a:latin typeface="Arial" pitchFamily="34" charset="0"/>
                <a:cs typeface="Arial" pitchFamily="34" charset="0"/>
              </a:rPr>
              <a:t>use of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APIs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listed in top 10 threats in Cloud Computing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When confidentiality of sensitive information (usernames,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passwords, connection string, keys) is required, CryptoAPI Next Generation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(CNG) can be used.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11852</TotalTime>
  <Words>3392</Words>
  <Application>Microsoft Office PowerPoint</Application>
  <PresentationFormat>On-screen Show (4:3)</PresentationFormat>
  <Paragraphs>388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Lecture1</vt:lpstr>
      <vt:lpstr>Secure software development/Coding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1DV429 – IT Security</dc:title>
  <dc:creator>SAYGIN</dc:creator>
  <cp:lastModifiedBy>SAYGIN</cp:lastModifiedBy>
  <cp:revision>400</cp:revision>
  <dcterms:created xsi:type="dcterms:W3CDTF">2014-01-30T12:04:13Z</dcterms:created>
  <dcterms:modified xsi:type="dcterms:W3CDTF">2014-03-18T09:11:51Z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