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60" r:id="rId3"/>
    <p:sldId id="290" r:id="rId4"/>
    <p:sldId id="306" r:id="rId5"/>
    <p:sldId id="307" r:id="rId6"/>
    <p:sldId id="291" r:id="rId7"/>
    <p:sldId id="308" r:id="rId8"/>
    <p:sldId id="292" r:id="rId9"/>
    <p:sldId id="309" r:id="rId10"/>
    <p:sldId id="310" r:id="rId11"/>
    <p:sldId id="311" r:id="rId12"/>
    <p:sldId id="312" r:id="rId13"/>
    <p:sldId id="293" r:id="rId14"/>
    <p:sldId id="313" r:id="rId15"/>
    <p:sldId id="315" r:id="rId16"/>
    <p:sldId id="314" r:id="rId17"/>
    <p:sldId id="317" r:id="rId18"/>
    <p:sldId id="316" r:id="rId19"/>
    <p:sldId id="318" r:id="rId20"/>
    <p:sldId id="319" r:id="rId21"/>
    <p:sldId id="321" r:id="rId22"/>
    <p:sldId id="322" r:id="rId23"/>
    <p:sldId id="323" r:id="rId24"/>
    <p:sldId id="294" r:id="rId25"/>
    <p:sldId id="324" r:id="rId26"/>
    <p:sldId id="325" r:id="rId27"/>
    <p:sldId id="326" r:id="rId28"/>
    <p:sldId id="295" r:id="rId29"/>
    <p:sldId id="331" r:id="rId30"/>
    <p:sldId id="296" r:id="rId31"/>
    <p:sldId id="332" r:id="rId32"/>
    <p:sldId id="333" r:id="rId33"/>
    <p:sldId id="297" r:id="rId34"/>
    <p:sldId id="334" r:id="rId35"/>
    <p:sldId id="299" r:id="rId36"/>
    <p:sldId id="300" r:id="rId37"/>
    <p:sldId id="301" r:id="rId38"/>
    <p:sldId id="327" r:id="rId39"/>
    <p:sldId id="329" r:id="rId40"/>
    <p:sldId id="328" r:id="rId41"/>
    <p:sldId id="302" r:id="rId42"/>
    <p:sldId id="330" r:id="rId43"/>
    <p:sldId id="303" r:id="rId44"/>
    <p:sldId id="335" r:id="rId45"/>
    <p:sldId id="336" r:id="rId46"/>
    <p:sldId id="337" r:id="rId47"/>
    <p:sldId id="305" r:id="rId48"/>
    <p:sldId id="338"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3333"/>
    <a:srgbClr val="990000"/>
    <a:srgbClr val="969696"/>
    <a:srgbClr val="EAEAEA"/>
    <a:srgbClr val="035540"/>
    <a:srgbClr val="023A2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6" autoAdjust="0"/>
    <p:restoredTop sz="94660"/>
  </p:normalViewPr>
  <p:slideViewPr>
    <p:cSldViewPr>
      <p:cViewPr varScale="1">
        <p:scale>
          <a:sx n="50" d="100"/>
          <a:sy n="50" d="100"/>
        </p:scale>
        <p:origin x="-111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alphaModFix amt="55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22313" y="4731221"/>
            <a:ext cx="7772400" cy="1362075"/>
          </a:xfrm>
        </p:spPr>
        <p:txBody>
          <a:bodyPr/>
          <a:lstStyle/>
          <a:p>
            <a:r>
              <a:rPr lang="tr-TR" sz="3600" dirty="0" smtClean="0"/>
              <a:t>Secure software </a:t>
            </a:r>
            <a:r>
              <a:rPr lang="en-US" sz="3600" dirty="0" smtClean="0"/>
              <a:t>TESTING,</a:t>
            </a:r>
            <a:endParaRPr lang="en-US" sz="3600" dirty="0"/>
          </a:p>
        </p:txBody>
      </p:sp>
      <p:sp>
        <p:nvSpPr>
          <p:cNvPr id="5" name="Text Placeholder 4"/>
          <p:cNvSpPr>
            <a:spLocks noGrp="1"/>
          </p:cNvSpPr>
          <p:nvPr>
            <p:ph type="body" idx="1"/>
          </p:nvPr>
        </p:nvSpPr>
        <p:spPr/>
        <p:txBody>
          <a:bodyPr/>
          <a:lstStyle/>
          <a:p>
            <a:r>
              <a:rPr lang="tr-TR" dirty="0" smtClean="0"/>
              <a:t>Lecture </a:t>
            </a:r>
            <a:r>
              <a:rPr lang="en-US" smtClean="0"/>
              <a:t>8</a:t>
            </a:r>
            <a:endParaRPr lang="en-US" dirty="0"/>
          </a:p>
        </p:txBody>
      </p:sp>
      <p:sp>
        <p:nvSpPr>
          <p:cNvPr id="4" name="Rectangle 2"/>
          <p:cNvSpPr txBox="1">
            <a:spLocks noChangeArrowheads="1"/>
          </p:cNvSpPr>
          <p:nvPr/>
        </p:nvSpPr>
        <p:spPr bwMode="auto">
          <a:xfrm>
            <a:off x="395536" y="1412776"/>
            <a:ext cx="6096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4000" b="1" i="0" u="none" strike="noStrike" kern="0" cap="all" spc="0" normalizeH="0" baseline="0" noProof="0" smtClean="0">
                <a:ln>
                  <a:noFill/>
                </a:ln>
                <a:solidFill>
                  <a:schemeClr val="tx1"/>
                </a:solidFill>
                <a:effectLst/>
                <a:uLnTx/>
                <a:uFillTx/>
                <a:latin typeface="+mj-lt"/>
                <a:ea typeface="+mj-ea"/>
                <a:cs typeface="+mj-cs"/>
              </a:rPr>
              <a:t>1DV429 – IT Security</a:t>
            </a:r>
            <a:endParaRPr kumimoji="0" lang="en-US" sz="4000" b="1" i="0" u="none" strike="noStrike" kern="0" cap="all" spc="0" normalizeH="0" baseline="0" noProof="0" dirty="0">
              <a:ln>
                <a:noFill/>
              </a:ln>
              <a:solidFill>
                <a:schemeClr val="tx1"/>
              </a:solidFill>
              <a:effectLst/>
              <a:uLnTx/>
              <a:uFillTx/>
              <a:latin typeface="+mj-lt"/>
              <a:ea typeface="+mj-ea"/>
              <a:cs typeface="+mj-cs"/>
            </a:endParaRPr>
          </a:p>
        </p:txBody>
      </p:sp>
      <p:sp>
        <p:nvSpPr>
          <p:cNvPr id="2" name="TextBox 1"/>
          <p:cNvSpPr txBox="1"/>
          <p:nvPr/>
        </p:nvSpPr>
        <p:spPr>
          <a:xfrm>
            <a:off x="1619672" y="5661248"/>
            <a:ext cx="4752528" cy="369332"/>
          </a:xfrm>
          <a:prstGeom prst="rect">
            <a:avLst/>
          </a:prstGeom>
          <a:noFill/>
        </p:spPr>
        <p:txBody>
          <a:bodyPr wrap="square" rtlCol="0">
            <a:spAutoFit/>
          </a:bodyPr>
          <a:lstStyle/>
          <a:p>
            <a:r>
              <a:rPr lang="en-US" dirty="0" smtClean="0"/>
              <a:t>		</a:t>
            </a:r>
            <a:r>
              <a:rPr lang="en-US" dirty="0" err="1" smtClean="0"/>
              <a:t>Hüseyin</a:t>
            </a:r>
            <a:r>
              <a:rPr lang="en-US" dirty="0" smtClean="0"/>
              <a:t> </a:t>
            </a:r>
            <a:r>
              <a:rPr lang="en-US" dirty="0" err="1" smtClean="0"/>
              <a:t>Kayahan</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Software QA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Non-Functional Testing:</a:t>
            </a:r>
          </a:p>
          <a:p>
            <a:pPr lvl="1"/>
            <a:r>
              <a:rPr lang="tr-TR" dirty="0" smtClean="0"/>
              <a:t>Simulation Testing:</a:t>
            </a:r>
            <a:endParaRPr lang="en-US" dirty="0" smtClean="0"/>
          </a:p>
          <a:p>
            <a:pPr lvl="2"/>
            <a:r>
              <a:rPr lang="en-US" dirty="0">
                <a:latin typeface="Arial" pitchFamily="34" charset="0"/>
                <a:cs typeface="Arial" pitchFamily="34" charset="0"/>
              </a:rPr>
              <a:t>A common issue faced by software teams is that the software functions as desired in the development and test environments but fails in the production </a:t>
            </a:r>
            <a:r>
              <a:rPr lang="en-US" dirty="0" smtClean="0">
                <a:latin typeface="Arial" pitchFamily="34" charset="0"/>
                <a:cs typeface="Arial" pitchFamily="34" charset="0"/>
              </a:rPr>
              <a:t>environment</a:t>
            </a:r>
          </a:p>
          <a:p>
            <a:pPr lvl="2"/>
            <a:r>
              <a:rPr lang="en-US" dirty="0">
                <a:latin typeface="Arial" pitchFamily="34" charset="0"/>
                <a:cs typeface="Arial" pitchFamily="34" charset="0"/>
              </a:rPr>
              <a:t>A familiar and dangerous response to this situation is that the software is configured to run with administrative or elevated privileges. </a:t>
            </a:r>
            <a:endParaRPr lang="en-US" dirty="0" smtClean="0">
              <a:latin typeface="Arial" pitchFamily="34" charset="0"/>
              <a:cs typeface="Arial" pitchFamily="34" charset="0"/>
            </a:endParaRPr>
          </a:p>
          <a:p>
            <a:pPr lvl="2"/>
            <a:r>
              <a:rPr lang="en-US" dirty="0">
                <a:latin typeface="Arial" pitchFamily="34" charset="0"/>
                <a:cs typeface="Arial" pitchFamily="34" charset="0"/>
              </a:rPr>
              <a:t> By simulating the configuration settings between these environments, configuration mismatch issues can be determined</a:t>
            </a:r>
          </a:p>
          <a:p>
            <a:pPr lvl="1"/>
            <a:r>
              <a:rPr lang="tr-TR" dirty="0" smtClean="0"/>
              <a:t>Other Testing:</a:t>
            </a:r>
          </a:p>
          <a:p>
            <a:pPr lvl="2"/>
            <a:r>
              <a:rPr lang="tr-TR" dirty="0" smtClean="0"/>
              <a:t>Privacy Testing:</a:t>
            </a:r>
            <a:endParaRPr lang="en-US" dirty="0" smtClean="0"/>
          </a:p>
          <a:p>
            <a:pPr lvl="3"/>
            <a:r>
              <a:rPr lang="en-US" dirty="0">
                <a:latin typeface="Arial" pitchFamily="34" charset="0"/>
                <a:cs typeface="Arial" pitchFamily="34" charset="0"/>
              </a:rPr>
              <a:t>For software that handles personal data, privacy testing must be part of the test </a:t>
            </a:r>
            <a:r>
              <a:rPr lang="en-US" dirty="0" smtClean="0">
                <a:latin typeface="Arial" pitchFamily="34" charset="0"/>
                <a:cs typeface="Arial" pitchFamily="34" charset="0"/>
              </a:rPr>
              <a:t>plan</a:t>
            </a:r>
          </a:p>
          <a:p>
            <a:pPr lvl="3"/>
            <a:r>
              <a:rPr lang="en-US" dirty="0" smtClean="0">
                <a:latin typeface="Arial" pitchFamily="34" charset="0"/>
                <a:cs typeface="Arial" pitchFamily="34" charset="0"/>
              </a:rPr>
              <a:t>Includes testing appropriateness </a:t>
            </a:r>
            <a:r>
              <a:rPr lang="en-US" dirty="0">
                <a:latin typeface="Arial" pitchFamily="34" charset="0"/>
                <a:cs typeface="Arial" pitchFamily="34" charset="0"/>
              </a:rPr>
              <a:t>of notices and </a:t>
            </a:r>
            <a:r>
              <a:rPr lang="en-US" dirty="0" smtClean="0">
                <a:latin typeface="Arial" pitchFamily="34" charset="0"/>
                <a:cs typeface="Arial" pitchFamily="34" charset="0"/>
              </a:rPr>
              <a:t>disclaimers, point of disclosure in end-to-end </a:t>
            </a:r>
            <a:r>
              <a:rPr lang="en-US" dirty="0" smtClean="0">
                <a:latin typeface="Arial" pitchFamily="34" charset="0"/>
                <a:cs typeface="Arial" pitchFamily="34" charset="0"/>
              </a:rPr>
              <a:t>communications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xmlns="" val="2091384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Software QA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Non-Functional Testing:</a:t>
            </a:r>
          </a:p>
          <a:p>
            <a:pPr lvl="1"/>
            <a:r>
              <a:rPr lang="tr-TR" dirty="0" smtClean="0"/>
              <a:t>Other Testing:</a:t>
            </a:r>
          </a:p>
          <a:p>
            <a:pPr lvl="2"/>
            <a:r>
              <a:rPr lang="tr-TR" dirty="0" smtClean="0"/>
              <a:t>Privacy Testing:</a:t>
            </a:r>
            <a:endParaRPr lang="en-US" dirty="0" smtClean="0"/>
          </a:p>
          <a:p>
            <a:pPr lvl="3"/>
            <a:r>
              <a:rPr lang="en-US" dirty="0">
                <a:latin typeface="Arial" pitchFamily="34" charset="0"/>
                <a:cs typeface="Arial" pitchFamily="34" charset="0"/>
              </a:rPr>
              <a:t>For software that handles personal data, privacy testing must be part of the test </a:t>
            </a:r>
            <a:r>
              <a:rPr lang="en-US" dirty="0" smtClean="0">
                <a:latin typeface="Arial" pitchFamily="34" charset="0"/>
                <a:cs typeface="Arial" pitchFamily="34" charset="0"/>
              </a:rPr>
              <a:t>plan</a:t>
            </a:r>
          </a:p>
          <a:p>
            <a:pPr lvl="3"/>
            <a:r>
              <a:rPr lang="en-US" dirty="0" smtClean="0">
                <a:latin typeface="Arial" pitchFamily="34" charset="0"/>
                <a:cs typeface="Arial" pitchFamily="34" charset="0"/>
              </a:rPr>
              <a:t>Includes testing appropriateness </a:t>
            </a:r>
            <a:r>
              <a:rPr lang="en-US" dirty="0">
                <a:latin typeface="Arial" pitchFamily="34" charset="0"/>
                <a:cs typeface="Arial" pitchFamily="34" charset="0"/>
              </a:rPr>
              <a:t>of notices and </a:t>
            </a:r>
            <a:r>
              <a:rPr lang="en-US" dirty="0" smtClean="0">
                <a:latin typeface="Arial" pitchFamily="34" charset="0"/>
                <a:cs typeface="Arial" pitchFamily="34" charset="0"/>
              </a:rPr>
              <a:t>disclaimers, point of disclosure in end-to-end </a:t>
            </a:r>
            <a:r>
              <a:rPr lang="en-US" dirty="0" smtClean="0">
                <a:latin typeface="Arial" pitchFamily="34" charset="0"/>
                <a:cs typeface="Arial" pitchFamily="34" charset="0"/>
              </a:rPr>
              <a:t>communications</a:t>
            </a:r>
            <a:endParaRPr lang="tr-TR" dirty="0" smtClean="0">
              <a:latin typeface="Arial" pitchFamily="34" charset="0"/>
              <a:cs typeface="Arial" pitchFamily="34" charset="0"/>
            </a:endParaRPr>
          </a:p>
          <a:p>
            <a:pPr lvl="3"/>
            <a:endParaRPr lang="en-US" dirty="0" smtClean="0">
              <a:latin typeface="Arial" pitchFamily="34" charset="0"/>
              <a:cs typeface="Arial" pitchFamily="34" charset="0"/>
            </a:endParaRPr>
          </a:p>
          <a:p>
            <a:pPr lvl="2"/>
            <a:r>
              <a:rPr lang="tr-TR" dirty="0" smtClean="0"/>
              <a:t>User Acceptance Testing (UAT):</a:t>
            </a:r>
            <a:endParaRPr lang="en-US" dirty="0" smtClean="0"/>
          </a:p>
          <a:p>
            <a:pPr lvl="3"/>
            <a:r>
              <a:rPr lang="en-US" dirty="0" smtClean="0">
                <a:latin typeface="Arial" pitchFamily="34" charset="0"/>
                <a:cs typeface="Arial" pitchFamily="34" charset="0"/>
              </a:rPr>
              <a:t>Conducted to assure end user that </a:t>
            </a:r>
            <a:r>
              <a:rPr lang="en-US" dirty="0">
                <a:latin typeface="Arial" pitchFamily="34" charset="0"/>
                <a:cs typeface="Arial" pitchFamily="34" charset="0"/>
              </a:rPr>
              <a:t>the software meets their specified requirements</a:t>
            </a:r>
            <a:r>
              <a:rPr lang="tr-TR" dirty="0" smtClean="0">
                <a:latin typeface="Arial" pitchFamily="34" charset="0"/>
                <a:cs typeface="Arial" pitchFamily="34" charset="0"/>
              </a:rPr>
              <a:t>	</a:t>
            </a:r>
            <a:endParaRPr lang="en-US" dirty="0" smtClean="0">
              <a:latin typeface="Arial" pitchFamily="34" charset="0"/>
              <a:cs typeface="Arial" pitchFamily="34" charset="0"/>
            </a:endParaRPr>
          </a:p>
          <a:p>
            <a:pPr lvl="3"/>
            <a:r>
              <a:rPr lang="en-US" dirty="0">
                <a:latin typeface="Arial" pitchFamily="34" charset="0"/>
                <a:cs typeface="Arial" pitchFamily="34" charset="0"/>
              </a:rPr>
              <a:t>it brings the benefit of extending software testing to the end users as they are the ones who perform the UAT before accepting it</a:t>
            </a:r>
            <a:endParaRPr lang="tr-TR" dirty="0" smtClean="0">
              <a:latin typeface="Arial" pitchFamily="34" charset="0"/>
              <a:cs typeface="Arial" pitchFamily="34" charset="0"/>
            </a:endParaRPr>
          </a:p>
        </p:txBody>
      </p:sp>
    </p:spTree>
    <p:extLst>
      <p:ext uri="{BB962C8B-B14F-4D97-AF65-F5344CB8AC3E}">
        <p14:creationId xmlns:p14="http://schemas.microsoft.com/office/powerpoint/2010/main" xmlns="" val="1102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endParaRPr lang="tr-TR" dirty="0" smtClean="0"/>
          </a:p>
          <a:p>
            <a:pPr lvl="1"/>
            <a:r>
              <a:rPr lang="en-US" dirty="0">
                <a:latin typeface="Arial" panose="020B0604020202020204" pitchFamily="34" charset="0"/>
                <a:cs typeface="Arial" panose="020B0604020202020204" pitchFamily="34" charset="0"/>
              </a:rPr>
              <a:t>While functional testing is done to make sure that the software does not fail during operations or under pressure, security testing is performed with the intent of trying to make the software fail. </a:t>
            </a:r>
            <a:endParaRPr lang="tr-TR"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It is testing that is performed to see if the software can be broken</a:t>
            </a:r>
            <a:r>
              <a:rPr lang="en-US" dirty="0" smtClean="0">
                <a:latin typeface="Arial" panose="020B0604020202020204" pitchFamily="34" charset="0"/>
                <a:cs typeface="Arial" panose="020B0604020202020204" pitchFamily="34" charset="0"/>
              </a:rPr>
              <a:t>.</a:t>
            </a:r>
            <a:endParaRPr lang="tr-TR"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is </a:t>
            </a:r>
            <a:r>
              <a:rPr lang="en-US" dirty="0" smtClean="0">
                <a:latin typeface="Arial" panose="020B0604020202020204" pitchFamily="34" charset="0"/>
                <a:cs typeface="Arial" panose="020B0604020202020204" pitchFamily="34" charset="0"/>
              </a:rPr>
              <a:t>performed </a:t>
            </a:r>
            <a:r>
              <a:rPr lang="en-US" dirty="0">
                <a:latin typeface="Arial" panose="020B0604020202020204" pitchFamily="34" charset="0"/>
                <a:cs typeface="Arial" panose="020B0604020202020204" pitchFamily="34" charset="0"/>
              </a:rPr>
              <a:t>with a hostile user (attacker or </a:t>
            </a:r>
            <a:r>
              <a:rPr lang="en-US" dirty="0" err="1">
                <a:latin typeface="Arial" panose="020B0604020202020204" pitchFamily="34" charset="0"/>
                <a:cs typeface="Arial" panose="020B0604020202020204" pitchFamily="34" charset="0"/>
              </a:rPr>
              <a:t>blackhat</a:t>
            </a:r>
            <a:r>
              <a:rPr lang="en-US" dirty="0">
                <a:latin typeface="Arial" panose="020B0604020202020204" pitchFamily="34" charset="0"/>
                <a:cs typeface="Arial" panose="020B0604020202020204" pitchFamily="34" charset="0"/>
              </a:rPr>
              <a:t>) mindset.  </a:t>
            </a:r>
            <a:endParaRPr lang="tr-TR"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Security testing begins with creating a test strategy of high risk items first, followed by low risk items. </a:t>
            </a:r>
            <a:endParaRPr lang="tr-TR"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tr-TR" dirty="0"/>
              <a:t>Motives, Opportunities and </a:t>
            </a:r>
            <a:r>
              <a:rPr lang="tr-TR" dirty="0" smtClean="0"/>
              <a:t>Means</a:t>
            </a:r>
            <a:endParaRPr lang="en-US"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63688" y="2564904"/>
            <a:ext cx="5449060" cy="3867690"/>
          </a:xfrm>
          <a:prstGeom prst="rect">
            <a:avLst/>
          </a:prstGeom>
        </p:spPr>
      </p:pic>
    </p:spTree>
    <p:extLst>
      <p:ext uri="{BB962C8B-B14F-4D97-AF65-F5344CB8AC3E}">
        <p14:creationId xmlns:p14="http://schemas.microsoft.com/office/powerpoint/2010/main" xmlns="" val="310820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en-US" dirty="0"/>
              <a:t>Testing of Security Functionality versus Security Testing </a:t>
            </a:r>
            <a:endParaRPr lang="en-US" dirty="0" smtClean="0"/>
          </a:p>
          <a:p>
            <a:pPr lvl="1"/>
            <a:endParaRPr lang="en-US" dirty="0"/>
          </a:p>
          <a:p>
            <a:pPr lvl="2"/>
            <a:r>
              <a:rPr lang="en-US" dirty="0">
                <a:latin typeface="Arial" panose="020B0604020202020204" pitchFamily="34" charset="0"/>
                <a:cs typeface="Arial" panose="020B0604020202020204" pitchFamily="34" charset="0"/>
              </a:rPr>
              <a:t>Security testing is testing with an attacker perspective to validate the ability of the software to withstand attack (resiliency</a:t>
            </a:r>
            <a:r>
              <a:rPr lang="en-US" dirty="0" smtClean="0">
                <a:latin typeface="Arial" panose="020B0604020202020204" pitchFamily="34" charset="0"/>
                <a:cs typeface="Arial" panose="020B0604020202020204" pitchFamily="34" charset="0"/>
              </a:rPr>
              <a:t>)</a:t>
            </a:r>
          </a:p>
          <a:p>
            <a:pPr lvl="2"/>
            <a:endParaRPr lang="en-US" dirty="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Whereas testing </a:t>
            </a:r>
            <a:r>
              <a:rPr lang="en-US" dirty="0">
                <a:latin typeface="Arial" panose="020B0604020202020204" pitchFamily="34" charset="0"/>
                <a:cs typeface="Arial" panose="020B0604020202020204" pitchFamily="34" charset="0"/>
              </a:rPr>
              <a:t>security functionality (authentication mechanisms, auditing capabilities, error handling, etc.) in software is meant to assure that the functionality of protection mechanisms are working properly</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18696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72816"/>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tr-TR" dirty="0" smtClean="0"/>
              <a:t>White-box testing:</a:t>
            </a:r>
            <a:endParaRPr lang="en-US" dirty="0" smtClean="0"/>
          </a:p>
          <a:p>
            <a:pPr lvl="1"/>
            <a:endParaRPr lang="en-US" dirty="0" smtClean="0"/>
          </a:p>
          <a:p>
            <a:pPr lvl="2"/>
            <a:r>
              <a:rPr lang="en-US" dirty="0">
                <a:latin typeface="Arial" panose="020B0604020202020204" pitchFamily="34" charset="0"/>
                <a:cs typeface="Arial" panose="020B0604020202020204" pitchFamily="34" charset="0"/>
              </a:rPr>
              <a:t>is a security testing methodology that is performed based on the knowledge of how the software is designed and implemented. </a:t>
            </a:r>
            <a:endParaRPr lang="en-US" dirty="0" smtClean="0">
              <a:latin typeface="Arial" panose="020B0604020202020204" pitchFamily="34" charset="0"/>
              <a:cs typeface="Arial" panose="020B0604020202020204" pitchFamily="34" charset="0"/>
            </a:endParaRPr>
          </a:p>
          <a:p>
            <a:pPr lvl="2"/>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 It is broadly known as full knowledge assessment, because the tester has complete knowledge of the </a:t>
            </a:r>
            <a:r>
              <a:rPr lang="en-US" dirty="0" smtClean="0">
                <a:latin typeface="Arial" panose="020B0604020202020204" pitchFamily="34" charset="0"/>
                <a:cs typeface="Arial" panose="020B0604020202020204" pitchFamily="34" charset="0"/>
              </a:rPr>
              <a:t>software</a:t>
            </a:r>
          </a:p>
          <a:p>
            <a:pPr lvl="2"/>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It can be used to test both the use case (intended behavior) as well as the misuse case (unintended behavior) of the software </a:t>
            </a:r>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16049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72816"/>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tr-TR" dirty="0" smtClean="0"/>
              <a:t>White-box testing:</a:t>
            </a:r>
            <a:endParaRPr lang="en-US" dirty="0" smtClean="0"/>
          </a:p>
          <a:p>
            <a:pPr lvl="1"/>
            <a:endParaRPr lang="en-US" dirty="0"/>
          </a:p>
          <a:p>
            <a:pPr lvl="1"/>
            <a:endParaRPr lang="en-US"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31640" y="2780928"/>
            <a:ext cx="6496957" cy="4010585"/>
          </a:xfrm>
          <a:prstGeom prst="rect">
            <a:avLst/>
          </a:prstGeom>
        </p:spPr>
      </p:pic>
    </p:spTree>
    <p:extLst>
      <p:ext uri="{BB962C8B-B14F-4D97-AF65-F5344CB8AC3E}">
        <p14:creationId xmlns:p14="http://schemas.microsoft.com/office/powerpoint/2010/main" xmlns="" val="2188886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tr-TR" dirty="0" smtClean="0"/>
              <a:t>Black-box testing:</a:t>
            </a:r>
            <a:endParaRPr lang="en-US" dirty="0" smtClean="0"/>
          </a:p>
          <a:p>
            <a:pPr lvl="2"/>
            <a:r>
              <a:rPr lang="en-US" dirty="0">
                <a:latin typeface="Arial" pitchFamily="34" charset="0"/>
                <a:cs typeface="Arial" pitchFamily="34" charset="0"/>
              </a:rPr>
              <a:t> is broadly known as zero knowledge assessment, because the tester has very limited to no knowledge of the internal working of the software being </a:t>
            </a:r>
            <a:r>
              <a:rPr lang="en-US" dirty="0" smtClean="0">
                <a:latin typeface="Arial" pitchFamily="34" charset="0"/>
                <a:cs typeface="Arial" pitchFamily="34" charset="0"/>
              </a:rPr>
              <a:t>tested</a:t>
            </a:r>
            <a:endParaRPr lang="tr-TR" dirty="0" smtClean="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723647" y="3573016"/>
            <a:ext cx="3600953" cy="2667372"/>
          </a:xfrm>
          <a:prstGeom prst="rect">
            <a:avLst/>
          </a:prstGeom>
        </p:spPr>
      </p:pic>
    </p:spTree>
    <p:extLst>
      <p:ext uri="{BB962C8B-B14F-4D97-AF65-F5344CB8AC3E}">
        <p14:creationId xmlns:p14="http://schemas.microsoft.com/office/powerpoint/2010/main" xmlns="" val="1842092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en-US" dirty="0" smtClean="0"/>
              <a:t>White Box</a:t>
            </a:r>
            <a:r>
              <a:rPr lang="tr-TR" dirty="0" smtClean="0"/>
              <a:t> vs </a:t>
            </a:r>
            <a:r>
              <a:rPr lang="en-US" dirty="0" smtClean="0"/>
              <a:t>Black Box</a:t>
            </a:r>
            <a:r>
              <a:rPr lang="tr-TR" dirty="0" smtClean="0"/>
              <a:t>:</a:t>
            </a:r>
            <a:endParaRPr lang="en-US" dirty="0" smtClean="0"/>
          </a:p>
          <a:p>
            <a:pPr lvl="1"/>
            <a:endParaRPr lang="en-US" dirty="0"/>
          </a:p>
          <a:p>
            <a:pPr lvl="1"/>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white box testing may not cover code dependencies (services, libraries, etc.) or 3rd party components. It provides little insight into the exploitability of the vulnerability itself and so may not present an accurate risk picture</a:t>
            </a:r>
            <a:r>
              <a:rPr lang="en-US" dirty="0" smtClean="0">
                <a:latin typeface="Arial" panose="020B0604020202020204" pitchFamily="34" charset="0"/>
                <a:cs typeface="Arial" panose="020B0604020202020204" pitchFamily="34" charset="0"/>
              </a:rPr>
              <a:t>.</a:t>
            </a:r>
          </a:p>
          <a:p>
            <a:pPr lvl="2"/>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On the other hand, black box testing can attest the exploitability of weaknesses in both simulated and actual production systems. </a:t>
            </a:r>
            <a:endParaRPr lang="en-US" dirty="0" smtClean="0">
              <a:latin typeface="Arial" panose="020B0604020202020204" pitchFamily="34" charset="0"/>
              <a:cs typeface="Arial" panose="020B0604020202020204" pitchFamily="34" charset="0"/>
            </a:endParaRPr>
          </a:p>
          <a:p>
            <a:pPr lvl="2"/>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97025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07504" y="1700635"/>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following </a:t>
            </a:r>
            <a:r>
              <a:rPr lang="en-US" dirty="0" smtClean="0">
                <a:latin typeface="Arial" panose="020B0604020202020204" pitchFamily="34" charset="0"/>
                <a:cs typeface="Arial" panose="020B0604020202020204" pitchFamily="34" charset="0"/>
              </a:rPr>
              <a:t>are different </a:t>
            </a:r>
            <a:r>
              <a:rPr lang="en-US" dirty="0">
                <a:latin typeface="Arial" panose="020B0604020202020204" pitchFamily="34" charset="0"/>
                <a:cs typeface="Arial" panose="020B0604020202020204" pitchFamily="34" charset="0"/>
              </a:rPr>
              <a:t>criteria that can be used to determine the type of approach to take when validating software security. </a:t>
            </a:r>
          </a:p>
          <a:p>
            <a:pPr lvl="2"/>
            <a:endParaRPr lang="tr-TR" dirty="0" smtClean="0"/>
          </a:p>
          <a:p>
            <a:pPr lvl="2"/>
            <a:r>
              <a:rPr lang="tr-TR" dirty="0" smtClean="0"/>
              <a:t>Root Cause Identification:</a:t>
            </a:r>
            <a:endParaRPr lang="en-US" dirty="0" smtClean="0"/>
          </a:p>
          <a:p>
            <a:pPr lvl="3"/>
            <a:r>
              <a:rPr lang="en-US" dirty="0">
                <a:latin typeface="Arial" panose="020B0604020202020204" pitchFamily="34" charset="0"/>
                <a:cs typeface="Arial" panose="020B0604020202020204" pitchFamily="34" charset="0"/>
              </a:rPr>
              <a:t>Root Cause Analysis (RCA) of software security is easier when the source code is </a:t>
            </a:r>
            <a:r>
              <a:rPr lang="en-US" dirty="0" smtClean="0">
                <a:latin typeface="Arial" panose="020B0604020202020204" pitchFamily="34" charset="0"/>
                <a:cs typeface="Arial" panose="020B0604020202020204" pitchFamily="34" charset="0"/>
              </a:rPr>
              <a:t>available </a:t>
            </a:r>
            <a:r>
              <a:rPr lang="en-US" dirty="0">
                <a:latin typeface="Arial" panose="020B0604020202020204" pitchFamily="34" charset="0"/>
                <a:cs typeface="Arial" panose="020B0604020202020204" pitchFamily="34" charset="0"/>
              </a:rPr>
              <a:t>so that the exact line of code that causes the vulnerability can be determined and </a:t>
            </a:r>
            <a:r>
              <a:rPr lang="en-US" dirty="0" smtClean="0">
                <a:latin typeface="Arial" panose="020B0604020202020204" pitchFamily="34" charset="0"/>
                <a:cs typeface="Arial" panose="020B0604020202020204" pitchFamily="34" charset="0"/>
              </a:rPr>
              <a:t>handled.</a:t>
            </a:r>
          </a:p>
          <a:p>
            <a:pPr lvl="2"/>
            <a:r>
              <a:rPr lang="tr-TR" i="1" dirty="0" smtClean="0"/>
              <a:t>Extent of Code Coverage</a:t>
            </a:r>
            <a:endParaRPr lang="en-US" i="1" dirty="0" smtClean="0"/>
          </a:p>
          <a:p>
            <a:pPr lvl="3"/>
            <a:r>
              <a:rPr lang="en-US" dirty="0">
                <a:latin typeface="Arial" panose="020B0604020202020204" pitchFamily="34" charset="0"/>
                <a:cs typeface="Arial" panose="020B0604020202020204" pitchFamily="34" charset="0"/>
              </a:rPr>
              <a:t>white box testing requires access to source code and each line of code can be analyzed for security issues, it provides greater code coverage than does black box </a:t>
            </a:r>
            <a:r>
              <a:rPr lang="en-US" dirty="0" smtClean="0">
                <a:latin typeface="Arial" panose="020B0604020202020204" pitchFamily="34" charset="0"/>
                <a:cs typeface="Arial" panose="020B0604020202020204" pitchFamily="34" charset="0"/>
              </a:rPr>
              <a:t>testing</a:t>
            </a:r>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1741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Testing Artifacts</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Test Strategy:</a:t>
            </a:r>
          </a:p>
          <a:p>
            <a:pPr lvl="1"/>
            <a:r>
              <a:rPr lang="en-US" dirty="0">
                <a:latin typeface="Arial" panose="020B0604020202020204" pitchFamily="34" charset="0"/>
                <a:cs typeface="Arial" panose="020B0604020202020204" pitchFamily="34" charset="0"/>
              </a:rPr>
              <a:t> outlines the testing approach that will be </a:t>
            </a:r>
            <a:r>
              <a:rPr lang="en-US" dirty="0" smtClean="0">
                <a:latin typeface="Arial" panose="020B0604020202020204" pitchFamily="34" charset="0"/>
                <a:cs typeface="Arial" panose="020B0604020202020204" pitchFamily="34" charset="0"/>
              </a:rPr>
              <a:t>undertaken</a:t>
            </a:r>
          </a:p>
          <a:p>
            <a:pPr lvl="1"/>
            <a:r>
              <a:rPr lang="en-US" dirty="0">
                <a:latin typeface="Arial" panose="020B0604020202020204" pitchFamily="34" charset="0"/>
                <a:cs typeface="Arial" panose="020B0604020202020204" pitchFamily="34" charset="0"/>
              </a:rPr>
              <a:t> includes information about the testing goals, methods, time needed, test environment configuration and needed </a:t>
            </a:r>
            <a:r>
              <a:rPr lang="en-US" dirty="0" smtClean="0">
                <a:latin typeface="Arial" panose="020B0604020202020204" pitchFamily="34" charset="0"/>
                <a:cs typeface="Arial" panose="020B0604020202020204" pitchFamily="34" charset="0"/>
              </a:rPr>
              <a:t>resources</a:t>
            </a:r>
          </a:p>
          <a:p>
            <a:pPr lvl="1"/>
            <a:r>
              <a:rPr lang="en-US" dirty="0">
                <a:latin typeface="Arial" panose="020B0604020202020204" pitchFamily="34" charset="0"/>
                <a:cs typeface="Arial" panose="020B0604020202020204" pitchFamily="34" charset="0"/>
              </a:rPr>
              <a:t> is high level in nature and is developed from conceptual design documents</a:t>
            </a:r>
            <a:endParaRPr lang="tr-TR" dirty="0" smtClean="0">
              <a:latin typeface="Arial" panose="020B0604020202020204" pitchFamily="34" charset="0"/>
              <a:cs typeface="Arial" panose="020B0604020202020204" pitchFamily="34" charset="0"/>
            </a:endParaRPr>
          </a:p>
          <a:p>
            <a:r>
              <a:rPr lang="tr-TR" dirty="0" smtClean="0"/>
              <a:t>Test Plan:</a:t>
            </a:r>
          </a:p>
          <a:p>
            <a:pPr lvl="1"/>
            <a:r>
              <a:rPr lang="en-US" dirty="0">
                <a:latin typeface="Arial" panose="020B0604020202020204" pitchFamily="34" charset="0"/>
                <a:cs typeface="Arial" panose="020B0604020202020204" pitchFamily="34" charset="0"/>
              </a:rPr>
              <a:t> test plan is much more granular document that details the testing approach </a:t>
            </a:r>
            <a:r>
              <a:rPr lang="en-US" dirty="0" smtClean="0">
                <a:latin typeface="Arial" panose="020B0604020202020204" pitchFamily="34" charset="0"/>
                <a:cs typeface="Arial" panose="020B0604020202020204" pitchFamily="34" charset="0"/>
              </a:rPr>
              <a:t>systematically</a:t>
            </a:r>
          </a:p>
          <a:p>
            <a:pPr lvl="1"/>
            <a:r>
              <a:rPr lang="en-US" dirty="0">
                <a:latin typeface="Arial" panose="020B0604020202020204" pitchFamily="34" charset="0"/>
                <a:cs typeface="Arial" panose="020B0604020202020204" pitchFamily="34" charset="0"/>
              </a:rPr>
              <a:t> three primary components of a test plan includes: test requirements (or responsibility), test methods and test coverage.</a:t>
            </a:r>
          </a:p>
          <a:p>
            <a:endParaRPr lang="tr-TR" dirty="0" smtClean="0">
              <a:latin typeface="Arial" pitchFamily="34" charset="0"/>
              <a:cs typeface="Arial" pitchFamily="34" charset="0"/>
            </a:endParaRPr>
          </a:p>
          <a:p>
            <a:pPr lvl="1">
              <a:buNone/>
            </a:pPr>
            <a:r>
              <a:rPr lang="tr-TR" i="1"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following </a:t>
            </a:r>
            <a:r>
              <a:rPr lang="en-US" dirty="0" smtClean="0">
                <a:latin typeface="Arial" panose="020B0604020202020204" pitchFamily="34" charset="0"/>
                <a:cs typeface="Arial" panose="020B0604020202020204" pitchFamily="34" charset="0"/>
              </a:rPr>
              <a:t>are different </a:t>
            </a:r>
            <a:r>
              <a:rPr lang="en-US" dirty="0">
                <a:latin typeface="Arial" panose="020B0604020202020204" pitchFamily="34" charset="0"/>
                <a:cs typeface="Arial" panose="020B0604020202020204" pitchFamily="34" charset="0"/>
              </a:rPr>
              <a:t>criteria that can be used to determine the type of approach to take when validating software security. </a:t>
            </a:r>
          </a:p>
          <a:p>
            <a:pPr lvl="2"/>
            <a:r>
              <a:rPr lang="en-US" i="1" dirty="0" smtClean="0"/>
              <a:t>Number </a:t>
            </a:r>
            <a:r>
              <a:rPr lang="en-US" i="1" dirty="0"/>
              <a:t>of False Positives and False </a:t>
            </a:r>
            <a:r>
              <a:rPr lang="en-US" i="1" dirty="0" smtClean="0"/>
              <a:t>Negatives</a:t>
            </a:r>
          </a:p>
          <a:p>
            <a:pPr lvl="2"/>
            <a:endParaRPr lang="en-US" i="1" dirty="0"/>
          </a:p>
          <a:p>
            <a:pPr lvl="3"/>
            <a:r>
              <a:rPr lang="en-US" dirty="0">
                <a:latin typeface="Arial" panose="020B0604020202020204" pitchFamily="34" charset="0"/>
                <a:cs typeface="Arial" panose="020B0604020202020204" pitchFamily="34" charset="0"/>
              </a:rPr>
              <a:t>When a vulnerability is reported and in reality it isn’t a true vulnerability, it is referred to as a false positive result of security testing</a:t>
            </a:r>
            <a:r>
              <a:rPr lang="en-US" dirty="0" smtClean="0">
                <a:latin typeface="Arial" panose="020B0604020202020204" pitchFamily="34" charset="0"/>
                <a:cs typeface="Arial" panose="020B0604020202020204" pitchFamily="34" charset="0"/>
              </a:rPr>
              <a:t>.</a:t>
            </a:r>
          </a:p>
          <a:p>
            <a:pPr lvl="3"/>
            <a:endParaRPr lang="en-US" dirty="0">
              <a:latin typeface="Arial" panose="020B0604020202020204" pitchFamily="34" charset="0"/>
              <a:cs typeface="Arial" panose="020B0604020202020204" pitchFamily="34" charset="0"/>
            </a:endParaRPr>
          </a:p>
          <a:p>
            <a:pPr lvl="3"/>
            <a:r>
              <a:rPr lang="en-US" dirty="0">
                <a:latin typeface="Arial" panose="020B0604020202020204" pitchFamily="34" charset="0"/>
                <a:cs typeface="Arial" panose="020B0604020202020204" pitchFamily="34" charset="0"/>
              </a:rPr>
              <a:t> On the other hand, when a vulnerability that exists goes undetected in the results of security testing, it is said to be a false negative. </a:t>
            </a:r>
            <a:endParaRPr lang="en-US" dirty="0" smtClean="0">
              <a:latin typeface="Arial" panose="020B0604020202020204" pitchFamily="34" charset="0"/>
              <a:cs typeface="Arial" panose="020B0604020202020204" pitchFamily="34" charset="0"/>
            </a:endParaRPr>
          </a:p>
          <a:p>
            <a:pPr lvl="3"/>
            <a:endParaRPr lang="en-US" dirty="0">
              <a:latin typeface="Arial" panose="020B0604020202020204" pitchFamily="34" charset="0"/>
              <a:cs typeface="Arial" panose="020B0604020202020204" pitchFamily="34" charset="0"/>
            </a:endParaRPr>
          </a:p>
          <a:p>
            <a:pPr lvl="3"/>
            <a:r>
              <a:rPr lang="en-US" dirty="0">
                <a:latin typeface="Arial" panose="020B0604020202020204" pitchFamily="34" charset="0"/>
                <a:cs typeface="Arial" panose="020B0604020202020204" pitchFamily="34" charset="0"/>
              </a:rPr>
              <a:t>The number of false positives and false negatives are relatively higher in black box testing than in white box testing because black box testing looks at the </a:t>
            </a:r>
            <a:r>
              <a:rPr lang="en-US" dirty="0" smtClean="0">
                <a:latin typeface="Arial" panose="020B0604020202020204" pitchFamily="34" charset="0"/>
                <a:cs typeface="Arial" panose="020B0604020202020204" pitchFamily="34" charset="0"/>
              </a:rPr>
              <a:t>behavior</a:t>
            </a:r>
            <a:endParaRPr lang="tr-TR" i="1" dirty="0"/>
          </a:p>
          <a:p>
            <a:pPr lvl="3"/>
            <a:endParaRPr lang="tr-TR" i="1" dirty="0" smtClean="0"/>
          </a:p>
        </p:txBody>
      </p:sp>
    </p:spTree>
    <p:extLst>
      <p:ext uri="{BB962C8B-B14F-4D97-AF65-F5344CB8AC3E}">
        <p14:creationId xmlns:p14="http://schemas.microsoft.com/office/powerpoint/2010/main" xmlns="" val="687249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8928992"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a:p>
            <a:pPr lvl="1"/>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following </a:t>
            </a:r>
            <a:r>
              <a:rPr lang="en-US" dirty="0" smtClean="0">
                <a:latin typeface="Arial" panose="020B0604020202020204" pitchFamily="34" charset="0"/>
                <a:cs typeface="Arial" panose="020B0604020202020204" pitchFamily="34" charset="0"/>
              </a:rPr>
              <a:t>are different </a:t>
            </a:r>
            <a:r>
              <a:rPr lang="en-US" dirty="0">
                <a:latin typeface="Arial" panose="020B0604020202020204" pitchFamily="34" charset="0"/>
                <a:cs typeface="Arial" panose="020B0604020202020204" pitchFamily="34" charset="0"/>
              </a:rPr>
              <a:t>criteria that can be used to determine the type of approach to take when validating software security. </a:t>
            </a:r>
            <a:endParaRPr lang="tr-TR" i="1" dirty="0" smtClean="0"/>
          </a:p>
          <a:p>
            <a:pPr lvl="2"/>
            <a:r>
              <a:rPr lang="tr-TR" dirty="0" smtClean="0"/>
              <a:t>Logical Flaws Detection</a:t>
            </a:r>
            <a:endParaRPr lang="en-US" dirty="0" smtClean="0"/>
          </a:p>
          <a:p>
            <a:pPr lvl="3"/>
            <a:r>
              <a:rPr lang="en-US" dirty="0">
                <a:latin typeface="Arial" pitchFamily="34" charset="0"/>
                <a:cs typeface="Arial" pitchFamily="34" charset="0"/>
              </a:rPr>
              <a:t>implementation </a:t>
            </a:r>
            <a:r>
              <a:rPr lang="en-US" dirty="0" smtClean="0">
                <a:latin typeface="Arial" pitchFamily="34" charset="0"/>
                <a:cs typeface="Arial" pitchFamily="34" charset="0"/>
              </a:rPr>
              <a:t>bugs are </a:t>
            </a:r>
            <a:r>
              <a:rPr lang="en-US" dirty="0">
                <a:latin typeface="Arial" pitchFamily="34" charset="0"/>
                <a:cs typeface="Arial" pitchFamily="34" charset="0"/>
              </a:rPr>
              <a:t>syntactic </a:t>
            </a:r>
            <a:r>
              <a:rPr lang="en-US" dirty="0" smtClean="0">
                <a:latin typeface="Arial" pitchFamily="34" charset="0"/>
                <a:cs typeface="Arial" pitchFamily="34" charset="0"/>
              </a:rPr>
              <a:t>whereas logical flaws are </a:t>
            </a:r>
            <a:r>
              <a:rPr lang="en-US" dirty="0">
                <a:latin typeface="Arial" pitchFamily="34" charset="0"/>
                <a:cs typeface="Arial" pitchFamily="34" charset="0"/>
              </a:rPr>
              <a:t>design issues and semantic in </a:t>
            </a:r>
            <a:r>
              <a:rPr lang="en-US" dirty="0" smtClean="0">
                <a:latin typeface="Arial" pitchFamily="34" charset="0"/>
                <a:cs typeface="Arial" pitchFamily="34" charset="0"/>
              </a:rPr>
              <a:t>nature</a:t>
            </a:r>
          </a:p>
          <a:p>
            <a:pPr lvl="3"/>
            <a:r>
              <a:rPr lang="en-US" dirty="0" smtClean="0">
                <a:latin typeface="Arial" pitchFamily="34" charset="0"/>
                <a:cs typeface="Arial" pitchFamily="34" charset="0"/>
              </a:rPr>
              <a:t>Easier to reveal via </a:t>
            </a:r>
            <a:r>
              <a:rPr lang="en-US" dirty="0" err="1" smtClean="0">
                <a:latin typeface="Arial" pitchFamily="34" charset="0"/>
                <a:cs typeface="Arial" pitchFamily="34" charset="0"/>
              </a:rPr>
              <a:t>whitebox</a:t>
            </a:r>
            <a:r>
              <a:rPr lang="en-US" dirty="0" smtClean="0">
                <a:latin typeface="Arial" pitchFamily="34" charset="0"/>
                <a:cs typeface="Arial" pitchFamily="34" charset="0"/>
              </a:rPr>
              <a:t> testing since </a:t>
            </a:r>
            <a:r>
              <a:rPr lang="en-US" dirty="0">
                <a:latin typeface="Arial" pitchFamily="34" charset="0"/>
                <a:cs typeface="Arial" pitchFamily="34" charset="0"/>
              </a:rPr>
              <a:t>other contextual artifacts such as the architectural and design documents, configuration </a:t>
            </a:r>
            <a:r>
              <a:rPr lang="en-US" dirty="0" smtClean="0">
                <a:latin typeface="Arial" pitchFamily="34" charset="0"/>
                <a:cs typeface="Arial" pitchFamily="34" charset="0"/>
              </a:rPr>
              <a:t>information are </a:t>
            </a:r>
            <a:r>
              <a:rPr lang="en-US" dirty="0" smtClean="0">
                <a:latin typeface="Arial" pitchFamily="34" charset="0"/>
                <a:cs typeface="Arial" pitchFamily="34" charset="0"/>
              </a:rPr>
              <a:t>present</a:t>
            </a:r>
            <a:endParaRPr lang="tr-TR" dirty="0" smtClean="0">
              <a:latin typeface="Arial" pitchFamily="34" charset="0"/>
              <a:cs typeface="Arial" pitchFamily="34" charset="0"/>
            </a:endParaRPr>
          </a:p>
          <a:p>
            <a:pPr lvl="3"/>
            <a:endParaRPr lang="tr-TR" dirty="0" smtClean="0">
              <a:latin typeface="Arial" pitchFamily="34" charset="0"/>
              <a:cs typeface="Arial" pitchFamily="34" charset="0"/>
            </a:endParaRPr>
          </a:p>
          <a:p>
            <a:pPr lvl="2"/>
            <a:r>
              <a:rPr lang="tr-TR" dirty="0" smtClean="0"/>
              <a:t>Deployment Issues Determination</a:t>
            </a:r>
            <a:endParaRPr lang="en-US" dirty="0" smtClean="0"/>
          </a:p>
          <a:p>
            <a:pPr lvl="3"/>
            <a:r>
              <a:rPr lang="en-US" dirty="0" smtClean="0">
                <a:latin typeface="Arial" pitchFamily="34" charset="0"/>
                <a:cs typeface="Arial" pitchFamily="34" charset="0"/>
              </a:rPr>
              <a:t>We have binaries and not the source code in deployment</a:t>
            </a:r>
          </a:p>
          <a:p>
            <a:pPr lvl="3"/>
            <a:r>
              <a:rPr lang="en-US" dirty="0">
                <a:latin typeface="Arial" pitchFamily="34" charset="0"/>
                <a:cs typeface="Arial" pitchFamily="34" charset="0"/>
              </a:rPr>
              <a:t>The attestation of deployment environment resilience and discovery of actual configuration issues in the environment where the software will be deployed is possible with black box testing. </a:t>
            </a:r>
            <a:endParaRPr lang="tr-TR" dirty="0" smtClean="0">
              <a:latin typeface="Arial" pitchFamily="34" charset="0"/>
              <a:cs typeface="Arial" pitchFamily="34" charset="0"/>
            </a:endParaRPr>
          </a:p>
        </p:txBody>
      </p:sp>
    </p:spTree>
    <p:extLst>
      <p:ext uri="{BB962C8B-B14F-4D97-AF65-F5344CB8AC3E}">
        <p14:creationId xmlns:p14="http://schemas.microsoft.com/office/powerpoint/2010/main" xmlns="" val="3440302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Security Testing Methods</a:t>
            </a:r>
            <a:endParaRPr lang="tr-TR" dirty="0"/>
          </a:p>
        </p:txBody>
      </p:sp>
      <p:sp>
        <p:nvSpPr>
          <p:cNvPr id="9" name="Rectangle 3"/>
          <p:cNvSpPr>
            <a:spLocks noGrp="1" noChangeArrowheads="1"/>
          </p:cNvSpPr>
          <p:nvPr>
            <p:ph idx="1"/>
          </p:nvPr>
        </p:nvSpPr>
        <p:spPr>
          <a:xfrm>
            <a:off x="179512" y="1700808"/>
            <a:ext cx="8928992" cy="5256584"/>
          </a:xfrm>
        </p:spPr>
        <p:txBody>
          <a:bodyPr/>
          <a:lstStyle/>
          <a:p>
            <a:r>
              <a:rPr lang="tr-TR" dirty="0" smtClean="0"/>
              <a:t>Security Testing (</a:t>
            </a:r>
            <a:r>
              <a:rPr lang="en-US" dirty="0" smtClean="0"/>
              <a:t>Attack Surface Validation</a:t>
            </a:r>
            <a:r>
              <a:rPr lang="tr-TR" dirty="0" smtClean="0"/>
              <a:t>)</a:t>
            </a:r>
            <a:r>
              <a:rPr lang="en-US" dirty="0" smtClean="0"/>
              <a:t> </a:t>
            </a:r>
            <a:r>
              <a:rPr lang="tr-TR" dirty="0" smtClean="0"/>
              <a:t>:</a:t>
            </a: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43608" y="2132856"/>
            <a:ext cx="6624736" cy="4799866"/>
          </a:xfrm>
          <a:prstGeom prst="rect">
            <a:avLst/>
          </a:prstGeom>
        </p:spPr>
      </p:pic>
    </p:spTree>
    <p:extLst>
      <p:ext uri="{BB962C8B-B14F-4D97-AF65-F5344CB8AC3E}">
        <p14:creationId xmlns:p14="http://schemas.microsoft.com/office/powerpoint/2010/main" xmlns="" val="1940158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Cryptographic Validation Testing</a:t>
            </a:r>
          </a:p>
          <a:p>
            <a:pPr lvl="1"/>
            <a:r>
              <a:rPr lang="tr-TR" i="1" dirty="0" smtClean="0"/>
              <a:t>Standards Conformance</a:t>
            </a:r>
            <a:r>
              <a:rPr lang="tr-TR" dirty="0" smtClean="0"/>
              <a:t>:</a:t>
            </a:r>
            <a:endParaRPr lang="en-US" dirty="0" smtClean="0"/>
          </a:p>
          <a:p>
            <a:pPr lvl="2"/>
            <a:r>
              <a:rPr lang="en-US" dirty="0">
                <a:latin typeface="Arial" pitchFamily="34" charset="0"/>
                <a:cs typeface="Arial" pitchFamily="34" charset="0"/>
              </a:rPr>
              <a:t>Confirmation that cryptographic modules conform to prescribed standards such as the Federal Information Processing Standards (FIPS) 140-2 </a:t>
            </a:r>
            <a:endParaRPr lang="tr-TR" dirty="0" smtClean="0">
              <a:latin typeface="Arial" pitchFamily="34" charset="0"/>
              <a:cs typeface="Arial" pitchFamily="34" charset="0"/>
            </a:endParaRPr>
          </a:p>
          <a:p>
            <a:pPr lvl="1"/>
            <a:r>
              <a:rPr lang="tr-TR" i="1" dirty="0" smtClean="0"/>
              <a:t>Environment Validation</a:t>
            </a:r>
            <a:r>
              <a:rPr lang="tr-TR" dirty="0" smtClean="0"/>
              <a:t>:</a:t>
            </a:r>
            <a:endParaRPr lang="en-US" dirty="0" smtClean="0"/>
          </a:p>
          <a:p>
            <a:pPr lvl="2"/>
            <a:r>
              <a:rPr lang="en-US" dirty="0">
                <a:latin typeface="Arial" pitchFamily="34" charset="0"/>
                <a:cs typeface="Arial" pitchFamily="34" charset="0"/>
              </a:rPr>
              <a:t>The computing environment in which cryptographic operations occur must be tested as well. </a:t>
            </a:r>
            <a:endParaRPr lang="en-US" dirty="0" smtClean="0">
              <a:latin typeface="Arial" pitchFamily="34" charset="0"/>
              <a:cs typeface="Arial" pitchFamily="34" charset="0"/>
            </a:endParaRPr>
          </a:p>
          <a:p>
            <a:pPr lvl="2"/>
            <a:r>
              <a:rPr lang="en-US" dirty="0" smtClean="0">
                <a:latin typeface="Arial" pitchFamily="34" charset="0"/>
                <a:cs typeface="Arial" pitchFamily="34" charset="0"/>
              </a:rPr>
              <a:t>The </a:t>
            </a:r>
            <a:r>
              <a:rPr lang="en-US" dirty="0">
                <a:latin typeface="Arial" pitchFamily="34" charset="0"/>
                <a:cs typeface="Arial" pitchFamily="34" charset="0"/>
              </a:rPr>
              <a:t>ISO/IEC 15408 Common Criteria (CC) evaluation can be used for this attestation. </a:t>
            </a:r>
            <a:endParaRPr lang="tr-TR" dirty="0" smtClean="0">
              <a:latin typeface="Arial" pitchFamily="34" charset="0"/>
              <a:cs typeface="Arial" pitchFamily="34" charset="0"/>
            </a:endParaRPr>
          </a:p>
          <a:p>
            <a:pPr lvl="1"/>
            <a:r>
              <a:rPr lang="tr-TR" i="1" dirty="0" smtClean="0"/>
              <a:t>Data Validation</a:t>
            </a:r>
            <a:r>
              <a:rPr lang="tr-TR" dirty="0" smtClean="0"/>
              <a:t>:</a:t>
            </a:r>
            <a:endParaRPr lang="en-US" dirty="0" smtClean="0"/>
          </a:p>
          <a:p>
            <a:pPr lvl="2"/>
            <a:r>
              <a:rPr lang="en-US" dirty="0">
                <a:latin typeface="Arial" pitchFamily="34" charset="0"/>
                <a:cs typeface="Arial" pitchFamily="34" charset="0"/>
              </a:rPr>
              <a:t>FIPS 140-2 testing considers data in </a:t>
            </a:r>
            <a:r>
              <a:rPr lang="en-US" dirty="0" err="1">
                <a:latin typeface="Arial" pitchFamily="34" charset="0"/>
                <a:cs typeface="Arial" pitchFamily="34" charset="0"/>
              </a:rPr>
              <a:t>unvalidated</a:t>
            </a:r>
            <a:r>
              <a:rPr lang="en-US" dirty="0">
                <a:latin typeface="Arial" pitchFamily="34" charset="0"/>
                <a:cs typeface="Arial" pitchFamily="34" charset="0"/>
              </a:rPr>
              <a:t> cryptographic systems and environments as data that is not protected at all, i.e., as unprotected </a:t>
            </a:r>
            <a:r>
              <a:rPr lang="en-US" dirty="0" err="1" smtClean="0">
                <a:latin typeface="Arial" pitchFamily="34" charset="0"/>
                <a:cs typeface="Arial" pitchFamily="34" charset="0"/>
              </a:rPr>
              <a:t>cleartext</a:t>
            </a:r>
            <a:endParaRPr lang="tr-TR"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Cryptographic Validation Testing</a:t>
            </a:r>
          </a:p>
          <a:p>
            <a:pPr lvl="1"/>
            <a:r>
              <a:rPr lang="tr-TR" i="1" dirty="0" smtClean="0"/>
              <a:t>Cryptographic Implementation</a:t>
            </a:r>
            <a:endParaRPr lang="en-US" i="1" dirty="0" smtClean="0"/>
          </a:p>
          <a:p>
            <a:pPr lvl="2"/>
            <a:r>
              <a:rPr lang="en-US" dirty="0">
                <a:latin typeface="Arial" panose="020B0604020202020204" pitchFamily="34" charset="0"/>
                <a:cs typeface="Arial" panose="020B0604020202020204" pitchFamily="34" charset="0"/>
              </a:rPr>
              <a:t>seed values needed for cryptographic algorithms should be </a:t>
            </a:r>
            <a:r>
              <a:rPr lang="en-US" dirty="0" smtClean="0">
                <a:latin typeface="Arial" panose="020B0604020202020204" pitchFamily="34" charset="0"/>
                <a:cs typeface="Arial" panose="020B0604020202020204" pitchFamily="34" charset="0"/>
              </a:rPr>
              <a:t>checked </a:t>
            </a:r>
            <a:r>
              <a:rPr lang="en-US" dirty="0">
                <a:latin typeface="Arial" panose="020B0604020202020204" pitchFamily="34" charset="0"/>
                <a:cs typeface="Arial" panose="020B0604020202020204" pitchFamily="34" charset="0"/>
              </a:rPr>
              <a:t>so that they are random and not easily </a:t>
            </a:r>
            <a:r>
              <a:rPr lang="en-US" dirty="0" smtClean="0">
                <a:latin typeface="Arial" panose="020B0604020202020204" pitchFamily="34" charset="0"/>
                <a:cs typeface="Arial" panose="020B0604020202020204" pitchFamily="34" charset="0"/>
              </a:rPr>
              <a:t>guessable</a:t>
            </a:r>
          </a:p>
          <a:p>
            <a:pPr lvl="2"/>
            <a:r>
              <a:rPr lang="en-US" dirty="0">
                <a:latin typeface="Arial" panose="020B0604020202020204" pitchFamily="34" charset="0"/>
                <a:cs typeface="Arial" panose="020B0604020202020204" pitchFamily="34" charset="0"/>
              </a:rPr>
              <a:t> The uniqueness, randomness and strength of identifiers (such as Session ID) can be determined using phase space analysis and resource and time permitting, these tests need to be conducted</a:t>
            </a:r>
            <a:endParaRPr lang="tr-TR" dirty="0" smtClean="0">
              <a:latin typeface="Arial" panose="020B0604020202020204" pitchFamily="34" charset="0"/>
              <a:cs typeface="Arial" panose="020B0604020202020204" pitchFamily="34" charset="0"/>
            </a:endParaRPr>
          </a:p>
          <a:p>
            <a:r>
              <a:rPr lang="tr-TR" dirty="0" smtClean="0"/>
              <a:t>Scanning</a:t>
            </a:r>
            <a:endParaRPr lang="en-US" dirty="0" smtClean="0"/>
          </a:p>
          <a:p>
            <a:pPr lvl="1"/>
            <a:r>
              <a:rPr lang="en-US" dirty="0" smtClean="0">
                <a:latin typeface="Arial" panose="020B0604020202020204" pitchFamily="34" charset="0"/>
                <a:cs typeface="Arial" panose="020B0604020202020204" pitchFamily="34" charset="0"/>
              </a:rPr>
              <a:t>Typically is the first step determining the service entry points</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Devices</a:t>
            </a:r>
            <a:r>
              <a:rPr lang="en-US" dirty="0">
                <a:latin typeface="Arial" panose="020B0604020202020204" pitchFamily="34" charset="0"/>
                <a:cs typeface="Arial" panose="020B0604020202020204" pitchFamily="34" charset="0"/>
              </a:rPr>
              <a:t>, fingerprint operating system, identify active services </a:t>
            </a:r>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14250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Scanning</a:t>
            </a:r>
            <a:endParaRPr lang="en-US" dirty="0" smtClean="0"/>
          </a:p>
          <a:p>
            <a:pPr lvl="1"/>
            <a:r>
              <a:rPr lang="tr-TR" dirty="0" smtClean="0"/>
              <a:t>Vulnerability Scanning:</a:t>
            </a:r>
            <a:endParaRPr lang="en-US" dirty="0" smtClean="0"/>
          </a:p>
          <a:p>
            <a:pPr lvl="2"/>
            <a:r>
              <a:rPr lang="en-US" dirty="0">
                <a:latin typeface="Arial" pitchFamily="34" charset="0"/>
                <a:cs typeface="Arial" pitchFamily="34" charset="0"/>
              </a:rPr>
              <a:t>When scanning is performed with the goal of detecting and identifying security flaws and weaknesses in the software and/or network, it is referred to as vulnerability </a:t>
            </a:r>
            <a:r>
              <a:rPr lang="en-US" dirty="0" smtClean="0">
                <a:latin typeface="Arial" pitchFamily="34" charset="0"/>
                <a:cs typeface="Arial" pitchFamily="34" charset="0"/>
              </a:rPr>
              <a:t>scanning</a:t>
            </a:r>
          </a:p>
          <a:p>
            <a:pPr lvl="2"/>
            <a:r>
              <a:rPr lang="en-US" dirty="0">
                <a:latin typeface="Arial" pitchFamily="34" charset="0"/>
                <a:cs typeface="Arial" pitchFamily="34" charset="0"/>
              </a:rPr>
              <a:t> The scan report should not only describe the type of vulnerability but also provide risk ratings and recommendations </a:t>
            </a:r>
            <a:endParaRPr lang="tr-TR" dirty="0" smtClean="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47664" y="4221088"/>
            <a:ext cx="6007756" cy="2265454"/>
          </a:xfrm>
          <a:prstGeom prst="rect">
            <a:avLst/>
          </a:prstGeom>
        </p:spPr>
      </p:pic>
    </p:spTree>
    <p:extLst>
      <p:ext uri="{BB962C8B-B14F-4D97-AF65-F5344CB8AC3E}">
        <p14:creationId xmlns:p14="http://schemas.microsoft.com/office/powerpoint/2010/main" xmlns="" val="3194383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Scanning</a:t>
            </a:r>
            <a:endParaRPr lang="en-US" dirty="0" smtClean="0"/>
          </a:p>
          <a:p>
            <a:pPr lvl="1"/>
            <a:r>
              <a:rPr lang="tr-TR" dirty="0" smtClean="0"/>
              <a:t>Content Scanning:</a:t>
            </a:r>
            <a:endParaRPr lang="en-US" dirty="0" smtClean="0"/>
          </a:p>
          <a:p>
            <a:pPr lvl="2"/>
            <a:r>
              <a:rPr lang="en-US" dirty="0">
                <a:latin typeface="Arial" panose="020B0604020202020204" pitchFamily="34" charset="0"/>
                <a:cs typeface="Arial" panose="020B0604020202020204" pitchFamily="34" charset="0"/>
              </a:rPr>
              <a:t>Content scanning technologies analyze the content within the document (web pages, files, etc.) for malicious content that can exploit unprotected </a:t>
            </a:r>
            <a:r>
              <a:rPr lang="en-US" dirty="0" smtClean="0">
                <a:latin typeface="Arial" panose="020B0604020202020204" pitchFamily="34" charset="0"/>
                <a:cs typeface="Arial" panose="020B0604020202020204" pitchFamily="34" charset="0"/>
              </a:rPr>
              <a:t>systems</a:t>
            </a:r>
          </a:p>
          <a:p>
            <a:pPr lvl="2"/>
            <a:r>
              <a:rPr lang="en-US" dirty="0">
                <a:latin typeface="Arial" panose="020B0604020202020204" pitchFamily="34" charset="0"/>
                <a:cs typeface="Arial" panose="020B0604020202020204" pitchFamily="34" charset="0"/>
              </a:rPr>
              <a:t>The Melissa macro-virus which packed within what seemed to be an innocuous Microsoft Word document a malicious script (macro), malware packed executables that can lead to malicious file execution attacks</a:t>
            </a:r>
            <a:endParaRPr lang="en-US" dirty="0" smtClean="0">
              <a:latin typeface="Arial" panose="020B0604020202020204" pitchFamily="34" charset="0"/>
              <a:cs typeface="Arial" panose="020B0604020202020204" pitchFamily="34" charset="0"/>
            </a:endParaRPr>
          </a:p>
          <a:p>
            <a:pPr lvl="1"/>
            <a:r>
              <a:rPr lang="tr-TR" dirty="0" smtClean="0"/>
              <a:t>Privacy Scanning</a:t>
            </a:r>
            <a:endParaRPr lang="en-US" dirty="0" smtClean="0"/>
          </a:p>
          <a:p>
            <a:pPr lvl="2"/>
            <a:r>
              <a:rPr lang="en-US" dirty="0">
                <a:latin typeface="Arial" pitchFamily="34" charset="0"/>
                <a:cs typeface="Arial" pitchFamily="34" charset="0"/>
              </a:rPr>
              <a:t> </a:t>
            </a:r>
            <a:r>
              <a:rPr lang="en-US" dirty="0" smtClean="0">
                <a:latin typeface="Arial" pitchFamily="34" charset="0"/>
                <a:cs typeface="Arial" pitchFamily="34" charset="0"/>
              </a:rPr>
              <a:t>Helps in </a:t>
            </a:r>
            <a:r>
              <a:rPr lang="en-US" dirty="0">
                <a:latin typeface="Arial" pitchFamily="34" charset="0"/>
                <a:cs typeface="Arial" pitchFamily="34" charset="0"/>
              </a:rPr>
              <a:t>detecting potential issues that violate privacy policies and end-user trust. </a:t>
            </a:r>
            <a:endParaRPr lang="en-US" dirty="0" smtClean="0">
              <a:latin typeface="Arial" pitchFamily="34" charset="0"/>
              <a:cs typeface="Arial" pitchFamily="34" charset="0"/>
            </a:endParaRPr>
          </a:p>
          <a:p>
            <a:pPr lvl="2"/>
            <a:r>
              <a:rPr lang="en-US" dirty="0">
                <a:latin typeface="Arial" pitchFamily="34" charset="0"/>
                <a:cs typeface="Arial" pitchFamily="34" charset="0"/>
              </a:rPr>
              <a:t> </a:t>
            </a:r>
            <a:r>
              <a:rPr lang="en-US" dirty="0" smtClean="0">
                <a:latin typeface="Arial" pitchFamily="34" charset="0"/>
                <a:cs typeface="Arial" pitchFamily="34" charset="0"/>
              </a:rPr>
              <a:t>It </a:t>
            </a:r>
            <a:r>
              <a:rPr lang="en-US" dirty="0">
                <a:latin typeface="Arial" pitchFamily="34" charset="0"/>
                <a:cs typeface="Arial" pitchFamily="34" charset="0"/>
              </a:rPr>
              <a:t>is essential to scan the software to attest the assurance of non-disclosure and privacy</a:t>
            </a:r>
            <a:endParaRPr lang="tr-TR" dirty="0" smtClean="0">
              <a:latin typeface="Arial" pitchFamily="34" charset="0"/>
              <a:cs typeface="Arial" pitchFamily="34" charset="0"/>
            </a:endParaRPr>
          </a:p>
        </p:txBody>
      </p:sp>
    </p:spTree>
    <p:extLst>
      <p:ext uri="{BB962C8B-B14F-4D97-AF65-F5344CB8AC3E}">
        <p14:creationId xmlns:p14="http://schemas.microsoft.com/office/powerpoint/2010/main" xmlns="" val="23192311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Penetration Testing (Pen-Testing</a:t>
            </a:r>
            <a:r>
              <a:rPr lang="tr-TR" dirty="0" smtClean="0"/>
              <a:t>)</a:t>
            </a:r>
          </a:p>
          <a:p>
            <a:pPr lvl="1"/>
            <a:r>
              <a:rPr lang="en-US" dirty="0" smtClean="0">
                <a:latin typeface="Arial" pitchFamily="34" charset="0"/>
                <a:cs typeface="Arial" pitchFamily="34" charset="0"/>
              </a:rPr>
              <a:t>The main objective of penetration testing </a:t>
            </a:r>
            <a:r>
              <a:rPr lang="en-US" dirty="0" smtClean="0">
                <a:latin typeface="Arial" pitchFamily="34" charset="0"/>
                <a:cs typeface="Arial" pitchFamily="34" charset="0"/>
              </a:rPr>
              <a:t>is</a:t>
            </a:r>
            <a:r>
              <a:rPr lang="tr-TR" dirty="0" smtClean="0">
                <a:latin typeface="Arial" pitchFamily="34" charset="0"/>
                <a:cs typeface="Arial" pitchFamily="34" charset="0"/>
              </a:rPr>
              <a:t> </a:t>
            </a:r>
            <a:r>
              <a:rPr lang="en-US" dirty="0" smtClean="0">
                <a:latin typeface="Arial" pitchFamily="34" charset="0"/>
                <a:cs typeface="Arial" pitchFamily="34" charset="0"/>
              </a:rPr>
              <a:t>to </a:t>
            </a:r>
            <a:r>
              <a:rPr lang="en-US" dirty="0" smtClean="0">
                <a:latin typeface="Arial" pitchFamily="34" charset="0"/>
                <a:cs typeface="Arial" pitchFamily="34" charset="0"/>
              </a:rPr>
              <a:t>see if the network and software assets can be compromised by exploiting </a:t>
            </a:r>
            <a:r>
              <a:rPr lang="en-US" dirty="0" smtClean="0">
                <a:latin typeface="Arial" pitchFamily="34" charset="0"/>
                <a:cs typeface="Arial" pitchFamily="34" charset="0"/>
              </a:rPr>
              <a:t>the</a:t>
            </a:r>
            <a:r>
              <a:rPr lang="tr-TR" dirty="0" smtClean="0">
                <a:latin typeface="Arial" pitchFamily="34" charset="0"/>
                <a:cs typeface="Arial" pitchFamily="34" charset="0"/>
              </a:rPr>
              <a:t> </a:t>
            </a:r>
            <a:r>
              <a:rPr lang="en-US" dirty="0" smtClean="0">
                <a:latin typeface="Arial" pitchFamily="34" charset="0"/>
                <a:cs typeface="Arial" pitchFamily="34" charset="0"/>
              </a:rPr>
              <a:t>vulnerabilities </a:t>
            </a:r>
            <a:r>
              <a:rPr lang="en-US" dirty="0" smtClean="0">
                <a:latin typeface="Arial" pitchFamily="34" charset="0"/>
                <a:cs typeface="Arial" pitchFamily="34" charset="0"/>
              </a:rPr>
              <a:t>that were determined by the </a:t>
            </a:r>
            <a:r>
              <a:rPr lang="en-US" dirty="0" smtClean="0">
                <a:latin typeface="Arial" pitchFamily="34" charset="0"/>
                <a:cs typeface="Arial" pitchFamily="34" charset="0"/>
              </a:rPr>
              <a:t>scans</a:t>
            </a:r>
            <a:endParaRPr lang="tr-TR" dirty="0" smtClean="0">
              <a:latin typeface="Arial" pitchFamily="34" charset="0"/>
              <a:cs typeface="Arial" pitchFamily="34" charset="0"/>
            </a:endParaRPr>
          </a:p>
          <a:p>
            <a:pPr lvl="1"/>
            <a:r>
              <a:rPr lang="tr-TR" dirty="0" smtClean="0">
                <a:latin typeface="Arial" pitchFamily="34" charset="0"/>
                <a:cs typeface="Arial" pitchFamily="34" charset="0"/>
              </a:rPr>
              <a:t>(SP) </a:t>
            </a:r>
            <a:r>
              <a:rPr lang="tr-TR" dirty="0" smtClean="0">
                <a:latin typeface="Arial" pitchFamily="34" charset="0"/>
                <a:cs typeface="Arial" pitchFamily="34" charset="0"/>
              </a:rPr>
              <a:t>800-115 my NIST provides guidelines for pentesting</a:t>
            </a:r>
            <a:endParaRPr lang="tr-TR" dirty="0" smtClean="0">
              <a:latin typeface="Arial" pitchFamily="34" charset="0"/>
              <a:cs typeface="Arial" pitchFamily="34" charset="0"/>
            </a:endParaRPr>
          </a:p>
          <a:p>
            <a:pPr lvl="1"/>
            <a:r>
              <a:rPr lang="tr-TR" i="1" dirty="0" smtClean="0"/>
              <a:t>Reconnaissance (Enumeration and Discovery</a:t>
            </a:r>
            <a:r>
              <a:rPr lang="tr-TR" i="1" dirty="0" smtClean="0"/>
              <a:t>)	</a:t>
            </a:r>
          </a:p>
          <a:p>
            <a:pPr lvl="2"/>
            <a:r>
              <a:rPr lang="tr-TR" dirty="0" smtClean="0">
                <a:latin typeface="Arial" pitchFamily="34" charset="0"/>
                <a:cs typeface="Arial" pitchFamily="34" charset="0"/>
              </a:rPr>
              <a:t>F</a:t>
            </a:r>
            <a:r>
              <a:rPr lang="en-US" dirty="0" err="1" smtClean="0">
                <a:latin typeface="Arial" pitchFamily="34" charset="0"/>
                <a:cs typeface="Arial" pitchFamily="34" charset="0"/>
              </a:rPr>
              <a:t>ingerprinting</a:t>
            </a:r>
            <a:r>
              <a:rPr lang="en-US" dirty="0" smtClean="0">
                <a:latin typeface="Arial" pitchFamily="34" charset="0"/>
                <a:cs typeface="Arial" pitchFamily="34" charset="0"/>
              </a:rPr>
              <a:t>,</a:t>
            </a:r>
            <a:r>
              <a:rPr lang="tr-TR" dirty="0" smtClean="0">
                <a:latin typeface="Arial" pitchFamily="34" charset="0"/>
                <a:cs typeface="Arial" pitchFamily="34" charset="0"/>
              </a:rPr>
              <a:t> </a:t>
            </a:r>
            <a:r>
              <a:rPr lang="en-US" dirty="0" smtClean="0">
                <a:latin typeface="Arial" pitchFamily="34" charset="0"/>
                <a:cs typeface="Arial" pitchFamily="34" charset="0"/>
              </a:rPr>
              <a:t>banner </a:t>
            </a:r>
            <a:r>
              <a:rPr lang="en-US" dirty="0" smtClean="0">
                <a:latin typeface="Arial" pitchFamily="34" charset="0"/>
                <a:cs typeface="Arial" pitchFamily="34" charset="0"/>
              </a:rPr>
              <a:t>grabbing, port and services scans, vulnerability scanning</a:t>
            </a:r>
            <a:r>
              <a:rPr lang="en-US" dirty="0" smtClean="0">
                <a:latin typeface="Arial" pitchFamily="34" charset="0"/>
                <a:cs typeface="Arial" pitchFamily="34" charset="0"/>
              </a:rPr>
              <a:t>,</a:t>
            </a:r>
            <a:r>
              <a:rPr lang="tr-TR" dirty="0" smtClean="0">
                <a:latin typeface="Arial" pitchFamily="34" charset="0"/>
                <a:cs typeface="Arial" pitchFamily="34" charset="0"/>
              </a:rPr>
              <a:t> </a:t>
            </a:r>
            <a:r>
              <a:rPr lang="en-US" dirty="0" smtClean="0">
                <a:latin typeface="Arial" pitchFamily="34" charset="0"/>
                <a:cs typeface="Arial" pitchFamily="34" charset="0"/>
              </a:rPr>
              <a:t>can </a:t>
            </a:r>
            <a:r>
              <a:rPr lang="en-US" dirty="0" smtClean="0">
                <a:latin typeface="Arial" pitchFamily="34" charset="0"/>
                <a:cs typeface="Arial" pitchFamily="34" charset="0"/>
              </a:rPr>
              <a:t>be used to probe and discover the network layout and </a:t>
            </a:r>
            <a:r>
              <a:rPr lang="en-US" dirty="0" smtClean="0">
                <a:latin typeface="Arial" pitchFamily="34" charset="0"/>
                <a:cs typeface="Arial" pitchFamily="34" charset="0"/>
              </a:rPr>
              <a:t>the</a:t>
            </a:r>
            <a:r>
              <a:rPr lang="tr-TR" dirty="0" smtClean="0">
                <a:latin typeface="Arial" pitchFamily="34" charset="0"/>
                <a:cs typeface="Arial" pitchFamily="34" charset="0"/>
              </a:rPr>
              <a:t> </a:t>
            </a:r>
            <a:r>
              <a:rPr lang="en-US" dirty="0" smtClean="0">
                <a:latin typeface="Arial" pitchFamily="34" charset="0"/>
                <a:cs typeface="Arial" pitchFamily="34" charset="0"/>
              </a:rPr>
              <a:t>internal </a:t>
            </a:r>
            <a:r>
              <a:rPr lang="en-US" dirty="0" smtClean="0">
                <a:latin typeface="Arial" pitchFamily="34" charset="0"/>
                <a:cs typeface="Arial" pitchFamily="34" charset="0"/>
              </a:rPr>
              <a:t>workings of the software within that network</a:t>
            </a:r>
            <a:r>
              <a:rPr lang="en-US" dirty="0" smtClean="0">
                <a:latin typeface="Arial" pitchFamily="34" charset="0"/>
                <a:cs typeface="Arial" pitchFamily="34" charset="0"/>
              </a:rPr>
              <a:t>.</a:t>
            </a:r>
            <a:endParaRPr lang="tr-TR" i="1" dirty="0" smtClean="0"/>
          </a:p>
          <a:p>
            <a:pPr lvl="1"/>
            <a:r>
              <a:rPr lang="en-US" i="1" dirty="0" smtClean="0"/>
              <a:t>Resiliency Attestation (Attack and Exploitation</a:t>
            </a:r>
            <a:r>
              <a:rPr lang="en-US" i="1" dirty="0" smtClean="0"/>
              <a:t>)</a:t>
            </a:r>
            <a:endParaRPr lang="tr-TR" i="1" dirty="0" smtClean="0"/>
          </a:p>
          <a:p>
            <a:pPr lvl="2"/>
            <a:r>
              <a:rPr lang="tr-TR" dirty="0" smtClean="0">
                <a:latin typeface="Arial" pitchFamily="34" charset="0"/>
                <a:cs typeface="Arial" pitchFamily="34" charset="0"/>
              </a:rPr>
              <a:t>once </a:t>
            </a:r>
            <a:r>
              <a:rPr lang="tr-TR" dirty="0" smtClean="0">
                <a:latin typeface="Arial" pitchFamily="34" charset="0"/>
                <a:cs typeface="Arial" pitchFamily="34" charset="0"/>
              </a:rPr>
              <a:t>potential </a:t>
            </a:r>
            <a:r>
              <a:rPr lang="en-US" dirty="0" smtClean="0">
                <a:latin typeface="Arial" pitchFamily="34" charset="0"/>
                <a:cs typeface="Arial" pitchFamily="34" charset="0"/>
              </a:rPr>
              <a:t>vulnerabilities </a:t>
            </a:r>
            <a:r>
              <a:rPr lang="en-US" dirty="0" smtClean="0">
                <a:latin typeface="Arial" pitchFamily="34" charset="0"/>
                <a:cs typeface="Arial" pitchFamily="34" charset="0"/>
              </a:rPr>
              <a:t>are discovered, the next step is to try to exploit </a:t>
            </a:r>
            <a:r>
              <a:rPr lang="en-US" dirty="0" smtClean="0">
                <a:latin typeface="Arial" pitchFamily="34" charset="0"/>
                <a:cs typeface="Arial" pitchFamily="34" charset="0"/>
              </a:rPr>
              <a:t>those</a:t>
            </a:r>
            <a:r>
              <a:rPr lang="tr-TR" dirty="0" smtClean="0">
                <a:latin typeface="Arial" pitchFamily="34" charset="0"/>
                <a:cs typeface="Arial" pitchFamily="34" charset="0"/>
              </a:rPr>
              <a:t> weaknesses</a:t>
            </a:r>
            <a:endParaRPr lang="tr-TR" i="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Penetration Testing (Pen-Testing</a:t>
            </a:r>
            <a:r>
              <a:rPr lang="tr-TR" dirty="0" smtClean="0"/>
              <a:t>)</a:t>
            </a:r>
          </a:p>
          <a:p>
            <a:endParaRPr lang="tr-TR" dirty="0" smtClean="0"/>
          </a:p>
          <a:p>
            <a:pPr lvl="1"/>
            <a:r>
              <a:rPr lang="en-US" i="1" dirty="0" smtClean="0"/>
              <a:t>Removal </a:t>
            </a:r>
            <a:r>
              <a:rPr lang="en-US" i="1" dirty="0" smtClean="0"/>
              <a:t>of Evidence (Cleanup activities) and </a:t>
            </a:r>
            <a:r>
              <a:rPr lang="en-US" i="1" dirty="0" smtClean="0"/>
              <a:t>Restoration</a:t>
            </a:r>
            <a:endParaRPr lang="tr-TR" i="1" dirty="0" smtClean="0"/>
          </a:p>
          <a:p>
            <a:pPr lvl="2"/>
            <a:r>
              <a:rPr lang="en-US" dirty="0" smtClean="0">
                <a:latin typeface="Arial" pitchFamily="34" charset="0"/>
                <a:cs typeface="Arial" pitchFamily="34" charset="0"/>
              </a:rPr>
              <a:t>Not cleaning up and leaving behind accounts, </a:t>
            </a:r>
            <a:r>
              <a:rPr lang="en-US" dirty="0" smtClean="0">
                <a:latin typeface="Arial" pitchFamily="34" charset="0"/>
                <a:cs typeface="Arial" pitchFamily="34" charset="0"/>
              </a:rPr>
              <a:t>services</a:t>
            </a:r>
            <a:r>
              <a:rPr lang="tr-TR" dirty="0" smtClean="0">
                <a:latin typeface="Arial" pitchFamily="34" charset="0"/>
                <a:cs typeface="Arial" pitchFamily="34" charset="0"/>
              </a:rPr>
              <a:t> </a:t>
            </a:r>
            <a:r>
              <a:rPr lang="en-US" dirty="0" smtClean="0">
                <a:latin typeface="Arial" pitchFamily="34" charset="0"/>
                <a:cs typeface="Arial" pitchFamily="34" charset="0"/>
              </a:rPr>
              <a:t>and tools</a:t>
            </a:r>
            <a:r>
              <a:rPr lang="tr-TR" dirty="0" smtClean="0">
                <a:latin typeface="Arial" pitchFamily="34" charset="0"/>
                <a:cs typeface="Arial" pitchFamily="34" charset="0"/>
              </a:rPr>
              <a:t> created during pentest</a:t>
            </a:r>
            <a:r>
              <a:rPr lang="en-US" dirty="0" smtClean="0">
                <a:latin typeface="Arial" pitchFamily="34" charset="0"/>
                <a:cs typeface="Arial" pitchFamily="34" charset="0"/>
              </a:rPr>
              <a:t>, </a:t>
            </a:r>
            <a:r>
              <a:rPr lang="en-US" dirty="0" smtClean="0">
                <a:latin typeface="Arial" pitchFamily="34" charset="0"/>
                <a:cs typeface="Arial" pitchFamily="34" charset="0"/>
              </a:rPr>
              <a:t>and not restoring the system, leaves it with an </a:t>
            </a:r>
            <a:r>
              <a:rPr lang="en-US" dirty="0" smtClean="0">
                <a:latin typeface="Arial" pitchFamily="34" charset="0"/>
                <a:cs typeface="Arial" pitchFamily="34" charset="0"/>
              </a:rPr>
              <a:t>increased</a:t>
            </a:r>
            <a:r>
              <a:rPr lang="tr-TR" dirty="0" smtClean="0">
                <a:latin typeface="Arial" pitchFamily="34" charset="0"/>
                <a:cs typeface="Arial" pitchFamily="34" charset="0"/>
              </a:rPr>
              <a:t> </a:t>
            </a:r>
            <a:r>
              <a:rPr lang="en-US" dirty="0" smtClean="0">
                <a:latin typeface="Arial" pitchFamily="34" charset="0"/>
                <a:cs typeface="Arial" pitchFamily="34" charset="0"/>
              </a:rPr>
              <a:t>attack </a:t>
            </a:r>
            <a:r>
              <a:rPr lang="en-US" dirty="0" smtClean="0">
                <a:latin typeface="Arial" pitchFamily="34" charset="0"/>
                <a:cs typeface="Arial" pitchFamily="34" charset="0"/>
              </a:rPr>
              <a:t>surface and any subsequent attempts to exploit the </a:t>
            </a:r>
            <a:r>
              <a:rPr lang="en-US" dirty="0" smtClean="0">
                <a:latin typeface="Arial" pitchFamily="34" charset="0"/>
                <a:cs typeface="Arial" pitchFamily="34" charset="0"/>
              </a:rPr>
              <a:t>software</a:t>
            </a:r>
            <a:r>
              <a:rPr lang="tr-TR" dirty="0" smtClean="0">
                <a:latin typeface="Arial" pitchFamily="34" charset="0"/>
                <a:cs typeface="Arial" pitchFamily="34" charset="0"/>
              </a:rPr>
              <a:t> </a:t>
            </a:r>
            <a:r>
              <a:rPr lang="en-US" dirty="0" smtClean="0">
                <a:latin typeface="Arial" pitchFamily="34" charset="0"/>
                <a:cs typeface="Arial" pitchFamily="34" charset="0"/>
              </a:rPr>
              <a:t>are </a:t>
            </a:r>
            <a:r>
              <a:rPr lang="en-US" dirty="0" smtClean="0">
                <a:latin typeface="Arial" pitchFamily="34" charset="0"/>
                <a:cs typeface="Arial" pitchFamily="34" charset="0"/>
              </a:rPr>
              <a:t>made easy for the real attacker.</a:t>
            </a:r>
            <a:endParaRPr lang="tr-TR" i="1" dirty="0" smtClean="0">
              <a:latin typeface="Arial" pitchFamily="34" charset="0"/>
              <a:cs typeface="Arial" pitchFamily="34" charset="0"/>
            </a:endParaRPr>
          </a:p>
          <a:p>
            <a:pPr lvl="1"/>
            <a:r>
              <a:rPr lang="tr-TR" i="1" dirty="0" smtClean="0"/>
              <a:t>Reporting and </a:t>
            </a:r>
            <a:r>
              <a:rPr lang="tr-TR" i="1" dirty="0" smtClean="0"/>
              <a:t>Recommendations</a:t>
            </a:r>
          </a:p>
          <a:p>
            <a:pPr lvl="2"/>
            <a:r>
              <a:rPr lang="tr-TR" dirty="0" smtClean="0">
                <a:latin typeface="Arial" pitchFamily="34" charset="0"/>
                <a:cs typeface="Arial" pitchFamily="34" charset="0"/>
              </a:rPr>
              <a:t>This </a:t>
            </a:r>
            <a:r>
              <a:rPr lang="en-US" dirty="0" smtClean="0">
                <a:latin typeface="Arial" pitchFamily="34" charset="0"/>
                <a:cs typeface="Arial" pitchFamily="34" charset="0"/>
              </a:rPr>
              <a:t>report </a:t>
            </a:r>
            <a:r>
              <a:rPr lang="en-US" dirty="0" smtClean="0">
                <a:latin typeface="Arial" pitchFamily="34" charset="0"/>
                <a:cs typeface="Arial" pitchFamily="34" charset="0"/>
              </a:rPr>
              <a:t>should include not only technical vulnerabilities </a:t>
            </a:r>
            <a:r>
              <a:rPr lang="en-US" dirty="0" smtClean="0">
                <a:latin typeface="Arial" pitchFamily="34" charset="0"/>
                <a:cs typeface="Arial" pitchFamily="34" charset="0"/>
              </a:rPr>
              <a:t>covering</a:t>
            </a:r>
            <a:r>
              <a:rPr lang="tr-TR" dirty="0" smtClean="0">
                <a:latin typeface="Arial" pitchFamily="34" charset="0"/>
                <a:cs typeface="Arial" pitchFamily="34" charset="0"/>
              </a:rPr>
              <a:t> </a:t>
            </a:r>
            <a:r>
              <a:rPr lang="en-US" dirty="0" smtClean="0">
                <a:latin typeface="Arial" pitchFamily="34" charset="0"/>
                <a:cs typeface="Arial" pitchFamily="34" charset="0"/>
              </a:rPr>
              <a:t>the </a:t>
            </a:r>
            <a:r>
              <a:rPr lang="en-US" dirty="0" smtClean="0">
                <a:latin typeface="Arial" pitchFamily="34" charset="0"/>
                <a:cs typeface="Arial" pitchFamily="34" charset="0"/>
              </a:rPr>
              <a:t>network and software, but also include non-compliance </a:t>
            </a:r>
            <a:r>
              <a:rPr lang="en-US" dirty="0" smtClean="0">
                <a:latin typeface="Arial" pitchFamily="34" charset="0"/>
                <a:cs typeface="Arial" pitchFamily="34" charset="0"/>
              </a:rPr>
              <a:t>with</a:t>
            </a:r>
            <a:r>
              <a:rPr lang="tr-TR" dirty="0" smtClean="0">
                <a:latin typeface="Arial" pitchFamily="34" charset="0"/>
                <a:cs typeface="Arial" pitchFamily="34" charset="0"/>
              </a:rPr>
              <a:t> </a:t>
            </a:r>
            <a:r>
              <a:rPr lang="en-US" dirty="0" smtClean="0">
                <a:latin typeface="Arial" pitchFamily="34" charset="0"/>
                <a:cs typeface="Arial" pitchFamily="34" charset="0"/>
              </a:rPr>
              <a:t>organization </a:t>
            </a:r>
            <a:r>
              <a:rPr lang="en-US" dirty="0" smtClean="0">
                <a:latin typeface="Arial" pitchFamily="34" charset="0"/>
                <a:cs typeface="Arial" pitchFamily="34" charset="0"/>
              </a:rPr>
              <a:t>policy, and weaknesses in organizational </a:t>
            </a:r>
            <a:r>
              <a:rPr lang="en-US" dirty="0" smtClean="0">
                <a:latin typeface="Arial" pitchFamily="34" charset="0"/>
                <a:cs typeface="Arial" pitchFamily="34" charset="0"/>
              </a:rPr>
              <a:t>processes</a:t>
            </a:r>
            <a:r>
              <a:rPr lang="tr-TR" dirty="0" smtClean="0">
                <a:latin typeface="Arial" pitchFamily="34" charset="0"/>
                <a:cs typeface="Arial" pitchFamily="34" charset="0"/>
              </a:rPr>
              <a:t> and </a:t>
            </a:r>
            <a:r>
              <a:rPr lang="tr-TR" dirty="0" smtClean="0">
                <a:latin typeface="Arial" pitchFamily="34" charset="0"/>
                <a:cs typeface="Arial" pitchFamily="34" charset="0"/>
              </a:rPr>
              <a:t>people know-how.</a:t>
            </a:r>
            <a:endParaRPr lang="tr-TR" i="1" dirty="0" smtClean="0">
              <a:latin typeface="Arial" pitchFamily="34" charset="0"/>
              <a:cs typeface="Arial" pitchFamily="34" charset="0"/>
            </a:endParaRPr>
          </a:p>
          <a:p>
            <a:pPr lvl="2"/>
            <a:endParaRPr lang="tr-TR" i="1" dirty="0" smtClean="0"/>
          </a:p>
          <a:p>
            <a:pPr lvl="1"/>
            <a:endParaRPr lang="tr-TR"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Fuzzing</a:t>
            </a:r>
            <a:endParaRPr lang="en-US" b="1" dirty="0" smtClean="0"/>
          </a:p>
          <a:p>
            <a:pPr lvl="1"/>
            <a:r>
              <a:rPr lang="en-US" dirty="0">
                <a:latin typeface="Arial" pitchFamily="34" charset="0"/>
                <a:cs typeface="Arial" pitchFamily="34" charset="0"/>
              </a:rPr>
              <a:t>Fuzzing, which is also known as fuzz testing or fault injection testing, is a brute force type of software testing in which faults (random and pseudo-random input data) are injected into the software and its behavior </a:t>
            </a:r>
            <a:r>
              <a:rPr lang="en-US" dirty="0" smtClean="0">
                <a:latin typeface="Arial" pitchFamily="34" charset="0"/>
                <a:cs typeface="Arial" pitchFamily="34" charset="0"/>
              </a:rPr>
              <a:t>observed</a:t>
            </a:r>
          </a:p>
          <a:p>
            <a:pPr lvl="1"/>
            <a:r>
              <a:rPr lang="en-US" dirty="0">
                <a:latin typeface="Arial" pitchFamily="34" charset="0"/>
                <a:cs typeface="Arial" pitchFamily="34" charset="0"/>
              </a:rPr>
              <a:t> The data that is used for fuzzing is commonly referred to as fuzz data or fuzzing oracle. </a:t>
            </a:r>
            <a:endParaRPr lang="tr-TR" dirty="0" smtClean="0">
              <a:latin typeface="Arial" pitchFamily="34" charset="0"/>
              <a:cs typeface="Arial" pitchFamily="34" charset="0"/>
            </a:endParaRPr>
          </a:p>
          <a:p>
            <a:pPr lvl="1"/>
            <a:r>
              <a:rPr lang="tr-TR" dirty="0" smtClean="0"/>
              <a:t>Generation-Based Fuzzing (Smart Fuzzing)</a:t>
            </a:r>
            <a:endParaRPr lang="en-US" dirty="0" smtClean="0"/>
          </a:p>
          <a:p>
            <a:pPr lvl="2"/>
            <a:r>
              <a:rPr lang="en-US" dirty="0" smtClean="0">
                <a:latin typeface="Arial" pitchFamily="34" charset="0"/>
                <a:cs typeface="Arial" pitchFamily="34" charset="0"/>
              </a:rPr>
              <a:t>There </a:t>
            </a:r>
            <a:r>
              <a:rPr lang="en-US" dirty="0">
                <a:latin typeface="Arial" pitchFamily="34" charset="0"/>
                <a:cs typeface="Arial" pitchFamily="34" charset="0"/>
              </a:rPr>
              <a:t>is foreknowledge of the data format/protocol and the fuzz data is generated from scratch based on the specification/format</a:t>
            </a:r>
          </a:p>
          <a:p>
            <a:pPr lvl="1"/>
            <a:r>
              <a:rPr lang="tr-TR" dirty="0" smtClean="0"/>
              <a:t>Mutation-Based Fuzzing (Dumb Fuzzing)</a:t>
            </a:r>
            <a:endParaRPr lang="en-US" dirty="0" smtClean="0"/>
          </a:p>
          <a:p>
            <a:pPr lvl="2"/>
            <a:r>
              <a:rPr lang="en-US" dirty="0">
                <a:latin typeface="Arial" pitchFamily="34" charset="0"/>
                <a:cs typeface="Arial" pitchFamily="34" charset="0"/>
              </a:rPr>
              <a:t> the fuzz data is created by corrupting (mutating) existing data samples (if they exist) by recursion or replacement. </a:t>
            </a:r>
            <a:endParaRPr lang="en-US" dirty="0" smtClean="0">
              <a:latin typeface="Arial" pitchFamily="34" charset="0"/>
              <a:cs typeface="Arial" pitchFamily="34" charset="0"/>
            </a:endParaRPr>
          </a:p>
          <a:p>
            <a:pPr lvl="2"/>
            <a:r>
              <a:rPr lang="en-US" dirty="0" smtClean="0">
                <a:latin typeface="Arial" pitchFamily="34" charset="0"/>
                <a:cs typeface="Arial" pitchFamily="34" charset="0"/>
              </a:rPr>
              <a:t>This </a:t>
            </a:r>
            <a:r>
              <a:rPr lang="en-US" dirty="0">
                <a:latin typeface="Arial" pitchFamily="34" charset="0"/>
                <a:cs typeface="Arial" pitchFamily="34" charset="0"/>
              </a:rPr>
              <a:t>is done randomly and blindly and so mutated fuzzing is also referred to as dumb fuzzing. </a:t>
            </a:r>
            <a:endParaRPr lang="tr-TR" dirty="0" smtClean="0">
              <a:latin typeface="Arial" pitchFamily="34" charset="0"/>
              <a:cs typeface="Arial" pitchFamily="34" charset="0"/>
            </a:endParaRPr>
          </a:p>
          <a:p>
            <a:pPr lvl="1"/>
            <a:endParaRPr lang="tr-TR"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Testing Artifacts</a:t>
            </a:r>
            <a:endParaRPr lang="tr-TR" dirty="0"/>
          </a:p>
        </p:txBody>
      </p:sp>
      <p:sp>
        <p:nvSpPr>
          <p:cNvPr id="9" name="Rectangle 3"/>
          <p:cNvSpPr>
            <a:spLocks noGrp="1" noChangeArrowheads="1"/>
          </p:cNvSpPr>
          <p:nvPr>
            <p:ph idx="1"/>
          </p:nvPr>
        </p:nvSpPr>
        <p:spPr>
          <a:xfrm>
            <a:off x="179512" y="1268760"/>
            <a:ext cx="9108504" cy="5256584"/>
          </a:xfrm>
        </p:spPr>
        <p:txBody>
          <a:bodyPr/>
          <a:lstStyle/>
          <a:p>
            <a:pPr marL="457200" lvl="1" indent="0">
              <a:buNone/>
            </a:pPr>
            <a:endParaRPr lang="tr-TR" dirty="0" smtClean="0"/>
          </a:p>
          <a:p>
            <a:r>
              <a:rPr lang="tr-TR" dirty="0" smtClean="0"/>
              <a:t>Test Case</a:t>
            </a:r>
            <a:endParaRPr lang="en-US" dirty="0" smtClean="0"/>
          </a:p>
          <a:p>
            <a:pPr lvl="1"/>
            <a:r>
              <a:rPr lang="en-US" dirty="0">
                <a:latin typeface="Arial" pitchFamily="34" charset="0"/>
                <a:cs typeface="Arial" pitchFamily="34" charset="0"/>
              </a:rPr>
              <a:t>A test case takes the test requirements from the test plan and defines measurable conditions to validate </a:t>
            </a:r>
            <a:endParaRPr lang="en-US" dirty="0" smtClean="0">
              <a:latin typeface="Arial" pitchFamily="34" charset="0"/>
              <a:cs typeface="Arial" pitchFamily="34" charset="0"/>
            </a:endParaRPr>
          </a:p>
          <a:p>
            <a:pPr lvl="1"/>
            <a:r>
              <a:rPr lang="en-US" dirty="0">
                <a:latin typeface="Arial" pitchFamily="34" charset="0"/>
                <a:cs typeface="Arial" pitchFamily="34" charset="0"/>
              </a:rPr>
              <a:t>a test case contains a unique identifier, a reference to the requirements specification that is being validated, any preconditions that need to be met, </a:t>
            </a:r>
            <a:r>
              <a:rPr lang="en-US" dirty="0" smtClean="0">
                <a:latin typeface="Arial" pitchFamily="34" charset="0"/>
                <a:cs typeface="Arial" pitchFamily="34" charset="0"/>
              </a:rPr>
              <a:t>actions, </a:t>
            </a:r>
            <a:r>
              <a:rPr lang="en-US" dirty="0">
                <a:latin typeface="Arial" pitchFamily="34" charset="0"/>
                <a:cs typeface="Arial" pitchFamily="34" charset="0"/>
              </a:rPr>
              <a:t>test inputs and expected </a:t>
            </a:r>
            <a:r>
              <a:rPr lang="en-US" dirty="0" smtClean="0">
                <a:latin typeface="Arial" pitchFamily="34" charset="0"/>
                <a:cs typeface="Arial" pitchFamily="34" charset="0"/>
              </a:rPr>
              <a:t>results</a:t>
            </a:r>
          </a:p>
          <a:p>
            <a:pPr lvl="1"/>
            <a:r>
              <a:rPr lang="en-US" dirty="0">
                <a:latin typeface="Arial" pitchFamily="34" charset="0"/>
                <a:cs typeface="Arial" pitchFamily="34" charset="0"/>
              </a:rPr>
              <a:t> In addition to functional test cases, security test cases need to be defined as well</a:t>
            </a:r>
            <a:endParaRPr lang="tr-TR" dirty="0" smtClean="0">
              <a:latin typeface="Arial" pitchFamily="34" charset="0"/>
              <a:cs typeface="Arial" pitchFamily="34" charset="0"/>
            </a:endParaRPr>
          </a:p>
          <a:p>
            <a:r>
              <a:rPr lang="tr-TR" dirty="0" smtClean="0"/>
              <a:t>Test Script</a:t>
            </a:r>
            <a:endParaRPr lang="en-US" dirty="0" smtClean="0"/>
          </a:p>
          <a:p>
            <a:pPr lvl="1"/>
            <a:r>
              <a:rPr lang="en-US" dirty="0" smtClean="0">
                <a:latin typeface="Arial" pitchFamily="34" charset="0"/>
                <a:cs typeface="Arial" pitchFamily="34" charset="0"/>
              </a:rPr>
              <a:t>the </a:t>
            </a:r>
            <a:r>
              <a:rPr lang="en-US" dirty="0">
                <a:latin typeface="Arial" pitchFamily="34" charset="0"/>
                <a:cs typeface="Arial" pitchFamily="34" charset="0"/>
              </a:rPr>
              <a:t>procedures that the tester will undertake to perform the </a:t>
            </a:r>
            <a:r>
              <a:rPr lang="en-US" dirty="0" smtClean="0">
                <a:latin typeface="Arial" pitchFamily="34" charset="0"/>
                <a:cs typeface="Arial" pitchFamily="34" charset="0"/>
              </a:rPr>
              <a:t>test</a:t>
            </a:r>
          </a:p>
          <a:p>
            <a:pPr lvl="1"/>
            <a:r>
              <a:rPr lang="en-US" dirty="0">
                <a:latin typeface="Arial" pitchFamily="34" charset="0"/>
                <a:cs typeface="Arial" pitchFamily="34" charset="0"/>
              </a:rPr>
              <a:t>developed using the test case, and for each test case, one or more test scripts need to be developed</a:t>
            </a:r>
            <a:endParaRPr lang="tr-TR" dirty="0" smtClean="0">
              <a:latin typeface="Arial" pitchFamily="34" charset="0"/>
              <a:cs typeface="Arial" pitchFamily="34" charset="0"/>
            </a:endParaRPr>
          </a:p>
          <a:p>
            <a:endParaRPr lang="tr-TR" dirty="0" smtClean="0">
              <a:latin typeface="Arial" pitchFamily="34" charset="0"/>
              <a:cs typeface="Arial" pitchFamily="34" charset="0"/>
            </a:endParaRPr>
          </a:p>
          <a:p>
            <a:pPr lvl="1">
              <a:buNone/>
            </a:pPr>
            <a:r>
              <a:rPr lang="tr-TR" i="1" dirty="0" smtClean="0">
                <a:latin typeface="Arial" pitchFamily="34" charset="0"/>
                <a:cs typeface="Arial" pitchFamily="34" charset="0"/>
              </a:rPr>
              <a:t>	</a:t>
            </a:r>
          </a:p>
        </p:txBody>
      </p:sp>
    </p:spTree>
    <p:extLst>
      <p:ext uri="{BB962C8B-B14F-4D97-AF65-F5344CB8AC3E}">
        <p14:creationId xmlns:p14="http://schemas.microsoft.com/office/powerpoint/2010/main" xmlns="" val="2265575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Software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Testing for Input </a:t>
            </a:r>
            <a:r>
              <a:rPr lang="tr-TR" b="1" dirty="0" smtClean="0"/>
              <a:t>Validation</a:t>
            </a:r>
          </a:p>
          <a:p>
            <a:pPr lvl="1"/>
            <a:r>
              <a:rPr lang="en-US" dirty="0" smtClean="0">
                <a:latin typeface="Arial" pitchFamily="34" charset="0"/>
                <a:cs typeface="Arial" pitchFamily="34" charset="0"/>
              </a:rPr>
              <a:t>it is best recommended to perform the </a:t>
            </a:r>
            <a:r>
              <a:rPr lang="en-US" dirty="0" smtClean="0">
                <a:latin typeface="Arial" pitchFamily="34" charset="0"/>
                <a:cs typeface="Arial" pitchFamily="34" charset="0"/>
              </a:rPr>
              <a:t>input</a:t>
            </a:r>
            <a:r>
              <a:rPr lang="tr-TR" dirty="0" smtClean="0">
                <a:latin typeface="Arial" pitchFamily="34" charset="0"/>
                <a:cs typeface="Arial" pitchFamily="34" charset="0"/>
              </a:rPr>
              <a:t> </a:t>
            </a:r>
            <a:r>
              <a:rPr lang="en-US" dirty="0" smtClean="0">
                <a:latin typeface="Arial" pitchFamily="34" charset="0"/>
                <a:cs typeface="Arial" pitchFamily="34" charset="0"/>
              </a:rPr>
              <a:t>validation </a:t>
            </a:r>
            <a:r>
              <a:rPr lang="en-US" dirty="0" smtClean="0">
                <a:latin typeface="Arial" pitchFamily="34" charset="0"/>
                <a:cs typeface="Arial" pitchFamily="34" charset="0"/>
              </a:rPr>
              <a:t>tests for both the client and the </a:t>
            </a:r>
            <a:r>
              <a:rPr lang="en-US" dirty="0" smtClean="0">
                <a:latin typeface="Arial" pitchFamily="34" charset="0"/>
                <a:cs typeface="Arial" pitchFamily="34" charset="0"/>
              </a:rPr>
              <a:t>server</a:t>
            </a:r>
            <a:endParaRPr lang="tr-TR" dirty="0" smtClean="0">
              <a:latin typeface="Arial" pitchFamily="34" charset="0"/>
              <a:cs typeface="Arial" pitchFamily="34" charset="0"/>
            </a:endParaRPr>
          </a:p>
          <a:p>
            <a:pPr lvl="1"/>
            <a:endParaRPr lang="tr-TR" dirty="0" smtClean="0">
              <a:latin typeface="Arial" pitchFamily="34" charset="0"/>
              <a:cs typeface="Arial" pitchFamily="34" charset="0"/>
            </a:endParaRPr>
          </a:p>
          <a:p>
            <a:pPr lvl="1"/>
            <a:r>
              <a:rPr lang="en-US" dirty="0" smtClean="0">
                <a:latin typeface="Arial" pitchFamily="34" charset="0"/>
                <a:cs typeface="Arial" pitchFamily="34" charset="0"/>
              </a:rPr>
              <a:t>Attributes of the input such as its range, format, data type, and </a:t>
            </a:r>
            <a:r>
              <a:rPr lang="en-US" dirty="0" smtClean="0">
                <a:latin typeface="Arial" pitchFamily="34" charset="0"/>
                <a:cs typeface="Arial" pitchFamily="34" charset="0"/>
              </a:rPr>
              <a:t>values</a:t>
            </a:r>
            <a:r>
              <a:rPr lang="tr-TR" dirty="0" smtClean="0">
                <a:latin typeface="Arial" pitchFamily="34" charset="0"/>
                <a:cs typeface="Arial" pitchFamily="34" charset="0"/>
              </a:rPr>
              <a:t> must </a:t>
            </a:r>
            <a:r>
              <a:rPr lang="tr-TR" dirty="0" smtClean="0">
                <a:latin typeface="Arial" pitchFamily="34" charset="0"/>
                <a:cs typeface="Arial" pitchFamily="34" charset="0"/>
              </a:rPr>
              <a:t>all be </a:t>
            </a:r>
            <a:r>
              <a:rPr lang="tr-TR" dirty="0" smtClean="0">
                <a:latin typeface="Arial" pitchFamily="34" charset="0"/>
                <a:cs typeface="Arial" pitchFamily="34" charset="0"/>
              </a:rPr>
              <a:t>tested</a:t>
            </a:r>
          </a:p>
          <a:p>
            <a:pPr lvl="1"/>
            <a:endParaRPr lang="tr-TR" b="1" dirty="0" smtClean="0">
              <a:latin typeface="Arial" pitchFamily="34" charset="0"/>
              <a:cs typeface="Arial" pitchFamily="34" charset="0"/>
            </a:endParaRPr>
          </a:p>
          <a:p>
            <a:pPr lvl="1"/>
            <a:r>
              <a:rPr lang="en-US" dirty="0" smtClean="0">
                <a:latin typeface="Arial" pitchFamily="34" charset="0"/>
                <a:cs typeface="Arial" pitchFamily="34" charset="0"/>
              </a:rPr>
              <a:t>In order to perform input validation tests, it is first </a:t>
            </a:r>
            <a:r>
              <a:rPr lang="en-US" dirty="0" smtClean="0">
                <a:latin typeface="Arial" pitchFamily="34" charset="0"/>
                <a:cs typeface="Arial" pitchFamily="34" charset="0"/>
              </a:rPr>
              <a:t>important</a:t>
            </a:r>
            <a:r>
              <a:rPr lang="tr-TR" dirty="0" smtClean="0">
                <a:latin typeface="Arial" pitchFamily="34" charset="0"/>
                <a:cs typeface="Arial" pitchFamily="34" charset="0"/>
              </a:rPr>
              <a:t> </a:t>
            </a:r>
            <a:r>
              <a:rPr lang="en-US" dirty="0" smtClean="0">
                <a:latin typeface="Arial" pitchFamily="34" charset="0"/>
                <a:cs typeface="Arial" pitchFamily="34" charset="0"/>
              </a:rPr>
              <a:t>to </a:t>
            </a:r>
            <a:r>
              <a:rPr lang="en-US" dirty="0" smtClean="0">
                <a:latin typeface="Arial" pitchFamily="34" charset="0"/>
                <a:cs typeface="Arial" pitchFamily="34" charset="0"/>
              </a:rPr>
              <a:t>determine the sources of input and the events in which the software </a:t>
            </a:r>
            <a:r>
              <a:rPr lang="en-US" dirty="0" smtClean="0">
                <a:latin typeface="Arial" pitchFamily="34" charset="0"/>
                <a:cs typeface="Arial" pitchFamily="34" charset="0"/>
              </a:rPr>
              <a:t>will</a:t>
            </a:r>
            <a:r>
              <a:rPr lang="tr-TR" dirty="0" smtClean="0">
                <a:latin typeface="Arial" pitchFamily="34" charset="0"/>
                <a:cs typeface="Arial" pitchFamily="34" charset="0"/>
              </a:rPr>
              <a:t> </a:t>
            </a:r>
            <a:r>
              <a:rPr lang="en-US" dirty="0" smtClean="0">
                <a:latin typeface="Arial" pitchFamily="34" charset="0"/>
                <a:cs typeface="Arial" pitchFamily="34" charset="0"/>
              </a:rPr>
              <a:t>connect </a:t>
            </a:r>
            <a:r>
              <a:rPr lang="en-US" dirty="0" smtClean="0">
                <a:latin typeface="Arial" pitchFamily="34" charset="0"/>
                <a:cs typeface="Arial" pitchFamily="34" charset="0"/>
              </a:rPr>
              <a:t>to the backend store or command </a:t>
            </a:r>
            <a:r>
              <a:rPr lang="en-US" dirty="0" smtClean="0">
                <a:latin typeface="Arial" pitchFamily="34" charset="0"/>
                <a:cs typeface="Arial" pitchFamily="34" charset="0"/>
              </a:rPr>
              <a:t>environment</a:t>
            </a:r>
            <a:endParaRPr lang="tr-TR" dirty="0" smtClean="0">
              <a:latin typeface="Arial" pitchFamily="34" charset="0"/>
              <a:cs typeface="Arial" pitchFamily="34" charset="0"/>
            </a:endParaRPr>
          </a:p>
          <a:p>
            <a:pPr lvl="1"/>
            <a:endParaRPr lang="tr-TR" dirty="0" smtClean="0">
              <a:latin typeface="Arial" pitchFamily="34" charset="0"/>
              <a:cs typeface="Arial" pitchFamily="34" charset="0"/>
            </a:endParaRPr>
          </a:p>
          <a:p>
            <a:pPr lvl="1"/>
            <a:r>
              <a:rPr lang="tr-TR" dirty="0" smtClean="0">
                <a:latin typeface="Arial" pitchFamily="34" charset="0"/>
                <a:cs typeface="Arial" pitchFamily="34" charset="0"/>
              </a:rPr>
              <a:t>These sources </a:t>
            </a:r>
            <a:r>
              <a:rPr lang="tr-TR" dirty="0" smtClean="0">
                <a:latin typeface="Arial" pitchFamily="34" charset="0"/>
                <a:cs typeface="Arial" pitchFamily="34" charset="0"/>
              </a:rPr>
              <a:t>can </a:t>
            </a:r>
            <a:r>
              <a:rPr lang="en-US" dirty="0" smtClean="0">
                <a:latin typeface="Arial" pitchFamily="34" charset="0"/>
                <a:cs typeface="Arial" pitchFamily="34" charset="0"/>
              </a:rPr>
              <a:t>range </a:t>
            </a:r>
            <a:r>
              <a:rPr lang="en-US" dirty="0" smtClean="0">
                <a:latin typeface="Arial" pitchFamily="34" charset="0"/>
                <a:cs typeface="Arial" pitchFamily="34" charset="0"/>
              </a:rPr>
              <a:t>from authentication forms, search input fields, hidden fields in </a:t>
            </a:r>
            <a:r>
              <a:rPr lang="en-US" dirty="0" smtClean="0">
                <a:latin typeface="Arial" pitchFamily="34" charset="0"/>
                <a:cs typeface="Arial" pitchFamily="34" charset="0"/>
              </a:rPr>
              <a:t>web</a:t>
            </a:r>
            <a:r>
              <a:rPr lang="tr-TR" dirty="0" smtClean="0">
                <a:latin typeface="Arial" pitchFamily="34" charset="0"/>
                <a:cs typeface="Arial" pitchFamily="34" charset="0"/>
              </a:rPr>
              <a:t> pages, </a:t>
            </a:r>
            <a:r>
              <a:rPr lang="en-US" dirty="0" err="1" smtClean="0">
                <a:latin typeface="Arial" pitchFamily="34" charset="0"/>
                <a:cs typeface="Arial" pitchFamily="34" charset="0"/>
              </a:rPr>
              <a:t>Querystrings</a:t>
            </a:r>
            <a:r>
              <a:rPr lang="en-US" dirty="0" smtClean="0">
                <a:latin typeface="Arial" pitchFamily="34" charset="0"/>
                <a:cs typeface="Arial" pitchFamily="34" charset="0"/>
              </a:rPr>
              <a:t> </a:t>
            </a:r>
            <a:r>
              <a:rPr lang="en-US" dirty="0" smtClean="0">
                <a:latin typeface="Arial" pitchFamily="34" charset="0"/>
                <a:cs typeface="Arial" pitchFamily="34" charset="0"/>
              </a:rPr>
              <a:t>in the URL address bar</a:t>
            </a:r>
            <a:endParaRPr lang="tr-TR"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Software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Testing for Input </a:t>
            </a:r>
            <a:r>
              <a:rPr lang="tr-TR" b="1" dirty="0" smtClean="0"/>
              <a:t>Validation</a:t>
            </a:r>
          </a:p>
        </p:txBody>
      </p:sp>
      <p:pic>
        <p:nvPicPr>
          <p:cNvPr id="6" name="Picture 5" descr="regex.png"/>
          <p:cNvPicPr>
            <a:picLocks noChangeAspect="1"/>
          </p:cNvPicPr>
          <p:nvPr/>
        </p:nvPicPr>
        <p:blipFill>
          <a:blip r:embed="rId2" cstate="print"/>
          <a:stretch>
            <a:fillRect/>
          </a:stretch>
        </p:blipFill>
        <p:spPr>
          <a:xfrm>
            <a:off x="1619672" y="2348880"/>
            <a:ext cx="5582429" cy="4086796"/>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Software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en-US" b="1" dirty="0" smtClean="0"/>
              <a:t>Testing </a:t>
            </a:r>
            <a:r>
              <a:rPr lang="en-US" b="1" dirty="0" smtClean="0"/>
              <a:t>for Injection Flaws Controls</a:t>
            </a:r>
            <a:endParaRPr lang="tr-TR" b="1" dirty="0" smtClean="0"/>
          </a:p>
          <a:p>
            <a:pPr lvl="1"/>
            <a:r>
              <a:rPr lang="en-US" dirty="0" smtClean="0">
                <a:latin typeface="Arial" pitchFamily="34" charset="0"/>
                <a:cs typeface="Arial" pitchFamily="34" charset="0"/>
              </a:rPr>
              <a:t>parameterized queries that are not susceptible to </a:t>
            </a:r>
            <a:r>
              <a:rPr lang="en-US" dirty="0" smtClean="0">
                <a:latin typeface="Arial" pitchFamily="34" charset="0"/>
                <a:cs typeface="Arial" pitchFamily="34" charset="0"/>
              </a:rPr>
              <a:t>injection</a:t>
            </a:r>
            <a:r>
              <a:rPr lang="tr-TR" dirty="0" smtClean="0">
                <a:latin typeface="Arial" pitchFamily="34" charset="0"/>
                <a:cs typeface="Arial" pitchFamily="34" charset="0"/>
              </a:rPr>
              <a:t> themselves </a:t>
            </a:r>
            <a:r>
              <a:rPr lang="tr-TR" dirty="0" smtClean="0">
                <a:latin typeface="Arial" pitchFamily="34" charset="0"/>
                <a:cs typeface="Arial" pitchFamily="34" charset="0"/>
              </a:rPr>
              <a:t>are used</a:t>
            </a:r>
            <a:r>
              <a:rPr lang="tr-TR" dirty="0" smtClean="0">
                <a:latin typeface="Arial" pitchFamily="34" charset="0"/>
                <a:cs typeface="Arial" pitchFamily="34" charset="0"/>
              </a:rPr>
              <a:t>.</a:t>
            </a:r>
          </a:p>
          <a:p>
            <a:pPr lvl="1"/>
            <a:r>
              <a:rPr lang="en-US" dirty="0" smtClean="0">
                <a:latin typeface="Arial" pitchFamily="34" charset="0"/>
                <a:cs typeface="Arial" pitchFamily="34" charset="0"/>
              </a:rPr>
              <a:t>dynamic </a:t>
            </a:r>
            <a:r>
              <a:rPr lang="en-US" dirty="0" smtClean="0">
                <a:latin typeface="Arial" pitchFamily="34" charset="0"/>
                <a:cs typeface="Arial" pitchFamily="34" charset="0"/>
              </a:rPr>
              <a:t>query construction is </a:t>
            </a:r>
            <a:r>
              <a:rPr lang="en-US" dirty="0" smtClean="0">
                <a:latin typeface="Arial" pitchFamily="34" charset="0"/>
                <a:cs typeface="Arial" pitchFamily="34" charset="0"/>
              </a:rPr>
              <a:t>disallowed</a:t>
            </a:r>
            <a:endParaRPr lang="tr-TR" dirty="0" smtClean="0">
              <a:latin typeface="Arial" pitchFamily="34" charset="0"/>
              <a:cs typeface="Arial" pitchFamily="34" charset="0"/>
            </a:endParaRPr>
          </a:p>
          <a:p>
            <a:pPr lvl="1"/>
            <a:endParaRPr lang="tr-TR" dirty="0" smtClean="0">
              <a:latin typeface="Arial" pitchFamily="34" charset="0"/>
              <a:cs typeface="Arial" pitchFamily="34" charset="0"/>
            </a:endParaRPr>
          </a:p>
          <a:p>
            <a:r>
              <a:rPr lang="en-US" b="1" dirty="0" smtClean="0"/>
              <a:t>Testing for Scripting Attacks </a:t>
            </a:r>
            <a:r>
              <a:rPr lang="en-US" b="1" dirty="0" smtClean="0"/>
              <a:t>Controls</a:t>
            </a:r>
            <a:endParaRPr lang="tr-TR" b="1" dirty="0" smtClean="0"/>
          </a:p>
          <a:p>
            <a:pPr lvl="1"/>
            <a:r>
              <a:rPr lang="en-US" dirty="0" smtClean="0">
                <a:latin typeface="Arial" pitchFamily="34" charset="0"/>
                <a:cs typeface="Arial" pitchFamily="34" charset="0"/>
              </a:rPr>
              <a:t>Requests and inputs are validated using a current and </a:t>
            </a:r>
            <a:r>
              <a:rPr lang="en-US" dirty="0" smtClean="0">
                <a:latin typeface="Arial" pitchFamily="34" charset="0"/>
                <a:cs typeface="Arial" pitchFamily="34" charset="0"/>
              </a:rPr>
              <a:t>contextually</a:t>
            </a:r>
            <a:r>
              <a:rPr lang="tr-TR" dirty="0" smtClean="0">
                <a:latin typeface="Arial" pitchFamily="34" charset="0"/>
                <a:cs typeface="Arial" pitchFamily="34" charset="0"/>
              </a:rPr>
              <a:t> </a:t>
            </a:r>
            <a:r>
              <a:rPr lang="en-US" dirty="0" smtClean="0">
                <a:latin typeface="Arial" pitchFamily="34" charset="0"/>
                <a:cs typeface="Arial" pitchFamily="34" charset="0"/>
              </a:rPr>
              <a:t>relevant </a:t>
            </a:r>
            <a:r>
              <a:rPr lang="en-US" dirty="0" err="1" smtClean="0">
                <a:latin typeface="Arial" pitchFamily="34" charset="0"/>
                <a:cs typeface="Arial" pitchFamily="34" charset="0"/>
              </a:rPr>
              <a:t>whitelist</a:t>
            </a:r>
            <a:r>
              <a:rPr lang="en-US" dirty="0" smtClean="0">
                <a:latin typeface="Arial" pitchFamily="34" charset="0"/>
                <a:cs typeface="Arial" pitchFamily="34" charset="0"/>
              </a:rPr>
              <a:t> that is updated with the latest script </a:t>
            </a:r>
            <a:r>
              <a:rPr lang="en-US" dirty="0" smtClean="0">
                <a:latin typeface="Arial" pitchFamily="34" charset="0"/>
                <a:cs typeface="Arial" pitchFamily="34" charset="0"/>
              </a:rPr>
              <a:t>attack</a:t>
            </a:r>
            <a:r>
              <a:rPr lang="tr-TR" dirty="0" smtClean="0">
                <a:latin typeface="Arial" pitchFamily="34" charset="0"/>
                <a:cs typeface="Arial" pitchFamily="34" charset="0"/>
              </a:rPr>
              <a:t> </a:t>
            </a:r>
            <a:r>
              <a:rPr lang="en-US" dirty="0" smtClean="0">
                <a:latin typeface="Arial" pitchFamily="34" charset="0"/>
                <a:cs typeface="Arial" pitchFamily="34" charset="0"/>
              </a:rPr>
              <a:t>signatures </a:t>
            </a:r>
            <a:r>
              <a:rPr lang="en-US" dirty="0" smtClean="0">
                <a:latin typeface="Arial" pitchFamily="34" charset="0"/>
                <a:cs typeface="Arial" pitchFamily="34" charset="0"/>
              </a:rPr>
              <a:t>and their alternate forms.</a:t>
            </a:r>
          </a:p>
          <a:p>
            <a:pPr lvl="1"/>
            <a:r>
              <a:rPr lang="en-US" dirty="0" smtClean="0">
                <a:latin typeface="Arial" pitchFamily="34" charset="0"/>
                <a:cs typeface="Arial" pitchFamily="34" charset="0"/>
              </a:rPr>
              <a:t>Scripts </a:t>
            </a:r>
            <a:r>
              <a:rPr lang="en-US" dirty="0" smtClean="0">
                <a:latin typeface="Arial" pitchFamily="34" charset="0"/>
                <a:cs typeface="Arial" pitchFamily="34" charset="0"/>
              </a:rPr>
              <a:t>cannot be injected into input sources or the response.</a:t>
            </a:r>
            <a:endParaRPr lang="tr-TR" b="1" dirty="0" smtClean="0">
              <a:latin typeface="Arial" pitchFamily="34" charset="0"/>
              <a:cs typeface="Arial" pitchFamily="34" charset="0"/>
            </a:endParaRPr>
          </a:p>
          <a:p>
            <a:pPr lvl="1"/>
            <a:endParaRPr lang="tr-TR"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Software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latin typeface="Arial" pitchFamily="34" charset="0"/>
                <a:cs typeface="Arial" pitchFamily="34" charset="0"/>
              </a:rPr>
              <a:t>Other testings are</a:t>
            </a:r>
          </a:p>
          <a:p>
            <a:endParaRPr lang="tr-TR" dirty="0" smtClean="0">
              <a:latin typeface="Arial" pitchFamily="34" charset="0"/>
              <a:cs typeface="Arial" pitchFamily="34" charset="0"/>
            </a:endParaRPr>
          </a:p>
          <a:p>
            <a:pPr lvl="1"/>
            <a:r>
              <a:rPr lang="tr-TR" b="1" dirty="0" smtClean="0"/>
              <a:t>Testing </a:t>
            </a:r>
            <a:r>
              <a:rPr lang="tr-TR" b="1" dirty="0" smtClean="0"/>
              <a:t>for Non-repudiation Controls</a:t>
            </a:r>
          </a:p>
          <a:p>
            <a:pPr lvl="1"/>
            <a:r>
              <a:rPr lang="tr-TR" b="1" dirty="0" smtClean="0"/>
              <a:t>Testing for Spoofing Controls</a:t>
            </a:r>
          </a:p>
          <a:p>
            <a:pPr lvl="1"/>
            <a:r>
              <a:rPr lang="tr-TR" b="1" dirty="0" smtClean="0"/>
              <a:t>Failure Testing</a:t>
            </a:r>
          </a:p>
          <a:p>
            <a:pPr lvl="2"/>
            <a:r>
              <a:rPr lang="tr-TR" i="1" dirty="0" smtClean="0"/>
              <a:t>Fail Secure (Fail safe)</a:t>
            </a:r>
          </a:p>
          <a:p>
            <a:pPr lvl="2"/>
            <a:r>
              <a:rPr lang="tr-TR" i="1" dirty="0" smtClean="0"/>
              <a:t>Error and Exception Handling</a:t>
            </a:r>
          </a:p>
          <a:p>
            <a:pPr lvl="2"/>
            <a:r>
              <a:rPr lang="tr-TR" i="1" dirty="0" smtClean="0"/>
              <a:t>Buffer Overflow Controls</a:t>
            </a:r>
          </a:p>
          <a:p>
            <a:pPr lvl="1"/>
            <a:r>
              <a:rPr lang="en-US" b="1" dirty="0" smtClean="0"/>
              <a:t>Testing for Privileges Escalations Controls</a:t>
            </a:r>
            <a:endParaRPr lang="tr-TR" b="1" dirty="0" smtClean="0"/>
          </a:p>
          <a:p>
            <a:pPr lvl="1"/>
            <a:endParaRPr lang="tr-TR"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Tools for Security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pPr lvl="1"/>
            <a:r>
              <a:rPr lang="tr-TR" dirty="0" smtClean="0"/>
              <a:t>Fingerprinting tools</a:t>
            </a:r>
          </a:p>
          <a:p>
            <a:pPr lvl="1"/>
            <a:r>
              <a:rPr lang="tr-TR" dirty="0" smtClean="0"/>
              <a:t>Sniffers / Protocol analyzers</a:t>
            </a:r>
          </a:p>
          <a:p>
            <a:pPr lvl="1"/>
            <a:r>
              <a:rPr lang="tr-TR" dirty="0" smtClean="0"/>
              <a:t>Password crackers</a:t>
            </a:r>
          </a:p>
          <a:p>
            <a:pPr lvl="1"/>
            <a:r>
              <a:rPr lang="en-US" dirty="0" smtClean="0"/>
              <a:t>Web security tools - Scanners, Proxies and Vulnerability</a:t>
            </a:r>
            <a:r>
              <a:rPr lang="tr-TR" dirty="0" smtClean="0"/>
              <a:t> Management</a:t>
            </a:r>
          </a:p>
          <a:p>
            <a:pPr lvl="1"/>
            <a:r>
              <a:rPr lang="tr-TR" dirty="0" smtClean="0"/>
              <a:t>Wireless security tools</a:t>
            </a:r>
          </a:p>
          <a:p>
            <a:pPr lvl="1"/>
            <a:r>
              <a:rPr lang="en-US" dirty="0" smtClean="0"/>
              <a:t> Reverse engineering tools (Assembler and </a:t>
            </a:r>
            <a:r>
              <a:rPr lang="en-US" dirty="0" err="1" smtClean="0"/>
              <a:t>Disassemblers</a:t>
            </a:r>
            <a:r>
              <a:rPr lang="en-US" dirty="0" smtClean="0"/>
              <a:t>, Debuggers</a:t>
            </a:r>
            <a:r>
              <a:rPr lang="tr-TR" dirty="0" smtClean="0"/>
              <a:t> and Decompilers)</a:t>
            </a:r>
          </a:p>
          <a:p>
            <a:pPr lvl="1"/>
            <a:r>
              <a:rPr lang="tr-TR" dirty="0" smtClean="0"/>
              <a:t>Source code analyzers</a:t>
            </a:r>
          </a:p>
          <a:p>
            <a:pPr lvl="1"/>
            <a:r>
              <a:rPr lang="tr-TR" dirty="0" smtClean="0"/>
              <a:t>Vulnerability exploitation tools</a:t>
            </a:r>
          </a:p>
          <a:p>
            <a:pPr lvl="1"/>
            <a:r>
              <a:rPr lang="tr-TR" dirty="0" smtClean="0"/>
              <a:t>Security oriented Operating Systems</a:t>
            </a:r>
          </a:p>
          <a:p>
            <a:pPr lvl="1"/>
            <a:r>
              <a:rPr lang="tr-TR" dirty="0" smtClean="0"/>
              <a:t>Privacy testing tools</a:t>
            </a:r>
          </a:p>
          <a:p>
            <a:pPr lvl="1"/>
            <a:r>
              <a:rPr lang="tr-TR" dirty="0" smtClean="0">
                <a:latin typeface="Arial" pitchFamily="34" charset="0"/>
                <a:cs typeface="Arial" pitchFamily="34" charset="0"/>
              </a:rPr>
              <a:t>See Appendix B in book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tr-TR" sz="3600" dirty="0" smtClean="0"/>
              <a:t>Secure software O</a:t>
            </a:r>
            <a:r>
              <a:rPr lang="en-US" sz="3600" dirty="0" smtClean="0"/>
              <a:t>PERATIONS, MAINTENANCE</a:t>
            </a:r>
            <a:endParaRPr lang="en-US" sz="3600" dirty="0"/>
          </a:p>
        </p:txBody>
      </p:sp>
      <p:sp>
        <p:nvSpPr>
          <p:cNvPr id="5" name="Text Placeholder 4"/>
          <p:cNvSpPr>
            <a:spLocks noGrp="1"/>
          </p:cNvSpPr>
          <p:nvPr>
            <p:ph type="body" idx="1"/>
          </p:nvPr>
        </p:nvSpPr>
        <p:spPr/>
        <p:txBody>
          <a:bodyPr/>
          <a:lstStyle/>
          <a:p>
            <a:r>
              <a:rPr lang="tr-TR" dirty="0" smtClean="0"/>
              <a:t>Lecture </a:t>
            </a:r>
            <a:r>
              <a:rPr lang="en-US" smtClean="0"/>
              <a:t>8</a:t>
            </a:r>
            <a:endParaRPr lang="en-US" dirty="0"/>
          </a:p>
        </p:txBody>
      </p:sp>
      <p:sp>
        <p:nvSpPr>
          <p:cNvPr id="4" name="Rectangle 2"/>
          <p:cNvSpPr txBox="1">
            <a:spLocks noChangeArrowheads="1"/>
          </p:cNvSpPr>
          <p:nvPr/>
        </p:nvSpPr>
        <p:spPr bwMode="auto">
          <a:xfrm>
            <a:off x="395536" y="1412776"/>
            <a:ext cx="6096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4000" b="1" i="0" u="none" strike="noStrike" kern="0" cap="all" spc="0" normalizeH="0" baseline="0" noProof="0" smtClean="0">
                <a:ln>
                  <a:noFill/>
                </a:ln>
                <a:solidFill>
                  <a:schemeClr val="tx1"/>
                </a:solidFill>
                <a:effectLst/>
                <a:uLnTx/>
                <a:uFillTx/>
                <a:latin typeface="+mj-lt"/>
                <a:ea typeface="+mj-ea"/>
                <a:cs typeface="+mj-cs"/>
              </a:rPr>
              <a:t>1DV429 – IT Security</a:t>
            </a:r>
            <a:endParaRPr kumimoji="0" lang="en-US" sz="4000" b="1" i="0" u="none" strike="noStrike" kern="0" cap="all" spc="0" normalizeH="0" baseline="0" noProof="0" dirty="0">
              <a:ln>
                <a:noFill/>
              </a:ln>
              <a:solidFill>
                <a:schemeClr val="tx1"/>
              </a:solidFill>
              <a:effectLst/>
              <a:uLnTx/>
              <a:uFillTx/>
              <a:latin typeface="+mj-lt"/>
              <a:ea typeface="+mj-ea"/>
              <a:cs typeface="+mj-cs"/>
            </a:endParaRPr>
          </a:p>
        </p:txBody>
      </p:sp>
      <p:sp>
        <p:nvSpPr>
          <p:cNvPr id="2" name="TextBox 1"/>
          <p:cNvSpPr txBox="1"/>
          <p:nvPr/>
        </p:nvSpPr>
        <p:spPr>
          <a:xfrm>
            <a:off x="1619672" y="5661248"/>
            <a:ext cx="4752528" cy="369332"/>
          </a:xfrm>
          <a:prstGeom prst="rect">
            <a:avLst/>
          </a:prstGeom>
          <a:noFill/>
        </p:spPr>
        <p:txBody>
          <a:bodyPr wrap="square" rtlCol="0">
            <a:spAutoFit/>
          </a:bodyPr>
          <a:lstStyle/>
          <a:p>
            <a:r>
              <a:rPr lang="en-US" dirty="0" smtClean="0"/>
              <a:t>		</a:t>
            </a:r>
            <a:r>
              <a:rPr lang="en-US" dirty="0" err="1" smtClean="0"/>
              <a:t>Hüseyin</a:t>
            </a:r>
            <a:r>
              <a:rPr lang="en-US" dirty="0" smtClean="0"/>
              <a:t> </a:t>
            </a:r>
            <a:r>
              <a:rPr lang="en-US" dirty="0" err="1" smtClean="0"/>
              <a:t>Kayahan</a:t>
            </a:r>
            <a:r>
              <a:rPr lang="en-US" dirty="0" smtClean="0"/>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Installation and Deployment</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Hardening</a:t>
            </a:r>
            <a:r>
              <a:rPr lang="tr-TR" dirty="0" smtClean="0"/>
              <a:t>:</a:t>
            </a:r>
          </a:p>
          <a:p>
            <a:endParaRPr lang="en-US" dirty="0" smtClean="0"/>
          </a:p>
          <a:p>
            <a:pPr lvl="1"/>
            <a:r>
              <a:rPr lang="en-US" dirty="0">
                <a:latin typeface="Arial" pitchFamily="34" charset="0"/>
                <a:cs typeface="Arial" pitchFamily="34" charset="0"/>
              </a:rPr>
              <a:t>Hardening includes the processes of locking down a system to the most restrictive level so that it is secure. </a:t>
            </a:r>
            <a:endParaRPr lang="tr-TR"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These </a:t>
            </a:r>
            <a:r>
              <a:rPr lang="en-US" dirty="0">
                <a:latin typeface="Arial" pitchFamily="34" charset="0"/>
                <a:cs typeface="Arial" pitchFamily="34" charset="0"/>
              </a:rPr>
              <a:t>minimum (or most restrictive) security levels are usually published as a baseline that all systems in the computing environment must comply to. </a:t>
            </a:r>
            <a:endParaRPr lang="tr-TR"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1"/>
            <a:r>
              <a:rPr lang="en-US" dirty="0" smtClean="0">
                <a:latin typeface="Arial" pitchFamily="34" charset="0"/>
                <a:cs typeface="Arial" pitchFamily="34" charset="0"/>
              </a:rPr>
              <a:t>This </a:t>
            </a:r>
            <a:r>
              <a:rPr lang="en-US" dirty="0">
                <a:latin typeface="Arial" pitchFamily="34" charset="0"/>
                <a:cs typeface="Arial" pitchFamily="34" charset="0"/>
              </a:rPr>
              <a:t>baseline is commonly referred to as a Minimum Security Baseline (MSB). </a:t>
            </a:r>
            <a:endParaRPr lang="tr-TR" dirty="0" smtClean="0">
              <a:latin typeface="Arial" pitchFamily="34" charset="0"/>
              <a:cs typeface="Arial" pitchFamily="34" charset="0"/>
            </a:endParaRPr>
          </a:p>
          <a:p>
            <a:pPr lvl="1"/>
            <a:endParaRPr lang="tr-TR" sz="2400" b="1" dirty="0" smtClean="0"/>
          </a:p>
          <a:p>
            <a:pPr lvl="1">
              <a:buNone/>
            </a:pPr>
            <a:r>
              <a:rPr lang="tr-TR" i="1"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Installation and Deployment</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Environment Configuration:</a:t>
            </a:r>
            <a:endParaRPr lang="en-US" b="1" dirty="0" smtClean="0"/>
          </a:p>
          <a:p>
            <a:pPr lvl="1"/>
            <a:r>
              <a:rPr lang="en-US" dirty="0">
                <a:latin typeface="Arial" pitchFamily="34" charset="0"/>
                <a:cs typeface="Arial" pitchFamily="34" charset="0"/>
              </a:rPr>
              <a:t>A common violation of least privilege that is observed is that in order for the software to function it is granted administrative rights when </a:t>
            </a:r>
            <a:r>
              <a:rPr lang="en-US" dirty="0" smtClean="0">
                <a:latin typeface="Arial" pitchFamily="34" charset="0"/>
                <a:cs typeface="Arial" pitchFamily="34" charset="0"/>
              </a:rPr>
              <a:t>installed</a:t>
            </a:r>
            <a:endParaRPr lang="tr-TR"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1"/>
            <a:r>
              <a:rPr lang="en-US" dirty="0">
                <a:latin typeface="Arial" pitchFamily="34" charset="0"/>
                <a:cs typeface="Arial" pitchFamily="34" charset="0"/>
              </a:rPr>
              <a:t>Enabling disabled services, ports and protocols so that the software can be installed to run is an example of defense in depth </a:t>
            </a:r>
            <a:r>
              <a:rPr lang="en-US" dirty="0" smtClean="0">
                <a:latin typeface="Arial" pitchFamily="34" charset="0"/>
                <a:cs typeface="Arial" pitchFamily="34" charset="0"/>
              </a:rPr>
              <a:t>violations</a:t>
            </a:r>
            <a:endParaRPr lang="tr-TR"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1"/>
            <a:r>
              <a:rPr lang="en-US" dirty="0">
                <a:latin typeface="Arial" pitchFamily="34" charset="0"/>
                <a:cs typeface="Arial" pitchFamily="34" charset="0"/>
              </a:rPr>
              <a:t> If one is lax about the security principles with which the software was designed and built, during the installation phase, then one must not be surprised when that software gets hacked. </a:t>
            </a:r>
            <a:endParaRPr lang="tr-TR" dirty="0" smtClean="0">
              <a:latin typeface="Arial" pitchFamily="34" charset="0"/>
              <a:cs typeface="Arial" pitchFamily="34" charset="0"/>
            </a:endParaRPr>
          </a:p>
          <a:p>
            <a:pPr lvl="1"/>
            <a:endParaRPr lang="en-US" dirty="0" smtClean="0">
              <a:latin typeface="Arial" pitchFamily="34" charset="0"/>
              <a:cs typeface="Arial" pitchFamily="34" charset="0"/>
            </a:endParaRPr>
          </a:p>
          <a:p>
            <a:pPr lvl="1"/>
            <a:r>
              <a:rPr lang="en-US" dirty="0">
                <a:latin typeface="Arial" pitchFamily="34" charset="0"/>
                <a:cs typeface="Arial" pitchFamily="34" charset="0"/>
              </a:rPr>
              <a:t>Configuration issues are also evident in disparate platforms or when platforms are </a:t>
            </a:r>
            <a:r>
              <a:rPr lang="en-US" dirty="0" smtClean="0">
                <a:latin typeface="Arial" pitchFamily="34" charset="0"/>
                <a:cs typeface="Arial" pitchFamily="34" charset="0"/>
              </a:rPr>
              <a:t>changed (x86 to x64). </a:t>
            </a:r>
            <a:endParaRPr lang="tr-TR" dirty="0">
              <a:latin typeface="Arial" pitchFamily="34" charset="0"/>
              <a:cs typeface="Arial" pitchFamily="34" charset="0"/>
            </a:endParaRPr>
          </a:p>
          <a:p>
            <a:pPr lvl="1"/>
            <a:endParaRPr lang="tr-TR" b="1" dirty="0" smtClean="0"/>
          </a:p>
        </p:txBody>
      </p:sp>
    </p:spTree>
    <p:extLst>
      <p:ext uri="{BB962C8B-B14F-4D97-AF65-F5344CB8AC3E}">
        <p14:creationId xmlns:p14="http://schemas.microsoft.com/office/powerpoint/2010/main" xmlns="" val="3672282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Installation and Deployment</a:t>
            </a:r>
            <a:endParaRPr lang="tr-TR" dirty="0"/>
          </a:p>
        </p:txBody>
      </p:sp>
      <p:sp>
        <p:nvSpPr>
          <p:cNvPr id="9" name="Rectangle 3"/>
          <p:cNvSpPr>
            <a:spLocks noGrp="1" noChangeArrowheads="1"/>
          </p:cNvSpPr>
          <p:nvPr>
            <p:ph idx="1"/>
          </p:nvPr>
        </p:nvSpPr>
        <p:spPr>
          <a:xfrm>
            <a:off x="179512" y="1484784"/>
            <a:ext cx="9108504" cy="5256584"/>
          </a:xfrm>
        </p:spPr>
        <p:txBody>
          <a:bodyPr/>
          <a:lstStyle/>
          <a:p>
            <a:endParaRPr lang="tr-TR" b="1" dirty="0" smtClean="0">
              <a:latin typeface="Arial" pitchFamily="34" charset="0"/>
              <a:cs typeface="Arial" pitchFamily="34" charset="0"/>
            </a:endParaRPr>
          </a:p>
          <a:p>
            <a:r>
              <a:rPr lang="tr-TR" b="1" dirty="0" smtClean="0"/>
              <a:t>Release Management:</a:t>
            </a:r>
            <a:endParaRPr lang="en-US" b="1" dirty="0" smtClean="0"/>
          </a:p>
          <a:p>
            <a:pPr lvl="1"/>
            <a:r>
              <a:rPr lang="en-US" sz="1800" dirty="0">
                <a:latin typeface="Arial" panose="020B0604020202020204" pitchFamily="34" charset="0"/>
                <a:cs typeface="Arial" panose="020B0604020202020204" pitchFamily="34" charset="0"/>
              </a:rPr>
              <a:t>the software when released should be released in a formal and controlled manner.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Release </a:t>
            </a:r>
            <a:r>
              <a:rPr lang="en-US" sz="1800" dirty="0">
                <a:latin typeface="Arial" panose="020B0604020202020204" pitchFamily="34" charset="0"/>
                <a:cs typeface="Arial" panose="020B0604020202020204" pitchFamily="34" charset="0"/>
              </a:rPr>
              <a:t>management is the process of ensuring that all changes that are made to the computing environment are planned, </a:t>
            </a:r>
            <a:r>
              <a:rPr lang="en-US" sz="1800" dirty="0" smtClean="0">
                <a:latin typeface="Arial" panose="020B0604020202020204" pitchFamily="34" charset="0"/>
                <a:cs typeface="Arial" panose="020B0604020202020204" pitchFamily="34" charset="0"/>
              </a:rPr>
              <a:t>documented.</a:t>
            </a:r>
          </a:p>
          <a:p>
            <a:pPr lvl="1"/>
            <a:r>
              <a:rPr lang="en-US" sz="1800" dirty="0">
                <a:latin typeface="Arial" panose="020B0604020202020204" pitchFamily="34" charset="0"/>
                <a:cs typeface="Arial" panose="020B0604020202020204" pitchFamily="34" charset="0"/>
              </a:rPr>
              <a:t>It is also important to ensure that the software is built for “release” and not for “debug”.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When </a:t>
            </a:r>
            <a:r>
              <a:rPr lang="en-US" sz="1800" dirty="0">
                <a:latin typeface="Arial" panose="020B0604020202020204" pitchFamily="34" charset="0"/>
                <a:cs typeface="Arial" panose="020B0604020202020204" pitchFamily="34" charset="0"/>
              </a:rPr>
              <a:t>software is compiled for debugging </a:t>
            </a:r>
            <a:r>
              <a:rPr lang="en-US" sz="1800" dirty="0" smtClean="0">
                <a:latin typeface="Arial" panose="020B0604020202020204" pitchFamily="34" charset="0"/>
                <a:cs typeface="Arial" panose="020B0604020202020204" pitchFamily="34" charset="0"/>
              </a:rPr>
              <a:t>purposes, </a:t>
            </a:r>
            <a:r>
              <a:rPr lang="en-US" sz="1800" dirty="0">
                <a:latin typeface="Arial" panose="020B0604020202020204" pitchFamily="34" charset="0"/>
                <a:cs typeface="Arial" panose="020B0604020202020204" pitchFamily="34" charset="0"/>
              </a:rPr>
              <a:t>the debug information is usually stored in a separate file that is known as the program database file.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program database (.</a:t>
            </a:r>
            <a:r>
              <a:rPr lang="en-US" sz="1800" dirty="0" err="1">
                <a:latin typeface="Arial" panose="020B0604020202020204" pitchFamily="34" charset="0"/>
                <a:cs typeface="Arial" panose="020B0604020202020204" pitchFamily="34" charset="0"/>
              </a:rPr>
              <a:t>pdb</a:t>
            </a:r>
            <a:r>
              <a:rPr lang="en-US" sz="1800" dirty="0">
                <a:latin typeface="Arial" panose="020B0604020202020204" pitchFamily="34" charset="0"/>
                <a:cs typeface="Arial" panose="020B0604020202020204" pitchFamily="34" charset="0"/>
              </a:rPr>
              <a:t>) file should not be deployed into the IT computing (production) environment as it holds debugging and project state information.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a:t>
            </a:r>
            <a:r>
              <a:rPr lang="en-US" sz="1800" dirty="0">
                <a:latin typeface="Arial" pitchFamily="34" charset="0"/>
                <a:cs typeface="Arial" pitchFamily="34" charset="0"/>
              </a:rPr>
              <a:t>ISO/IEC 15408 (Common Criteria) requirements mandates that the implementation, documentation, tests, project related documentation, tools including build tools are maintained in a configuration management system (CMS). </a:t>
            </a:r>
            <a:endParaRPr lang="tr-TR" i="1" dirty="0" smtClean="0">
              <a:latin typeface="Arial" pitchFamily="34" charset="0"/>
              <a:cs typeface="Arial" pitchFamily="34" charset="0"/>
            </a:endParaRPr>
          </a:p>
        </p:txBody>
      </p:sp>
    </p:spTree>
    <p:extLst>
      <p:ext uri="{BB962C8B-B14F-4D97-AF65-F5344CB8AC3E}">
        <p14:creationId xmlns:p14="http://schemas.microsoft.com/office/powerpoint/2010/main" xmlns="" val="8301513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Installation and Deployment</a:t>
            </a:r>
            <a:endParaRPr lang="tr-TR" dirty="0"/>
          </a:p>
        </p:txBody>
      </p:sp>
      <p:sp>
        <p:nvSpPr>
          <p:cNvPr id="9" name="Rectangle 3"/>
          <p:cNvSpPr>
            <a:spLocks noGrp="1" noChangeArrowheads="1"/>
          </p:cNvSpPr>
          <p:nvPr>
            <p:ph idx="1"/>
          </p:nvPr>
        </p:nvSpPr>
        <p:spPr>
          <a:xfrm>
            <a:off x="179512" y="1700808"/>
            <a:ext cx="9108504" cy="5256584"/>
          </a:xfrm>
        </p:spPr>
        <p:txBody>
          <a:bodyPr/>
          <a:lstStyle/>
          <a:p>
            <a:endParaRPr lang="tr-TR" b="1" dirty="0" smtClean="0">
              <a:latin typeface="Arial" pitchFamily="34" charset="0"/>
              <a:cs typeface="Arial" pitchFamily="34" charset="0"/>
            </a:endParaRPr>
          </a:p>
          <a:p>
            <a:r>
              <a:rPr lang="tr-TR" b="1" dirty="0" smtClean="0"/>
              <a:t>Bootstrapping and Secure Startup:</a:t>
            </a:r>
            <a:endParaRPr lang="en-US" b="1" dirty="0" smtClean="0"/>
          </a:p>
          <a:p>
            <a:pPr lvl="1"/>
            <a:r>
              <a:rPr lang="en-US" dirty="0">
                <a:latin typeface="Arial" pitchFamily="34" charset="0"/>
                <a:cs typeface="Arial" pitchFamily="34" charset="0"/>
              </a:rPr>
              <a:t>Secure startup refers to all the processes and mechanism that assure the environment’s TCB integrity when the system or software running on the system starts</a:t>
            </a:r>
            <a:r>
              <a:rPr lang="tr-TR" dirty="0">
                <a:latin typeface="Arial" pitchFamily="34" charset="0"/>
                <a:cs typeface="Arial" pitchFamily="34" charset="0"/>
              </a:rPr>
              <a:t>	</a:t>
            </a:r>
          </a:p>
          <a:p>
            <a:pPr lvl="1"/>
            <a:r>
              <a:rPr lang="en-US" dirty="0">
                <a:latin typeface="Arial" pitchFamily="34" charset="0"/>
                <a:cs typeface="Arial" pitchFamily="34" charset="0"/>
              </a:rPr>
              <a:t>The </a:t>
            </a:r>
            <a:r>
              <a:rPr lang="en-US" dirty="0" smtClean="0">
                <a:latin typeface="Arial" pitchFamily="34" charset="0"/>
                <a:cs typeface="Arial" pitchFamily="34" charset="0"/>
              </a:rPr>
              <a:t>Trusted Platform Module (TPM) </a:t>
            </a:r>
            <a:r>
              <a:rPr lang="en-US" dirty="0">
                <a:latin typeface="Arial" pitchFamily="34" charset="0"/>
                <a:cs typeface="Arial" pitchFamily="34" charset="0"/>
              </a:rPr>
              <a:t>chip can be used for storing cryptographic </a:t>
            </a:r>
            <a:r>
              <a:rPr lang="en-US" dirty="0" smtClean="0">
                <a:latin typeface="Arial" pitchFamily="34" charset="0"/>
                <a:cs typeface="Arial" pitchFamily="34" charset="0"/>
              </a:rPr>
              <a:t>keys</a:t>
            </a:r>
          </a:p>
          <a:p>
            <a:pPr lvl="1"/>
            <a:r>
              <a:rPr lang="en-US" dirty="0">
                <a:latin typeface="Arial" pitchFamily="34" charset="0"/>
                <a:cs typeface="Arial" pitchFamily="34" charset="0"/>
              </a:rPr>
              <a:t>Startup events such as </a:t>
            </a:r>
            <a:r>
              <a:rPr lang="en-US" dirty="0" err="1">
                <a:latin typeface="Arial" pitchFamily="34" charset="0"/>
                <a:cs typeface="Arial" pitchFamily="34" charset="0"/>
              </a:rPr>
              <a:t>Application_OnStart</a:t>
            </a:r>
            <a:r>
              <a:rPr lang="en-US" dirty="0">
                <a:latin typeface="Arial" pitchFamily="34" charset="0"/>
                <a:cs typeface="Arial" pitchFamily="34" charset="0"/>
              </a:rPr>
              <a:t> or </a:t>
            </a:r>
            <a:r>
              <a:rPr lang="en-US" dirty="0" err="1">
                <a:latin typeface="Arial" pitchFamily="34" charset="0"/>
                <a:cs typeface="Arial" pitchFamily="34" charset="0"/>
              </a:rPr>
              <a:t>Session_OnStart</a:t>
            </a:r>
            <a:r>
              <a:rPr lang="en-US" dirty="0">
                <a:latin typeface="Arial" pitchFamily="34" charset="0"/>
                <a:cs typeface="Arial" pitchFamily="34" charset="0"/>
              </a:rPr>
              <a:t> events are used in web applications to provide software bootstrapping</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 </a:t>
            </a:r>
            <a:r>
              <a:rPr lang="en-US" dirty="0">
                <a:latin typeface="Arial" pitchFamily="34" charset="0"/>
                <a:cs typeface="Arial" pitchFamily="34" charset="0"/>
              </a:rPr>
              <a:t>Malicious Software </a:t>
            </a:r>
            <a:r>
              <a:rPr lang="en-US" dirty="0" smtClean="0">
                <a:latin typeface="Arial" pitchFamily="34" charset="0"/>
                <a:cs typeface="Arial" pitchFamily="34" charset="0"/>
              </a:rPr>
              <a:t>threat </a:t>
            </a:r>
            <a:r>
              <a:rPr lang="en-US" dirty="0">
                <a:latin typeface="Arial" pitchFamily="34" charset="0"/>
                <a:cs typeface="Arial" pitchFamily="34" charset="0"/>
              </a:rPr>
              <a:t>agents such as spyware and rootkits are known to interrupt the bootstrapping process and interject themselves as the program loads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xmlns="" val="2426672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Testing Artifacts</a:t>
            </a:r>
            <a:endParaRPr lang="tr-TR" dirty="0"/>
          </a:p>
        </p:txBody>
      </p:sp>
      <p:sp>
        <p:nvSpPr>
          <p:cNvPr id="9" name="Rectangle 3"/>
          <p:cNvSpPr>
            <a:spLocks noGrp="1" noChangeArrowheads="1"/>
          </p:cNvSpPr>
          <p:nvPr>
            <p:ph idx="1"/>
          </p:nvPr>
        </p:nvSpPr>
        <p:spPr>
          <a:xfrm>
            <a:off x="179512" y="1268760"/>
            <a:ext cx="9108504" cy="5256584"/>
          </a:xfrm>
        </p:spPr>
        <p:txBody>
          <a:bodyPr/>
          <a:lstStyle/>
          <a:p>
            <a:pPr marL="457200" lvl="1" indent="0">
              <a:buNone/>
            </a:pPr>
            <a:endParaRPr lang="en-US" dirty="0" smtClean="0"/>
          </a:p>
          <a:p>
            <a:pPr marL="457200" lvl="1" indent="0">
              <a:buNone/>
            </a:pPr>
            <a:endParaRPr lang="tr-TR" dirty="0" smtClean="0"/>
          </a:p>
          <a:p>
            <a:r>
              <a:rPr lang="tr-TR" dirty="0" smtClean="0"/>
              <a:t>Test Suite</a:t>
            </a:r>
            <a:endParaRPr lang="en-US" dirty="0" smtClean="0"/>
          </a:p>
          <a:p>
            <a:pPr lvl="1"/>
            <a:r>
              <a:rPr lang="en-US" dirty="0">
                <a:latin typeface="Arial" pitchFamily="34" charset="0"/>
                <a:cs typeface="Arial" pitchFamily="34" charset="0"/>
              </a:rPr>
              <a:t>groups and a collection of test cases makes up a test </a:t>
            </a:r>
            <a:r>
              <a:rPr lang="en-US" dirty="0" smtClean="0">
                <a:latin typeface="Arial" pitchFamily="34" charset="0"/>
                <a:cs typeface="Arial" pitchFamily="34" charset="0"/>
              </a:rPr>
              <a:t>suite</a:t>
            </a:r>
          </a:p>
          <a:p>
            <a:pPr lvl="1"/>
            <a:r>
              <a:rPr lang="en-US" dirty="0">
                <a:latin typeface="Arial" pitchFamily="34" charset="0"/>
                <a:cs typeface="Arial" pitchFamily="34" charset="0"/>
              </a:rPr>
              <a:t>usually organized logically by section, such as functional tests, performance </a:t>
            </a:r>
            <a:r>
              <a:rPr lang="en-US" dirty="0" smtClean="0">
                <a:latin typeface="Arial" pitchFamily="34" charset="0"/>
                <a:cs typeface="Arial" pitchFamily="34" charset="0"/>
              </a:rPr>
              <a:t>tests</a:t>
            </a:r>
          </a:p>
          <a:p>
            <a:pPr lvl="1"/>
            <a:endParaRPr lang="tr-TR" dirty="0" smtClean="0"/>
          </a:p>
          <a:p>
            <a:r>
              <a:rPr lang="tr-TR" dirty="0" smtClean="0"/>
              <a:t>Test Harness</a:t>
            </a:r>
            <a:endParaRPr lang="en-US" dirty="0" smtClean="0"/>
          </a:p>
          <a:p>
            <a:pPr lvl="1"/>
            <a:r>
              <a:rPr lang="en-US" dirty="0">
                <a:latin typeface="Arial" pitchFamily="34" charset="0"/>
                <a:cs typeface="Arial" pitchFamily="34" charset="0"/>
              </a:rPr>
              <a:t>All the components that are necessary to conduct software testing are collectively referred to as a test </a:t>
            </a:r>
            <a:r>
              <a:rPr lang="en-US" dirty="0" smtClean="0">
                <a:latin typeface="Arial" pitchFamily="34" charset="0"/>
                <a:cs typeface="Arial" pitchFamily="34" charset="0"/>
              </a:rPr>
              <a:t>harness</a:t>
            </a:r>
          </a:p>
          <a:p>
            <a:pPr lvl="1"/>
            <a:r>
              <a:rPr lang="en-US" dirty="0">
                <a:latin typeface="Arial" pitchFamily="34" charset="0"/>
                <a:cs typeface="Arial" pitchFamily="34" charset="0"/>
              </a:rPr>
              <a:t> the testing tools, test data samples, testing configurations, test cases and test scripts</a:t>
            </a:r>
            <a:endParaRPr lang="tr-TR" dirty="0" smtClean="0">
              <a:latin typeface="Arial" pitchFamily="34" charset="0"/>
              <a:cs typeface="Arial" pitchFamily="34" charset="0"/>
            </a:endParaRPr>
          </a:p>
          <a:p>
            <a:endParaRPr lang="tr-TR" dirty="0" smtClean="0">
              <a:latin typeface="Arial" pitchFamily="34" charset="0"/>
              <a:cs typeface="Arial" pitchFamily="34" charset="0"/>
            </a:endParaRPr>
          </a:p>
          <a:p>
            <a:pPr lvl="1">
              <a:buNone/>
            </a:pPr>
            <a:r>
              <a:rPr lang="tr-TR" i="1" dirty="0" smtClean="0">
                <a:latin typeface="Arial" pitchFamily="34" charset="0"/>
                <a:cs typeface="Arial" pitchFamily="34" charset="0"/>
              </a:rPr>
              <a:t>	</a:t>
            </a:r>
          </a:p>
        </p:txBody>
      </p:sp>
    </p:spTree>
    <p:extLst>
      <p:ext uri="{BB962C8B-B14F-4D97-AF65-F5344CB8AC3E}">
        <p14:creationId xmlns:p14="http://schemas.microsoft.com/office/powerpoint/2010/main" xmlns="" val="2846205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Operations Security Controls:</a:t>
            </a:r>
          </a:p>
          <a:p>
            <a:pPr lvl="1"/>
            <a:r>
              <a:rPr lang="tr-TR" i="1" dirty="0" smtClean="0"/>
              <a:t>Detective Controls</a:t>
            </a:r>
            <a:r>
              <a:rPr lang="en-US" i="1" dirty="0" smtClean="0"/>
              <a:t>:</a:t>
            </a:r>
          </a:p>
          <a:p>
            <a:pPr lvl="2"/>
            <a:r>
              <a:rPr lang="en-US" dirty="0" smtClean="0">
                <a:latin typeface="Arial" panose="020B0604020202020204" pitchFamily="34" charset="0"/>
                <a:cs typeface="Arial" panose="020B0604020202020204" pitchFamily="34" charset="0"/>
              </a:rPr>
              <a:t>are </a:t>
            </a:r>
            <a:r>
              <a:rPr lang="en-US" dirty="0">
                <a:latin typeface="Arial" panose="020B0604020202020204" pitchFamily="34" charset="0"/>
                <a:cs typeface="Arial" panose="020B0604020202020204" pitchFamily="34" charset="0"/>
              </a:rPr>
              <a:t>those that can be used to build a historical evidence of user and system/process actions</a:t>
            </a:r>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 Auditing (logging), intrusion detection systems (IDS) are some </a:t>
            </a:r>
            <a:r>
              <a:rPr lang="en-US" dirty="0" smtClean="0">
                <a:latin typeface="Arial" panose="020B0604020202020204" pitchFamily="34" charset="0"/>
                <a:cs typeface="Arial" panose="020B0604020202020204" pitchFamily="34" charset="0"/>
              </a:rPr>
              <a:t>examples</a:t>
            </a:r>
            <a:endParaRPr lang="tr-TR" dirty="0" smtClean="0">
              <a:latin typeface="Arial" panose="020B0604020202020204" pitchFamily="34" charset="0"/>
              <a:cs typeface="Arial" panose="020B0604020202020204" pitchFamily="34" charset="0"/>
            </a:endParaRPr>
          </a:p>
          <a:p>
            <a:pPr lvl="1"/>
            <a:r>
              <a:rPr lang="tr-TR" i="1" dirty="0" smtClean="0"/>
              <a:t>Preventive Controls</a:t>
            </a:r>
            <a:endParaRPr lang="en-US" i="1" dirty="0" smtClean="0"/>
          </a:p>
          <a:p>
            <a:pPr lvl="2"/>
            <a:r>
              <a:rPr lang="en-US" dirty="0">
                <a:latin typeface="Arial" panose="020B0604020202020204" pitchFamily="34" charset="0"/>
                <a:cs typeface="Arial" panose="020B0604020202020204" pitchFamily="34" charset="0"/>
              </a:rPr>
              <a:t>are those which make the success of the attacker difficult as its goal is to prevent the </a:t>
            </a:r>
            <a:r>
              <a:rPr lang="en-US" dirty="0" smtClean="0">
                <a:latin typeface="Arial" panose="020B0604020202020204" pitchFamily="34" charset="0"/>
                <a:cs typeface="Arial" panose="020B0604020202020204" pitchFamily="34" charset="0"/>
              </a:rPr>
              <a:t>attack</a:t>
            </a:r>
          </a:p>
          <a:p>
            <a:pPr lvl="2"/>
            <a:r>
              <a:rPr lang="en-US" dirty="0">
                <a:latin typeface="Arial" panose="020B0604020202020204" pitchFamily="34" charset="0"/>
                <a:cs typeface="Arial" panose="020B0604020202020204" pitchFamily="34" charset="0"/>
              </a:rPr>
              <a:t> Input validation, output encoding, bounds checking, patching, intrusion prevention systems (IPS), etc. are some examples </a:t>
            </a:r>
            <a:endParaRPr lang="tr-TR" dirty="0" smtClean="0">
              <a:latin typeface="Arial" panose="020B0604020202020204" pitchFamily="34" charset="0"/>
              <a:cs typeface="Arial" panose="020B0604020202020204" pitchFamily="34" charset="0"/>
            </a:endParaRPr>
          </a:p>
          <a:p>
            <a:pPr lvl="1"/>
            <a:r>
              <a:rPr lang="tr-TR" i="1" dirty="0" smtClean="0"/>
              <a:t>Deterrent Controls</a:t>
            </a:r>
            <a:endParaRPr lang="en-US" i="1" dirty="0" smtClean="0"/>
          </a:p>
          <a:p>
            <a:pPr lvl="2"/>
            <a:r>
              <a:rPr lang="en-US" dirty="0">
                <a:latin typeface="Arial" pitchFamily="34" charset="0"/>
                <a:cs typeface="Arial" pitchFamily="34" charset="0"/>
              </a:rPr>
              <a:t>are those, which don’t necessarily prevent an attack nor are they merely passive in nature</a:t>
            </a:r>
            <a:r>
              <a:rPr lang="en-US" dirty="0" smtClean="0">
                <a:latin typeface="Arial" pitchFamily="34" charset="0"/>
                <a:cs typeface="Arial" pitchFamily="34" charset="0"/>
              </a:rPr>
              <a:t>.</a:t>
            </a:r>
          </a:p>
          <a:p>
            <a:pPr lvl="2"/>
            <a:r>
              <a:rPr lang="en-US" dirty="0" smtClean="0">
                <a:latin typeface="Arial" pitchFamily="34" charset="0"/>
                <a:cs typeface="Arial" pitchFamily="34" charset="0"/>
              </a:rPr>
              <a:t>Banner messages, warnings are some examples</a:t>
            </a:r>
            <a:endParaRPr lang="tr-TR"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Operations Security Controls:</a:t>
            </a:r>
          </a:p>
          <a:p>
            <a:pPr lvl="1"/>
            <a:r>
              <a:rPr lang="tr-TR" i="1" dirty="0" smtClean="0"/>
              <a:t>Corrective Controls</a:t>
            </a:r>
            <a:endParaRPr lang="en-US" i="1" dirty="0" smtClean="0"/>
          </a:p>
          <a:p>
            <a:pPr lvl="2"/>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are those which aim to provide the recoverability of software assurance</a:t>
            </a:r>
            <a:r>
              <a:rPr lang="en-US" dirty="0" smtClean="0">
                <a:latin typeface="Arial" panose="020B0604020202020204" pitchFamily="34" charset="0"/>
                <a:cs typeface="Arial" panose="020B0604020202020204" pitchFamily="34" charset="0"/>
              </a:rPr>
              <a:t>.</a:t>
            </a:r>
          </a:p>
          <a:p>
            <a:pPr lvl="2"/>
            <a:r>
              <a:rPr lang="en-US" dirty="0">
                <a:latin typeface="Arial" panose="020B0604020202020204" pitchFamily="34" charset="0"/>
                <a:cs typeface="Arial" panose="020B0604020202020204" pitchFamily="34" charset="0"/>
              </a:rPr>
              <a:t> Load balancing, clustering, failover of data and systems, etc. are some examples </a:t>
            </a:r>
            <a:endParaRPr lang="tr-TR" dirty="0" smtClean="0">
              <a:latin typeface="Arial" panose="020B0604020202020204" pitchFamily="34" charset="0"/>
              <a:cs typeface="Arial" panose="020B0604020202020204" pitchFamily="34" charset="0"/>
            </a:endParaRPr>
          </a:p>
          <a:p>
            <a:pPr lvl="1"/>
            <a:r>
              <a:rPr lang="tr-TR" i="1" dirty="0" smtClean="0"/>
              <a:t>Compensating Controls</a:t>
            </a:r>
            <a:endParaRPr lang="en-US" i="1" dirty="0" smtClean="0"/>
          </a:p>
          <a:p>
            <a:pPr lvl="2"/>
            <a:r>
              <a:rPr lang="en-US" dirty="0">
                <a:latin typeface="Arial" panose="020B0604020202020204" pitchFamily="34" charset="0"/>
                <a:cs typeface="Arial" panose="020B0604020202020204" pitchFamily="34" charset="0"/>
              </a:rPr>
              <a:t>are those controls that must be implemented when the prescribed software controls as mandated by a security policy or requirement cannot be met due to legitimate technical or documented business constraints</a:t>
            </a:r>
            <a:endParaRPr lang="tr-TR" dirty="0" smtClean="0">
              <a:latin typeface="Arial" panose="020B0604020202020204" pitchFamily="34" charset="0"/>
              <a:cs typeface="Arial" panose="020B0604020202020204" pitchFamily="34" charset="0"/>
            </a:endParaRPr>
          </a:p>
          <a:p>
            <a:pPr lvl="1"/>
            <a:endParaRPr lang="tr-TR" dirty="0" smtClean="0"/>
          </a:p>
          <a:p>
            <a:pPr lvl="1"/>
            <a:endParaRPr lang="tr-TR" sz="2400" b="1" dirty="0" smtClean="0"/>
          </a:p>
          <a:p>
            <a:endParaRPr lang="tr-TR" b="1" dirty="0" smtClean="0">
              <a:latin typeface="Arial" pitchFamily="34" charset="0"/>
              <a:cs typeface="Arial" pitchFamily="34" charset="0"/>
            </a:endParaRPr>
          </a:p>
          <a:p>
            <a:endParaRPr lang="tr-TR" b="1" dirty="0" smtClean="0">
              <a:latin typeface="Arial" pitchFamily="34" charset="0"/>
              <a:cs typeface="Arial" pitchFamily="34" charset="0"/>
            </a:endParaRPr>
          </a:p>
        </p:txBody>
      </p:sp>
    </p:spTree>
    <p:extLst>
      <p:ext uri="{BB962C8B-B14F-4D97-AF65-F5344CB8AC3E}">
        <p14:creationId xmlns:p14="http://schemas.microsoft.com/office/powerpoint/2010/main" xmlns="" val="42814934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Monitoring</a:t>
            </a:r>
          </a:p>
          <a:p>
            <a:pPr lvl="1"/>
            <a:r>
              <a:rPr lang="en-US" dirty="0" smtClean="0">
                <a:latin typeface="Arial" pitchFamily="34" charset="0"/>
                <a:cs typeface="Arial" pitchFamily="34" charset="0"/>
              </a:rPr>
              <a:t>what is not monitored cannot </a:t>
            </a:r>
            <a:r>
              <a:rPr lang="en-US" dirty="0" smtClean="0">
                <a:latin typeface="Arial" pitchFamily="34" charset="0"/>
                <a:cs typeface="Arial" pitchFamily="34" charset="0"/>
              </a:rPr>
              <a:t>be</a:t>
            </a:r>
            <a:r>
              <a:rPr lang="tr-TR" dirty="0" smtClean="0">
                <a:latin typeface="Arial" pitchFamily="34" charset="0"/>
                <a:cs typeface="Arial" pitchFamily="34" charset="0"/>
              </a:rPr>
              <a:t> </a:t>
            </a:r>
            <a:r>
              <a:rPr lang="en-US" dirty="0" smtClean="0">
                <a:latin typeface="Arial" pitchFamily="34" charset="0"/>
                <a:cs typeface="Arial" pitchFamily="34" charset="0"/>
              </a:rPr>
              <a:t>measured </a:t>
            </a:r>
            <a:r>
              <a:rPr lang="en-US" dirty="0" smtClean="0">
                <a:latin typeface="Arial" pitchFamily="34" charset="0"/>
                <a:cs typeface="Arial" pitchFamily="34" charset="0"/>
              </a:rPr>
              <a:t>and what is not measured cannot be managed</a:t>
            </a:r>
            <a:endParaRPr lang="tr-TR" dirty="0" smtClean="0">
              <a:latin typeface="Arial" pitchFamily="34" charset="0"/>
              <a:cs typeface="Arial" pitchFamily="34" charset="0"/>
            </a:endParaRPr>
          </a:p>
          <a:p>
            <a:pPr lvl="1"/>
            <a:r>
              <a:rPr lang="tr-TR" i="1" dirty="0" smtClean="0"/>
              <a:t>Why Monitor</a:t>
            </a:r>
            <a:r>
              <a:rPr lang="tr-TR" i="1" dirty="0" smtClean="0"/>
              <a:t>?</a:t>
            </a:r>
          </a:p>
          <a:p>
            <a:pPr lvl="1"/>
            <a:endParaRPr lang="tr-TR" i="1" dirty="0" smtClean="0"/>
          </a:p>
          <a:p>
            <a:pPr lvl="2"/>
            <a:r>
              <a:rPr lang="en-US" dirty="0" smtClean="0">
                <a:latin typeface="Arial" pitchFamily="34" charset="0"/>
                <a:cs typeface="Arial" pitchFamily="34" charset="0"/>
              </a:rPr>
              <a:t>Validate compliance to regulations and other </a:t>
            </a:r>
            <a:r>
              <a:rPr lang="en-US" dirty="0" smtClean="0">
                <a:latin typeface="Arial" pitchFamily="34" charset="0"/>
                <a:cs typeface="Arial" pitchFamily="34" charset="0"/>
              </a:rPr>
              <a:t>governance</a:t>
            </a:r>
            <a:r>
              <a:rPr lang="tr-TR" dirty="0" smtClean="0">
                <a:latin typeface="Arial" pitchFamily="34" charset="0"/>
                <a:cs typeface="Arial" pitchFamily="34" charset="0"/>
              </a:rPr>
              <a:t> requirements.</a:t>
            </a:r>
          </a:p>
          <a:p>
            <a:pPr lvl="2"/>
            <a:endParaRPr lang="tr-TR" dirty="0" smtClean="0">
              <a:latin typeface="Arial" pitchFamily="34" charset="0"/>
              <a:cs typeface="Arial" pitchFamily="34" charset="0"/>
            </a:endParaRPr>
          </a:p>
          <a:p>
            <a:pPr lvl="2"/>
            <a:r>
              <a:rPr lang="en-US" dirty="0" smtClean="0">
                <a:latin typeface="Arial" pitchFamily="34" charset="0"/>
                <a:cs typeface="Arial" pitchFamily="34" charset="0"/>
              </a:rPr>
              <a:t>Provide </a:t>
            </a:r>
            <a:r>
              <a:rPr lang="en-US" dirty="0" smtClean="0">
                <a:latin typeface="Arial" pitchFamily="34" charset="0"/>
                <a:cs typeface="Arial" pitchFamily="34" charset="0"/>
              </a:rPr>
              <a:t>evidence for audit defense</a:t>
            </a:r>
            <a:r>
              <a:rPr lang="en-US" dirty="0" smtClean="0">
                <a:latin typeface="Arial" pitchFamily="34" charset="0"/>
                <a:cs typeface="Arial" pitchFamily="34" charset="0"/>
              </a:rPr>
              <a:t>.</a:t>
            </a:r>
            <a:endParaRPr lang="tr-TR" dirty="0" smtClean="0">
              <a:latin typeface="Arial" pitchFamily="34" charset="0"/>
              <a:cs typeface="Arial" pitchFamily="34" charset="0"/>
            </a:endParaRPr>
          </a:p>
          <a:p>
            <a:pPr lvl="2"/>
            <a:endParaRPr lang="en-US" dirty="0" smtClean="0">
              <a:latin typeface="Arial" pitchFamily="34" charset="0"/>
              <a:cs typeface="Arial" pitchFamily="34" charset="0"/>
            </a:endParaRPr>
          </a:p>
          <a:p>
            <a:pPr lvl="2"/>
            <a:r>
              <a:rPr lang="en-US" dirty="0" smtClean="0">
                <a:latin typeface="Arial" pitchFamily="34" charset="0"/>
                <a:cs typeface="Arial" pitchFamily="34" charset="0"/>
              </a:rPr>
              <a:t>Assist </a:t>
            </a:r>
            <a:r>
              <a:rPr lang="en-US" dirty="0" smtClean="0">
                <a:latin typeface="Arial" pitchFamily="34" charset="0"/>
                <a:cs typeface="Arial" pitchFamily="34" charset="0"/>
              </a:rPr>
              <a:t>in forensics investigations by collecting and providing </a:t>
            </a:r>
            <a:r>
              <a:rPr lang="en-US" dirty="0" smtClean="0">
                <a:latin typeface="Arial" pitchFamily="34" charset="0"/>
                <a:cs typeface="Arial" pitchFamily="34" charset="0"/>
              </a:rPr>
              <a:t>the</a:t>
            </a:r>
            <a:r>
              <a:rPr lang="tr-TR" dirty="0" smtClean="0">
                <a:latin typeface="Arial" pitchFamily="34" charset="0"/>
                <a:cs typeface="Arial" pitchFamily="34" charset="0"/>
              </a:rPr>
              <a:t> </a:t>
            </a:r>
            <a:r>
              <a:rPr lang="en-US" dirty="0" smtClean="0">
                <a:latin typeface="Arial" pitchFamily="34" charset="0"/>
                <a:cs typeface="Arial" pitchFamily="34" charset="0"/>
              </a:rPr>
              <a:t>requested </a:t>
            </a:r>
            <a:r>
              <a:rPr lang="en-US" dirty="0" smtClean="0">
                <a:latin typeface="Arial" pitchFamily="34" charset="0"/>
                <a:cs typeface="Arial" pitchFamily="34" charset="0"/>
              </a:rPr>
              <a:t>evidence if tracked and audited</a:t>
            </a:r>
            <a:r>
              <a:rPr lang="en-US" dirty="0" smtClean="0">
                <a:latin typeface="Arial" pitchFamily="34" charset="0"/>
                <a:cs typeface="Arial" pitchFamily="34" charset="0"/>
              </a:rPr>
              <a:t>.</a:t>
            </a:r>
            <a:endParaRPr lang="tr-TR" dirty="0" smtClean="0">
              <a:latin typeface="Arial" pitchFamily="34" charset="0"/>
              <a:cs typeface="Arial" pitchFamily="34" charset="0"/>
            </a:endParaRPr>
          </a:p>
          <a:p>
            <a:pPr lvl="2"/>
            <a:endParaRPr lang="tr-TR" sz="4000" b="1" dirty="0" smtClean="0"/>
          </a:p>
          <a:p>
            <a:endParaRPr lang="tr-TR" b="1" dirty="0" smtClean="0">
              <a:latin typeface="Arial" pitchFamily="34" charset="0"/>
              <a:cs typeface="Arial" pitchFamily="34" charset="0"/>
            </a:endParaRPr>
          </a:p>
          <a:p>
            <a:endParaRPr lang="tr-TR"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Monitoring</a:t>
            </a:r>
          </a:p>
          <a:p>
            <a:pPr lvl="1"/>
            <a:r>
              <a:rPr lang="tr-TR" dirty="0" smtClean="0"/>
              <a:t>What </a:t>
            </a:r>
            <a:r>
              <a:rPr lang="tr-TR" dirty="0" smtClean="0"/>
              <a:t>to Monitor</a:t>
            </a:r>
            <a:r>
              <a:rPr lang="tr-TR" dirty="0" smtClean="0"/>
              <a:t>?</a:t>
            </a:r>
          </a:p>
          <a:p>
            <a:pPr lvl="1"/>
            <a:endParaRPr lang="tr-TR" dirty="0" smtClean="0"/>
          </a:p>
          <a:p>
            <a:pPr lvl="2"/>
            <a:r>
              <a:rPr lang="en-US" dirty="0" smtClean="0">
                <a:latin typeface="Arial" pitchFamily="34" charset="0"/>
                <a:cs typeface="Arial" pitchFamily="34" charset="0"/>
              </a:rPr>
              <a:t>Monitoring can be performed on any system, software or their processes</a:t>
            </a:r>
            <a:r>
              <a:rPr lang="en-US" dirty="0" smtClean="0">
                <a:latin typeface="Arial" pitchFamily="34" charset="0"/>
                <a:cs typeface="Arial" pitchFamily="34" charset="0"/>
              </a:rPr>
              <a:t>.</a:t>
            </a:r>
            <a:endParaRPr lang="tr-TR" dirty="0" smtClean="0">
              <a:latin typeface="Arial" pitchFamily="34" charset="0"/>
              <a:cs typeface="Arial" pitchFamily="34" charset="0"/>
            </a:endParaRPr>
          </a:p>
          <a:p>
            <a:pPr lvl="2"/>
            <a:r>
              <a:rPr lang="en-US" dirty="0" smtClean="0">
                <a:latin typeface="Arial" pitchFamily="34" charset="0"/>
                <a:cs typeface="Arial" pitchFamily="34" charset="0"/>
              </a:rPr>
              <a:t> </a:t>
            </a:r>
            <a:r>
              <a:rPr lang="en-US" dirty="0" smtClean="0">
                <a:latin typeface="Arial" pitchFamily="34" charset="0"/>
                <a:cs typeface="Arial" pitchFamily="34" charset="0"/>
              </a:rPr>
              <a:t>It </a:t>
            </a:r>
            <a:r>
              <a:rPr lang="en-US" dirty="0" smtClean="0">
                <a:latin typeface="Arial" pitchFamily="34" charset="0"/>
                <a:cs typeface="Arial" pitchFamily="34" charset="0"/>
              </a:rPr>
              <a:t>is</a:t>
            </a:r>
            <a:r>
              <a:rPr lang="tr-TR" dirty="0" smtClean="0">
                <a:latin typeface="Arial" pitchFamily="34" charset="0"/>
                <a:cs typeface="Arial" pitchFamily="34" charset="0"/>
              </a:rPr>
              <a:t> </a:t>
            </a:r>
            <a:r>
              <a:rPr lang="en-US" dirty="0" smtClean="0">
                <a:latin typeface="Arial" pitchFamily="34" charset="0"/>
                <a:cs typeface="Arial" pitchFamily="34" charset="0"/>
              </a:rPr>
              <a:t>important </a:t>
            </a:r>
            <a:r>
              <a:rPr lang="en-US" dirty="0" smtClean="0">
                <a:latin typeface="Arial" pitchFamily="34" charset="0"/>
                <a:cs typeface="Arial" pitchFamily="34" charset="0"/>
              </a:rPr>
              <a:t>to first determine the monitoring requirements before </a:t>
            </a:r>
            <a:r>
              <a:rPr lang="en-US" dirty="0" smtClean="0">
                <a:latin typeface="Arial" pitchFamily="34" charset="0"/>
                <a:cs typeface="Arial" pitchFamily="34" charset="0"/>
              </a:rPr>
              <a:t>implementing</a:t>
            </a:r>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1"/>
            <a:r>
              <a:rPr lang="tr-TR" dirty="0" smtClean="0"/>
              <a:t>Ways to </a:t>
            </a:r>
            <a:r>
              <a:rPr lang="tr-TR" dirty="0" smtClean="0"/>
              <a:t>Monitor</a:t>
            </a:r>
          </a:p>
          <a:p>
            <a:pPr lvl="2"/>
            <a:r>
              <a:rPr lang="tr-TR" dirty="0" smtClean="0"/>
              <a:t>Scanning</a:t>
            </a:r>
            <a:endParaRPr lang="tr-TR" dirty="0" smtClean="0"/>
          </a:p>
          <a:p>
            <a:pPr lvl="2"/>
            <a:r>
              <a:rPr lang="tr-TR" dirty="0" smtClean="0"/>
              <a:t>Logging</a:t>
            </a:r>
            <a:endParaRPr lang="tr-TR" dirty="0" smtClean="0"/>
          </a:p>
          <a:p>
            <a:pPr lvl="2"/>
            <a:r>
              <a:rPr lang="tr-TR" dirty="0" smtClean="0"/>
              <a:t>Intrusion </a:t>
            </a:r>
            <a:r>
              <a:rPr lang="tr-TR" dirty="0" smtClean="0"/>
              <a:t>detection</a:t>
            </a:r>
            <a:endParaRPr lang="tr-TR" dirty="0" smtClean="0"/>
          </a:p>
          <a:p>
            <a:pPr lvl="1"/>
            <a:endParaRPr lang="tr-TR" sz="2400" b="1" dirty="0" smtClean="0"/>
          </a:p>
          <a:p>
            <a:endParaRPr lang="tr-TR" b="1" dirty="0" smtClean="0">
              <a:latin typeface="Arial" pitchFamily="34" charset="0"/>
              <a:cs typeface="Arial" pitchFamily="34" charset="0"/>
            </a:endParaRPr>
          </a:p>
          <a:p>
            <a:endParaRPr lang="tr-TR"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Monitoring</a:t>
            </a:r>
          </a:p>
          <a:p>
            <a:pPr lvl="1"/>
            <a:r>
              <a:rPr lang="tr-TR" dirty="0" smtClean="0"/>
              <a:t>Metrics </a:t>
            </a:r>
            <a:r>
              <a:rPr lang="tr-TR" dirty="0" smtClean="0"/>
              <a:t>in </a:t>
            </a:r>
            <a:r>
              <a:rPr lang="tr-TR" dirty="0" smtClean="0"/>
              <a:t>Monitoring</a:t>
            </a:r>
          </a:p>
          <a:p>
            <a:pPr lvl="2"/>
            <a:r>
              <a:rPr lang="en-US" dirty="0" smtClean="0">
                <a:latin typeface="Arial" pitchFamily="34" charset="0"/>
                <a:cs typeface="Arial" pitchFamily="34" charset="0"/>
              </a:rPr>
              <a:t>Monitoring can then be used to determine </a:t>
            </a:r>
            <a:r>
              <a:rPr lang="en-US" dirty="0" smtClean="0">
                <a:latin typeface="Arial" pitchFamily="34" charset="0"/>
                <a:cs typeface="Arial" pitchFamily="34" charset="0"/>
              </a:rPr>
              <a:t>if</a:t>
            </a:r>
            <a:r>
              <a:rPr lang="tr-TR" dirty="0" smtClean="0">
                <a:latin typeface="Arial" pitchFamily="34" charset="0"/>
                <a:cs typeface="Arial" pitchFamily="34" charset="0"/>
              </a:rPr>
              <a:t> </a:t>
            </a:r>
            <a:r>
              <a:rPr lang="en-US" dirty="0" smtClean="0">
                <a:latin typeface="Arial" pitchFamily="34" charset="0"/>
                <a:cs typeface="Arial" pitchFamily="34" charset="0"/>
              </a:rPr>
              <a:t>the </a:t>
            </a:r>
            <a:r>
              <a:rPr lang="en-US" dirty="0" smtClean="0">
                <a:latin typeface="Arial" pitchFamily="34" charset="0"/>
                <a:cs typeface="Arial" pitchFamily="34" charset="0"/>
              </a:rPr>
              <a:t>software is operating optimally and securely to the levels as defined in </a:t>
            </a:r>
            <a:r>
              <a:rPr lang="en-US" dirty="0" smtClean="0">
                <a:latin typeface="Arial" pitchFamily="34" charset="0"/>
                <a:cs typeface="Arial" pitchFamily="34" charset="0"/>
              </a:rPr>
              <a:t>the</a:t>
            </a:r>
            <a:r>
              <a:rPr lang="tr-TR" dirty="0" smtClean="0">
                <a:latin typeface="Arial" pitchFamily="34" charset="0"/>
                <a:cs typeface="Arial" pitchFamily="34" charset="0"/>
              </a:rPr>
              <a:t> </a:t>
            </a:r>
            <a:r>
              <a:rPr lang="en-US" dirty="0" smtClean="0">
                <a:latin typeface="Arial" pitchFamily="34" charset="0"/>
                <a:cs typeface="Arial" pitchFamily="34" charset="0"/>
              </a:rPr>
              <a:t>metrics </a:t>
            </a:r>
            <a:r>
              <a:rPr lang="en-US" dirty="0" smtClean="0">
                <a:latin typeface="Arial" pitchFamily="34" charset="0"/>
                <a:cs typeface="Arial" pitchFamily="34" charset="0"/>
              </a:rPr>
              <a:t>definition. </a:t>
            </a:r>
            <a:endParaRPr lang="tr-TR" dirty="0" smtClean="0">
              <a:latin typeface="Arial" pitchFamily="34" charset="0"/>
              <a:cs typeface="Arial" pitchFamily="34" charset="0"/>
            </a:endParaRPr>
          </a:p>
          <a:p>
            <a:pPr lvl="2"/>
            <a:r>
              <a:rPr lang="en-US" dirty="0" smtClean="0">
                <a:latin typeface="Arial" pitchFamily="34" charset="0"/>
                <a:cs typeface="Arial" pitchFamily="34" charset="0"/>
              </a:rPr>
              <a:t>The </a:t>
            </a:r>
            <a:r>
              <a:rPr lang="en-US" dirty="0" smtClean="0">
                <a:latin typeface="Arial" pitchFamily="34" charset="0"/>
                <a:cs typeface="Arial" pitchFamily="34" charset="0"/>
              </a:rPr>
              <a:t>Service Level Agreement often contains these </a:t>
            </a:r>
            <a:r>
              <a:rPr lang="en-US" dirty="0" smtClean="0">
                <a:latin typeface="Arial" pitchFamily="34" charset="0"/>
                <a:cs typeface="Arial" pitchFamily="34" charset="0"/>
              </a:rPr>
              <a:t>metrics</a:t>
            </a:r>
            <a:r>
              <a:rPr lang="tr-TR" dirty="0" smtClean="0">
                <a:latin typeface="Arial" pitchFamily="34" charset="0"/>
                <a:cs typeface="Arial" pitchFamily="34" charset="0"/>
              </a:rPr>
              <a:t> </a:t>
            </a:r>
            <a:r>
              <a:rPr lang="en-US" dirty="0" smtClean="0">
                <a:latin typeface="Arial" pitchFamily="34" charset="0"/>
                <a:cs typeface="Arial" pitchFamily="34" charset="0"/>
              </a:rPr>
              <a:t>but </a:t>
            </a:r>
            <a:r>
              <a:rPr lang="en-US" dirty="0" smtClean="0">
                <a:latin typeface="Arial" pitchFamily="34" charset="0"/>
                <a:cs typeface="Arial" pitchFamily="34" charset="0"/>
              </a:rPr>
              <a:t>metrics are not just limited to SLAs</a:t>
            </a:r>
            <a:r>
              <a:rPr lang="en-US" dirty="0" smtClean="0">
                <a:latin typeface="Arial" pitchFamily="34" charset="0"/>
                <a:cs typeface="Arial" pitchFamily="34" charset="0"/>
              </a:rPr>
              <a:t>.</a:t>
            </a:r>
            <a:endParaRPr lang="tr-TR" dirty="0" smtClean="0">
              <a:latin typeface="Arial" pitchFamily="34" charset="0"/>
              <a:cs typeface="Arial" pitchFamily="34" charset="0"/>
            </a:endParaRPr>
          </a:p>
          <a:p>
            <a:pPr lvl="2"/>
            <a:r>
              <a:rPr lang="tr-TR" dirty="0" smtClean="0">
                <a:latin typeface="Arial" pitchFamily="34" charset="0"/>
                <a:cs typeface="Arial" pitchFamily="34" charset="0"/>
              </a:rPr>
              <a:t>Characteristics of a good metric include</a:t>
            </a:r>
            <a:endParaRPr lang="tr-TR" dirty="0" smtClean="0">
              <a:latin typeface="Arial" pitchFamily="34" charset="0"/>
              <a:cs typeface="Arial" pitchFamily="34" charset="0"/>
            </a:endParaRPr>
          </a:p>
          <a:p>
            <a:pPr lvl="2"/>
            <a:r>
              <a:rPr lang="tr-TR" dirty="0" smtClean="0"/>
              <a:t>Consistency</a:t>
            </a:r>
          </a:p>
          <a:p>
            <a:pPr lvl="3"/>
            <a:r>
              <a:rPr lang="en-US" dirty="0" smtClean="0">
                <a:latin typeface="Arial" pitchFamily="34" charset="0"/>
                <a:cs typeface="Arial" pitchFamily="34" charset="0"/>
              </a:rPr>
              <a:t>implies that no matter how many times the </a:t>
            </a:r>
            <a:r>
              <a:rPr lang="en-US" dirty="0" smtClean="0">
                <a:latin typeface="Arial" pitchFamily="34" charset="0"/>
                <a:cs typeface="Arial" pitchFamily="34" charset="0"/>
              </a:rPr>
              <a:t>metric</a:t>
            </a:r>
            <a:r>
              <a:rPr lang="tr-TR" dirty="0" smtClean="0">
                <a:latin typeface="Arial" pitchFamily="34" charset="0"/>
                <a:cs typeface="Arial" pitchFamily="34" charset="0"/>
              </a:rPr>
              <a:t> </a:t>
            </a:r>
            <a:r>
              <a:rPr lang="en-US" dirty="0" smtClean="0">
                <a:latin typeface="Arial" pitchFamily="34" charset="0"/>
                <a:cs typeface="Arial" pitchFamily="34" charset="0"/>
              </a:rPr>
              <a:t>is </a:t>
            </a:r>
            <a:r>
              <a:rPr lang="en-US" dirty="0" smtClean="0">
                <a:latin typeface="Arial" pitchFamily="34" charset="0"/>
                <a:cs typeface="Arial" pitchFamily="34" charset="0"/>
              </a:rPr>
              <a:t>measured, each time the results from the same data sets </a:t>
            </a:r>
            <a:r>
              <a:rPr lang="en-US" dirty="0" smtClean="0">
                <a:latin typeface="Arial" pitchFamily="34" charset="0"/>
                <a:cs typeface="Arial" pitchFamily="34" charset="0"/>
              </a:rPr>
              <a:t>must</a:t>
            </a:r>
            <a:r>
              <a:rPr lang="tr-TR" dirty="0" smtClean="0">
                <a:latin typeface="Arial" pitchFamily="34" charset="0"/>
                <a:cs typeface="Arial" pitchFamily="34" charset="0"/>
              </a:rPr>
              <a:t> </a:t>
            </a:r>
            <a:r>
              <a:rPr lang="en-US" dirty="0" smtClean="0">
                <a:latin typeface="Arial" pitchFamily="34" charset="0"/>
                <a:cs typeface="Arial" pitchFamily="34" charset="0"/>
              </a:rPr>
              <a:t>be </a:t>
            </a:r>
            <a:r>
              <a:rPr lang="en-US" dirty="0" smtClean="0">
                <a:latin typeface="Arial" pitchFamily="34" charset="0"/>
                <a:cs typeface="Arial" pitchFamily="34" charset="0"/>
              </a:rPr>
              <a:t>the same or at least equivalent.</a:t>
            </a:r>
            <a:endParaRPr lang="tr-TR" dirty="0" smtClean="0">
              <a:latin typeface="Arial" pitchFamily="34" charset="0"/>
              <a:cs typeface="Arial" pitchFamily="34" charset="0"/>
            </a:endParaRPr>
          </a:p>
          <a:p>
            <a:pPr lvl="2"/>
            <a:r>
              <a:rPr lang="tr-TR" dirty="0" smtClean="0"/>
              <a:t>Quantitative</a:t>
            </a:r>
          </a:p>
          <a:p>
            <a:pPr lvl="3"/>
            <a:r>
              <a:rPr lang="en-US" dirty="0" smtClean="0">
                <a:latin typeface="Arial" pitchFamily="34" charset="0"/>
                <a:cs typeface="Arial" pitchFamily="34" charset="0"/>
              </a:rPr>
              <a:t>metric is precise and expressed </a:t>
            </a:r>
            <a:r>
              <a:rPr lang="en-US" dirty="0" smtClean="0">
                <a:latin typeface="Arial" pitchFamily="34" charset="0"/>
                <a:cs typeface="Arial" pitchFamily="34" charset="0"/>
              </a:rPr>
              <a:t>in</a:t>
            </a:r>
            <a:r>
              <a:rPr lang="tr-TR" dirty="0" smtClean="0">
                <a:latin typeface="Arial" pitchFamily="34" charset="0"/>
                <a:cs typeface="Arial" pitchFamily="34" charset="0"/>
              </a:rPr>
              <a:t> </a:t>
            </a:r>
            <a:r>
              <a:rPr lang="en-US" dirty="0" smtClean="0">
                <a:latin typeface="Arial" pitchFamily="34" charset="0"/>
                <a:cs typeface="Arial" pitchFamily="34" charset="0"/>
              </a:rPr>
              <a:t>terms </a:t>
            </a:r>
            <a:r>
              <a:rPr lang="en-US" dirty="0" smtClean="0">
                <a:latin typeface="Arial" pitchFamily="34" charset="0"/>
                <a:cs typeface="Arial" pitchFamily="34" charset="0"/>
              </a:rPr>
              <a:t>of a cardinal number or as a percentage</a:t>
            </a:r>
            <a:endParaRPr lang="tr-TR" sz="3600" b="1" dirty="0" smtClean="0">
              <a:latin typeface="Arial" pitchFamily="34" charset="0"/>
              <a:cs typeface="Arial" pitchFamily="34" charset="0"/>
            </a:endParaRPr>
          </a:p>
          <a:p>
            <a:endParaRPr lang="tr-TR" b="1" dirty="0" smtClean="0">
              <a:latin typeface="Arial" pitchFamily="34" charset="0"/>
              <a:cs typeface="Arial" pitchFamily="34" charset="0"/>
            </a:endParaRPr>
          </a:p>
          <a:p>
            <a:endParaRPr lang="tr-TR"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Monitoring</a:t>
            </a:r>
          </a:p>
          <a:p>
            <a:pPr lvl="1"/>
            <a:r>
              <a:rPr lang="tr-TR" dirty="0" smtClean="0"/>
              <a:t>Metrics </a:t>
            </a:r>
            <a:r>
              <a:rPr lang="tr-TR" dirty="0" smtClean="0"/>
              <a:t>in </a:t>
            </a:r>
            <a:r>
              <a:rPr lang="tr-TR" dirty="0" smtClean="0"/>
              <a:t>Monitoring</a:t>
            </a:r>
          </a:p>
          <a:p>
            <a:pPr lvl="2"/>
            <a:r>
              <a:rPr lang="tr-TR" dirty="0" smtClean="0"/>
              <a:t>Objectivity</a:t>
            </a:r>
          </a:p>
          <a:p>
            <a:pPr lvl="3"/>
            <a:r>
              <a:rPr lang="en-US" dirty="0" smtClean="0">
                <a:latin typeface="Arial" pitchFamily="34" charset="0"/>
                <a:cs typeface="Arial" pitchFamily="34" charset="0"/>
              </a:rPr>
              <a:t>irrespective of who the person is that </a:t>
            </a:r>
            <a:r>
              <a:rPr lang="en-US" dirty="0" smtClean="0">
                <a:latin typeface="Arial" pitchFamily="34" charset="0"/>
                <a:cs typeface="Arial" pitchFamily="34" charset="0"/>
              </a:rPr>
              <a:t>is</a:t>
            </a:r>
            <a:r>
              <a:rPr lang="tr-TR" dirty="0" smtClean="0">
                <a:latin typeface="Arial" pitchFamily="34" charset="0"/>
                <a:cs typeface="Arial" pitchFamily="34" charset="0"/>
              </a:rPr>
              <a:t> </a:t>
            </a:r>
            <a:r>
              <a:rPr lang="en-US" dirty="0" smtClean="0">
                <a:latin typeface="Arial" pitchFamily="34" charset="0"/>
                <a:cs typeface="Arial" pitchFamily="34" charset="0"/>
              </a:rPr>
              <a:t>collecting </a:t>
            </a:r>
            <a:r>
              <a:rPr lang="en-US" dirty="0" smtClean="0">
                <a:latin typeface="Arial" pitchFamily="34" charset="0"/>
                <a:cs typeface="Arial" pitchFamily="34" charset="0"/>
              </a:rPr>
              <a:t>the metric data, the results would be indicative of the </a:t>
            </a:r>
            <a:r>
              <a:rPr lang="en-US" dirty="0" smtClean="0">
                <a:latin typeface="Arial" pitchFamily="34" charset="0"/>
                <a:cs typeface="Arial" pitchFamily="34" charset="0"/>
              </a:rPr>
              <a:t>real</a:t>
            </a:r>
            <a:r>
              <a:rPr lang="tr-TR" dirty="0" smtClean="0">
                <a:latin typeface="Arial" pitchFamily="34" charset="0"/>
                <a:cs typeface="Arial" pitchFamily="34" charset="0"/>
              </a:rPr>
              <a:t> state </a:t>
            </a:r>
            <a:r>
              <a:rPr lang="tr-TR" dirty="0" smtClean="0">
                <a:latin typeface="Arial" pitchFamily="34" charset="0"/>
                <a:cs typeface="Arial" pitchFamily="34" charset="0"/>
              </a:rPr>
              <a:t>of affairs.</a:t>
            </a:r>
            <a:endParaRPr lang="tr-TR" dirty="0" smtClean="0">
              <a:latin typeface="Arial" pitchFamily="34" charset="0"/>
              <a:cs typeface="Arial" pitchFamily="34" charset="0"/>
            </a:endParaRPr>
          </a:p>
          <a:p>
            <a:pPr lvl="2"/>
            <a:r>
              <a:rPr lang="tr-TR" dirty="0" smtClean="0"/>
              <a:t>Contextually </a:t>
            </a:r>
            <a:r>
              <a:rPr lang="tr-TR" dirty="0" smtClean="0"/>
              <a:t>Specific</a:t>
            </a:r>
          </a:p>
          <a:p>
            <a:pPr lvl="3"/>
            <a:r>
              <a:rPr lang="tr-TR" dirty="0" smtClean="0">
                <a:latin typeface="Arial" pitchFamily="34" charset="0"/>
                <a:cs typeface="Arial" pitchFamily="34" charset="0"/>
              </a:rPr>
              <a:t>Rather than having a large pool of logs, have context specific log engines to ease and improve monitoring process</a:t>
            </a:r>
            <a:endParaRPr lang="tr-TR" dirty="0" smtClean="0">
              <a:latin typeface="Arial" pitchFamily="34" charset="0"/>
              <a:cs typeface="Arial" pitchFamily="34" charset="0"/>
            </a:endParaRPr>
          </a:p>
          <a:p>
            <a:pPr lvl="2"/>
            <a:r>
              <a:rPr lang="tr-TR" dirty="0" smtClean="0"/>
              <a:t>Inexpensive</a:t>
            </a:r>
          </a:p>
          <a:p>
            <a:pPr lvl="3"/>
            <a:r>
              <a:rPr lang="tr-TR" dirty="0" smtClean="0">
                <a:latin typeface="Arial" pitchFamily="34" charset="0"/>
                <a:cs typeface="Arial" pitchFamily="34" charset="0"/>
              </a:rPr>
              <a:t>Computerized, less human involvement</a:t>
            </a:r>
            <a:endParaRPr lang="tr-TR" dirty="0" smtClean="0">
              <a:latin typeface="Arial" pitchFamily="34" charset="0"/>
              <a:cs typeface="Arial" pitchFamily="34" charset="0"/>
            </a:endParaRPr>
          </a:p>
          <a:p>
            <a:pPr lvl="1"/>
            <a:endParaRPr lang="tr-TR" sz="2400" b="1" dirty="0" smtClean="0"/>
          </a:p>
          <a:p>
            <a:endParaRPr lang="tr-TR" b="1" dirty="0" smtClean="0">
              <a:latin typeface="Arial" pitchFamily="34" charset="0"/>
              <a:cs typeface="Arial" pitchFamily="34" charset="0"/>
            </a:endParaRPr>
          </a:p>
          <a:p>
            <a:endParaRPr lang="tr-TR"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Change Management</a:t>
            </a:r>
            <a:endParaRPr lang="tr-TR" dirty="0" smtClean="0"/>
          </a:p>
          <a:p>
            <a:pPr lvl="1"/>
            <a:r>
              <a:rPr lang="tr-TR" b="1" dirty="0" smtClean="0"/>
              <a:t>Patch and Vulnerability Management </a:t>
            </a:r>
          </a:p>
          <a:p>
            <a:pPr lvl="2"/>
            <a:r>
              <a:rPr lang="en-US" dirty="0" err="1" smtClean="0"/>
              <a:t>Hotfix</a:t>
            </a:r>
            <a:r>
              <a:rPr lang="en-US" dirty="0" smtClean="0"/>
              <a:t> or Quick Fix Engineering (QFE) </a:t>
            </a:r>
            <a:endParaRPr lang="tr-TR" dirty="0" smtClean="0"/>
          </a:p>
          <a:p>
            <a:pPr lvl="2"/>
            <a:r>
              <a:rPr lang="tr-TR" dirty="0" smtClean="0"/>
              <a:t>Service </a:t>
            </a:r>
            <a:r>
              <a:rPr lang="tr-TR" dirty="0" smtClean="0"/>
              <a:t>Pack</a:t>
            </a:r>
          </a:p>
          <a:p>
            <a:pPr lvl="2"/>
            <a:endParaRPr lang="tr-TR" dirty="0" smtClean="0"/>
          </a:p>
          <a:p>
            <a:pPr lvl="1"/>
            <a:r>
              <a:rPr lang="tr-TR" b="1" dirty="0" smtClean="0"/>
              <a:t>Events. Alerts, and Incidents</a:t>
            </a:r>
          </a:p>
          <a:p>
            <a:pPr lvl="2"/>
            <a:r>
              <a:rPr lang="en-US" dirty="0" smtClean="0">
                <a:latin typeface="Arial" pitchFamily="34" charset="0"/>
                <a:cs typeface="Arial" pitchFamily="34" charset="0"/>
              </a:rPr>
              <a:t>Any action that is directed at an object which attempts to change the </a:t>
            </a:r>
            <a:r>
              <a:rPr lang="en-US" dirty="0" smtClean="0">
                <a:latin typeface="Arial" pitchFamily="34" charset="0"/>
                <a:cs typeface="Arial" pitchFamily="34" charset="0"/>
              </a:rPr>
              <a:t>state</a:t>
            </a:r>
            <a:endParaRPr lang="tr-TR" dirty="0" smtClean="0">
              <a:latin typeface="Arial" pitchFamily="34" charset="0"/>
              <a:cs typeface="Arial" pitchFamily="34" charset="0"/>
            </a:endParaRPr>
          </a:p>
          <a:p>
            <a:pPr lvl="2"/>
            <a:r>
              <a:rPr lang="en-US" dirty="0" smtClean="0">
                <a:latin typeface="Arial" pitchFamily="34" charset="0"/>
                <a:cs typeface="Arial" pitchFamily="34" charset="0"/>
              </a:rPr>
              <a:t>When events match preset conditions or patterns, they generate </a:t>
            </a:r>
            <a:r>
              <a:rPr lang="en-US" dirty="0" smtClean="0">
                <a:latin typeface="Arial" pitchFamily="34" charset="0"/>
                <a:cs typeface="Arial" pitchFamily="34" charset="0"/>
              </a:rPr>
              <a:t>alerts</a:t>
            </a:r>
            <a:endParaRPr lang="tr-TR" dirty="0" smtClean="0">
              <a:latin typeface="Arial" pitchFamily="34" charset="0"/>
              <a:cs typeface="Arial" pitchFamily="34" charset="0"/>
            </a:endParaRPr>
          </a:p>
          <a:p>
            <a:pPr lvl="2"/>
            <a:r>
              <a:rPr lang="en-US" dirty="0" smtClean="0">
                <a:latin typeface="Arial" pitchFamily="34" charset="0"/>
                <a:cs typeface="Arial" pitchFamily="34" charset="0"/>
              </a:rPr>
              <a:t>Alerts can be categorized </a:t>
            </a:r>
            <a:r>
              <a:rPr lang="en-US" dirty="0" smtClean="0">
                <a:latin typeface="Arial" pitchFamily="34" charset="0"/>
                <a:cs typeface="Arial" pitchFamily="34" charset="0"/>
              </a:rPr>
              <a:t>into</a:t>
            </a:r>
            <a:r>
              <a:rPr lang="tr-TR" dirty="0" smtClean="0">
                <a:latin typeface="Arial" pitchFamily="34" charset="0"/>
                <a:cs typeface="Arial" pitchFamily="34" charset="0"/>
              </a:rPr>
              <a:t> </a:t>
            </a:r>
            <a:r>
              <a:rPr lang="en-US" dirty="0" smtClean="0">
                <a:latin typeface="Arial" pitchFamily="34" charset="0"/>
                <a:cs typeface="Arial" pitchFamily="34" charset="0"/>
              </a:rPr>
              <a:t>incidents </a:t>
            </a:r>
            <a:r>
              <a:rPr lang="en-US" dirty="0" smtClean="0">
                <a:latin typeface="Arial" pitchFamily="34" charset="0"/>
                <a:cs typeface="Arial" pitchFamily="34" charset="0"/>
              </a:rPr>
              <a:t>and adverse events can be categorized into </a:t>
            </a:r>
            <a:r>
              <a:rPr lang="en-US" i="1" dirty="0" smtClean="0">
                <a:latin typeface="Arial" pitchFamily="34" charset="0"/>
                <a:cs typeface="Arial" pitchFamily="34" charset="0"/>
              </a:rPr>
              <a:t>security incidents if </a:t>
            </a:r>
            <a:r>
              <a:rPr lang="en-US" i="1" dirty="0" smtClean="0">
                <a:latin typeface="Arial" pitchFamily="34" charset="0"/>
                <a:cs typeface="Arial" pitchFamily="34" charset="0"/>
              </a:rPr>
              <a:t>they</a:t>
            </a:r>
            <a:r>
              <a:rPr lang="tr-TR" i="1" dirty="0" smtClean="0">
                <a:latin typeface="Arial" pitchFamily="34" charset="0"/>
                <a:cs typeface="Arial" pitchFamily="34" charset="0"/>
              </a:rPr>
              <a:t> </a:t>
            </a:r>
            <a:r>
              <a:rPr lang="en-US" dirty="0" smtClean="0">
                <a:latin typeface="Arial" pitchFamily="34" charset="0"/>
                <a:cs typeface="Arial" pitchFamily="34" charset="0"/>
              </a:rPr>
              <a:t>violate </a:t>
            </a:r>
            <a:r>
              <a:rPr lang="en-US" dirty="0" smtClean="0">
                <a:latin typeface="Arial" pitchFamily="34" charset="0"/>
                <a:cs typeface="Arial" pitchFamily="34" charset="0"/>
              </a:rPr>
              <a:t>or threaten to violate the security policy of the network</a:t>
            </a:r>
          </a:p>
          <a:p>
            <a:pPr lvl="1"/>
            <a:endParaRPr lang="tr-TR" sz="2400" b="1" dirty="0" smtClean="0"/>
          </a:p>
          <a:p>
            <a:endParaRPr lang="tr-TR" b="1" dirty="0" smtClean="0">
              <a:latin typeface="Arial" pitchFamily="34" charset="0"/>
              <a:cs typeface="Arial" pitchFamily="34" charset="0"/>
            </a:endParaRPr>
          </a:p>
          <a:p>
            <a:endParaRPr lang="tr-TR"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8604448"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Operations, Maintenance</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Operations and Maintenance</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b="1" dirty="0" smtClean="0"/>
              <a:t>Change Management</a:t>
            </a:r>
            <a:endParaRPr lang="tr-TR" dirty="0" smtClean="0"/>
          </a:p>
          <a:p>
            <a:pPr lvl="1"/>
            <a:r>
              <a:rPr lang="tr-TR" dirty="0" smtClean="0"/>
              <a:t>Backups</a:t>
            </a:r>
            <a:r>
              <a:rPr lang="tr-TR" dirty="0" smtClean="0"/>
              <a:t>, Recovery and </a:t>
            </a:r>
            <a:r>
              <a:rPr lang="tr-TR" dirty="0" smtClean="0"/>
              <a:t>Archiving</a:t>
            </a:r>
          </a:p>
          <a:p>
            <a:pPr lvl="1"/>
            <a:endParaRPr lang="tr-TR" dirty="0" smtClean="0"/>
          </a:p>
          <a:p>
            <a:pPr lvl="2"/>
            <a:r>
              <a:rPr lang="en-US" dirty="0" smtClean="0">
                <a:latin typeface="Arial" pitchFamily="34" charset="0"/>
                <a:cs typeface="Arial" pitchFamily="34" charset="0"/>
              </a:rPr>
              <a:t>In addition to regularly scheduled backups, when patches and </a:t>
            </a:r>
            <a:r>
              <a:rPr lang="en-US" dirty="0" smtClean="0">
                <a:latin typeface="Arial" pitchFamily="34" charset="0"/>
                <a:cs typeface="Arial" pitchFamily="34" charset="0"/>
              </a:rPr>
              <a:t>software</a:t>
            </a:r>
            <a:r>
              <a:rPr lang="tr-TR" dirty="0" smtClean="0">
                <a:latin typeface="Arial" pitchFamily="34" charset="0"/>
                <a:cs typeface="Arial" pitchFamily="34" charset="0"/>
              </a:rPr>
              <a:t> </a:t>
            </a:r>
            <a:r>
              <a:rPr lang="en-US" dirty="0" smtClean="0">
                <a:latin typeface="Arial" pitchFamily="34" charset="0"/>
                <a:cs typeface="Arial" pitchFamily="34" charset="0"/>
              </a:rPr>
              <a:t>updates </a:t>
            </a:r>
            <a:r>
              <a:rPr lang="en-US" dirty="0" smtClean="0">
                <a:latin typeface="Arial" pitchFamily="34" charset="0"/>
                <a:cs typeface="Arial" pitchFamily="34" charset="0"/>
              </a:rPr>
              <a:t>are made, it is advisable to perform a full backup of the system that </a:t>
            </a:r>
            <a:r>
              <a:rPr lang="en-US" dirty="0" smtClean="0">
                <a:latin typeface="Arial" pitchFamily="34" charset="0"/>
                <a:cs typeface="Arial" pitchFamily="34" charset="0"/>
              </a:rPr>
              <a:t>is</a:t>
            </a:r>
            <a:r>
              <a:rPr lang="tr-TR" dirty="0" smtClean="0">
                <a:latin typeface="Arial" pitchFamily="34" charset="0"/>
                <a:cs typeface="Arial" pitchFamily="34" charset="0"/>
              </a:rPr>
              <a:t> being changed</a:t>
            </a:r>
          </a:p>
          <a:p>
            <a:pPr lvl="2"/>
            <a:endParaRPr lang="tr-TR" dirty="0" smtClean="0">
              <a:latin typeface="Arial" pitchFamily="34" charset="0"/>
              <a:cs typeface="Arial" pitchFamily="34" charset="0"/>
            </a:endParaRPr>
          </a:p>
          <a:p>
            <a:pPr lvl="2"/>
            <a:r>
              <a:rPr lang="en-US" dirty="0" smtClean="0">
                <a:latin typeface="Arial" pitchFamily="34" charset="0"/>
                <a:cs typeface="Arial" pitchFamily="34" charset="0"/>
              </a:rPr>
              <a:t>when a system has been infected by malware such as Trojan </a:t>
            </a:r>
            <a:r>
              <a:rPr lang="en-US" dirty="0" smtClean="0">
                <a:latin typeface="Arial" pitchFamily="34" charset="0"/>
                <a:cs typeface="Arial" pitchFamily="34" charset="0"/>
              </a:rPr>
              <a:t>horses</a:t>
            </a:r>
            <a:r>
              <a:rPr lang="tr-TR" dirty="0" smtClean="0">
                <a:latin typeface="Arial" pitchFamily="34" charset="0"/>
                <a:cs typeface="Arial" pitchFamily="34" charset="0"/>
              </a:rPr>
              <a:t> </a:t>
            </a:r>
            <a:r>
              <a:rPr lang="en-US" dirty="0" smtClean="0">
                <a:latin typeface="Arial" pitchFamily="34" charset="0"/>
                <a:cs typeface="Arial" pitchFamily="34" charset="0"/>
              </a:rPr>
              <a:t>and </a:t>
            </a:r>
            <a:r>
              <a:rPr lang="en-US" dirty="0" smtClean="0">
                <a:latin typeface="Arial" pitchFamily="34" charset="0"/>
                <a:cs typeface="Arial" pitchFamily="34" charset="0"/>
              </a:rPr>
              <a:t>spyware, the only option left for assuring continued integrity, may be </a:t>
            </a:r>
            <a:r>
              <a:rPr lang="en-US" dirty="0" smtClean="0">
                <a:latin typeface="Arial" pitchFamily="34" charset="0"/>
                <a:cs typeface="Arial" pitchFamily="34" charset="0"/>
              </a:rPr>
              <a:t>to</a:t>
            </a:r>
            <a:r>
              <a:rPr lang="tr-TR" dirty="0" smtClean="0">
                <a:latin typeface="Arial" pitchFamily="34" charset="0"/>
                <a:cs typeface="Arial" pitchFamily="34" charset="0"/>
              </a:rPr>
              <a:t> </a:t>
            </a:r>
            <a:r>
              <a:rPr lang="en-US" dirty="0" smtClean="0">
                <a:latin typeface="Arial" pitchFamily="34" charset="0"/>
                <a:cs typeface="Arial" pitchFamily="34" charset="0"/>
              </a:rPr>
              <a:t>completely </a:t>
            </a:r>
            <a:r>
              <a:rPr lang="en-US" dirty="0" smtClean="0">
                <a:latin typeface="Arial" pitchFamily="34" charset="0"/>
                <a:cs typeface="Arial" pitchFamily="34" charset="0"/>
              </a:rPr>
              <a:t>format and reinstall the </a:t>
            </a:r>
            <a:r>
              <a:rPr lang="en-US" dirty="0" smtClean="0">
                <a:latin typeface="Arial" pitchFamily="34" charset="0"/>
                <a:cs typeface="Arial" pitchFamily="34" charset="0"/>
              </a:rPr>
              <a:t>software</a:t>
            </a:r>
            <a:endParaRPr lang="tr-TR" dirty="0" smtClean="0">
              <a:latin typeface="Arial" pitchFamily="34" charset="0"/>
              <a:cs typeface="Arial" pitchFamily="34" charset="0"/>
            </a:endParaRPr>
          </a:p>
          <a:p>
            <a:pPr lvl="2"/>
            <a:endParaRPr lang="tr-TR" dirty="0" smtClean="0">
              <a:latin typeface="Arial" pitchFamily="34" charset="0"/>
              <a:cs typeface="Arial" pitchFamily="34" charset="0"/>
            </a:endParaRPr>
          </a:p>
          <a:p>
            <a:pPr lvl="2"/>
            <a:r>
              <a:rPr lang="tr-TR" dirty="0" smtClean="0">
                <a:latin typeface="Arial" pitchFamily="34" charset="0"/>
                <a:cs typeface="Arial" pitchFamily="34" charset="0"/>
              </a:rPr>
              <a:t>Cryptographic keys may be exposed during restore, personnel should be authorized carefully.</a:t>
            </a:r>
            <a:endParaRPr lang="tr-TR" dirty="0" smtClean="0">
              <a:latin typeface="Arial" pitchFamily="34" charset="0"/>
              <a:cs typeface="Arial" pitchFamily="34" charset="0"/>
            </a:endParaRPr>
          </a:p>
          <a:p>
            <a:pPr lvl="1"/>
            <a:endParaRPr lang="tr-TR" sz="2400" b="1" dirty="0" smtClean="0"/>
          </a:p>
          <a:p>
            <a:endParaRPr lang="tr-TR" b="1" dirty="0" smtClean="0">
              <a:latin typeface="Arial" pitchFamily="34" charset="0"/>
              <a:cs typeface="Arial" pitchFamily="34" charset="0"/>
            </a:endParaRPr>
          </a:p>
          <a:p>
            <a:endParaRPr lang="tr-TR"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Software QA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Functional Testing:</a:t>
            </a:r>
          </a:p>
          <a:p>
            <a:pPr lvl="1"/>
            <a:r>
              <a:rPr lang="en-US" dirty="0">
                <a:latin typeface="Arial" panose="020B0604020202020204" pitchFamily="34" charset="0"/>
                <a:cs typeface="Arial" panose="020B0604020202020204" pitchFamily="34" charset="0"/>
              </a:rPr>
              <a:t>Functional testing is also referred to as reliability testing. </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test to check if the software is reliable, a.k.a. is functioning as it is supposed to</a:t>
            </a:r>
            <a:endParaRPr lang="tr-TR" dirty="0" smtClean="0">
              <a:latin typeface="Arial" panose="020B0604020202020204" pitchFamily="34" charset="0"/>
              <a:cs typeface="Arial" panose="020B0604020202020204" pitchFamily="34" charset="0"/>
            </a:endParaRPr>
          </a:p>
          <a:p>
            <a:pPr lvl="1"/>
            <a:r>
              <a:rPr lang="tr-TR" sz="2000" dirty="0" smtClean="0"/>
              <a:t>Unit Testing:</a:t>
            </a:r>
          </a:p>
          <a:p>
            <a:pPr lvl="2"/>
            <a:r>
              <a:rPr lang="en-US" dirty="0">
                <a:latin typeface="Arial" pitchFamily="34" charset="0"/>
                <a:cs typeface="Arial" pitchFamily="34" charset="0"/>
              </a:rPr>
              <a:t>performed during the implementation phase </a:t>
            </a:r>
            <a:endParaRPr lang="en-US" dirty="0" smtClean="0">
              <a:latin typeface="Arial" pitchFamily="34" charset="0"/>
              <a:cs typeface="Arial" pitchFamily="34" charset="0"/>
            </a:endParaRPr>
          </a:p>
          <a:p>
            <a:pPr lvl="2"/>
            <a:r>
              <a:rPr lang="en-US" dirty="0">
                <a:latin typeface="Arial" pitchFamily="34" charset="0"/>
                <a:cs typeface="Arial" pitchFamily="34" charset="0"/>
              </a:rPr>
              <a:t> is the first process to ensure that the software is functioning properly, according to </a:t>
            </a:r>
            <a:r>
              <a:rPr lang="en-US" dirty="0" smtClean="0">
                <a:latin typeface="Arial" pitchFamily="34" charset="0"/>
                <a:cs typeface="Arial" pitchFamily="34" charset="0"/>
              </a:rPr>
              <a:t>specifications</a:t>
            </a:r>
          </a:p>
          <a:p>
            <a:pPr lvl="2"/>
            <a:r>
              <a:rPr lang="en-US" dirty="0" smtClean="0">
                <a:latin typeface="Arial" pitchFamily="34" charset="0"/>
                <a:cs typeface="Arial" pitchFamily="34" charset="0"/>
              </a:rPr>
              <a:t> </a:t>
            </a:r>
            <a:r>
              <a:rPr lang="en-US" dirty="0">
                <a:latin typeface="Arial" pitchFamily="34" charset="0"/>
                <a:cs typeface="Arial" pitchFamily="34" charset="0"/>
              </a:rPr>
              <a:t>It is performed by breaking the functionality of the software into smaller parts and each part is tested in isolation from the other </a:t>
            </a:r>
            <a:r>
              <a:rPr lang="en-US" dirty="0" smtClean="0">
                <a:latin typeface="Arial" pitchFamily="34" charset="0"/>
                <a:cs typeface="Arial" pitchFamily="34" charset="0"/>
              </a:rPr>
              <a:t>parts</a:t>
            </a:r>
          </a:p>
          <a:p>
            <a:pPr lvl="2"/>
            <a:r>
              <a:rPr lang="en-US" dirty="0" smtClean="0">
                <a:latin typeface="Arial" pitchFamily="34" charset="0"/>
                <a:cs typeface="Arial" pitchFamily="34" charset="0"/>
              </a:rPr>
              <a:t>When there exists incomplete/unclear dependent modules, drivers and stubs programming come in handy</a:t>
            </a:r>
            <a:endParaRPr lang="tr-TR" dirty="0" smtClean="0">
              <a:latin typeface="Arial" pitchFamily="34" charset="0"/>
              <a:cs typeface="Arial" pitchFamily="34" charset="0"/>
            </a:endParaRPr>
          </a:p>
          <a:p>
            <a:pPr lvl="1">
              <a:buNone/>
            </a:pPr>
            <a:r>
              <a:rPr lang="tr-TR" i="1"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Software QA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Functional Testing:</a:t>
            </a:r>
          </a:p>
          <a:p>
            <a:pPr lvl="1"/>
            <a:r>
              <a:rPr lang="tr-TR" dirty="0" smtClean="0"/>
              <a:t>Logic Testing:</a:t>
            </a:r>
            <a:endParaRPr lang="en-US" dirty="0" smtClean="0"/>
          </a:p>
          <a:p>
            <a:pPr lvl="2"/>
            <a:r>
              <a:rPr lang="en-US" dirty="0" smtClean="0">
                <a:latin typeface="Arial" pitchFamily="34" charset="0"/>
                <a:cs typeface="Arial" pitchFamily="34" charset="0"/>
              </a:rPr>
              <a:t>Unit testing validates the “what” whereas logic testing validates </a:t>
            </a:r>
            <a:r>
              <a:rPr lang="en-US" dirty="0">
                <a:latin typeface="Arial" pitchFamily="34" charset="0"/>
                <a:cs typeface="Arial" pitchFamily="34" charset="0"/>
              </a:rPr>
              <a:t>the </a:t>
            </a:r>
            <a:r>
              <a:rPr lang="en-US" dirty="0" smtClean="0">
                <a:latin typeface="Arial" pitchFamily="34" charset="0"/>
                <a:cs typeface="Arial" pitchFamily="34" charset="0"/>
              </a:rPr>
              <a:t>“why”. </a:t>
            </a:r>
          </a:p>
          <a:p>
            <a:pPr lvl="2"/>
            <a:endParaRPr lang="tr-TR" dirty="0" smtClean="0"/>
          </a:p>
          <a:p>
            <a:pPr lvl="1"/>
            <a:r>
              <a:rPr lang="tr-TR" dirty="0" smtClean="0"/>
              <a:t>Integration Testing:</a:t>
            </a:r>
            <a:endParaRPr lang="en-US" dirty="0" smtClean="0"/>
          </a:p>
          <a:p>
            <a:pPr lvl="2"/>
            <a:r>
              <a:rPr lang="en-US" dirty="0">
                <a:latin typeface="Arial" pitchFamily="34" charset="0"/>
                <a:cs typeface="Arial" pitchFamily="34" charset="0"/>
              </a:rPr>
              <a:t>The security of the sum of all </a:t>
            </a:r>
            <a:r>
              <a:rPr lang="en-US" dirty="0" smtClean="0">
                <a:latin typeface="Arial" pitchFamily="34" charset="0"/>
                <a:cs typeface="Arial" pitchFamily="34" charset="0"/>
              </a:rPr>
              <a:t>parts (the system) is tested</a:t>
            </a:r>
            <a:r>
              <a:rPr lang="en-US" dirty="0">
                <a:latin typeface="Arial" pitchFamily="34" charset="0"/>
                <a:cs typeface="Arial" pitchFamily="34" charset="0"/>
              </a:rPr>
              <a:t>. </a:t>
            </a:r>
            <a:endParaRPr lang="tr-TR" dirty="0" smtClean="0">
              <a:latin typeface="Arial" pitchFamily="34" charset="0"/>
              <a:cs typeface="Arial" pitchFamily="34" charset="0"/>
            </a:endParaRPr>
          </a:p>
          <a:p>
            <a:pPr lvl="2"/>
            <a:r>
              <a:rPr lang="en-US" dirty="0" smtClean="0">
                <a:latin typeface="Arial" pitchFamily="34" charset="0"/>
                <a:cs typeface="Arial" pitchFamily="34" charset="0"/>
              </a:rPr>
              <a:t>An individual code units may successfully pass unit testing, but fail when they are integrated</a:t>
            </a:r>
            <a:endParaRPr lang="tr-TR" dirty="0" smtClean="0">
              <a:latin typeface="Arial" pitchFamily="34" charset="0"/>
              <a:cs typeface="Arial" pitchFamily="34" charset="0"/>
            </a:endParaRPr>
          </a:p>
          <a:p>
            <a:pPr lvl="1"/>
            <a:r>
              <a:rPr lang="tr-TR" dirty="0" smtClean="0"/>
              <a:t>Regression Testing:</a:t>
            </a:r>
            <a:endParaRPr lang="en-US" dirty="0" smtClean="0"/>
          </a:p>
          <a:p>
            <a:pPr lvl="2"/>
            <a:r>
              <a:rPr lang="en-US" dirty="0" smtClean="0">
                <a:latin typeface="Arial" pitchFamily="34" charset="0"/>
                <a:cs typeface="Arial" pitchFamily="34" charset="0"/>
              </a:rPr>
              <a:t>Is </a:t>
            </a:r>
            <a:r>
              <a:rPr lang="en-US" dirty="0">
                <a:latin typeface="Arial" pitchFamily="34" charset="0"/>
                <a:cs typeface="Arial" pitchFamily="34" charset="0"/>
              </a:rPr>
              <a:t>performed to validate that the software did not break previous functionality or security and regress to a non- functional or insecure </a:t>
            </a:r>
            <a:r>
              <a:rPr lang="en-US" dirty="0" smtClean="0">
                <a:latin typeface="Arial" pitchFamily="34" charset="0"/>
                <a:cs typeface="Arial" pitchFamily="34" charset="0"/>
              </a:rPr>
              <a:t>state when a new functionality is introduced</a:t>
            </a:r>
          </a:p>
          <a:p>
            <a:pPr lvl="2"/>
            <a:r>
              <a:rPr lang="en-US" dirty="0">
                <a:latin typeface="Arial" pitchFamily="34" charset="0"/>
                <a:cs typeface="Arial" pitchFamily="34" charset="0"/>
              </a:rPr>
              <a:t>An example of this is that a menu option that was previously available to all users is no longer available upon the implementation of role based access control of menu options</a:t>
            </a:r>
            <a:endParaRPr lang="en-US" dirty="0" smtClean="0">
              <a:latin typeface="Arial" pitchFamily="34" charset="0"/>
              <a:cs typeface="Arial" pitchFamily="34" charset="0"/>
            </a:endParaRPr>
          </a:p>
          <a:p>
            <a:pPr lvl="1">
              <a:buNone/>
            </a:pPr>
            <a:r>
              <a:rPr lang="tr-TR" i="1" dirty="0" smtClean="0">
                <a:latin typeface="Arial" pitchFamily="34" charset="0"/>
                <a:cs typeface="Arial" pitchFamily="34" charset="0"/>
              </a:rPr>
              <a:t>	</a:t>
            </a:r>
          </a:p>
        </p:txBody>
      </p:sp>
    </p:spTree>
    <p:extLst>
      <p:ext uri="{BB962C8B-B14F-4D97-AF65-F5344CB8AC3E}">
        <p14:creationId xmlns:p14="http://schemas.microsoft.com/office/powerpoint/2010/main" xmlns="" val="3175829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Software QA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Non-Functional Testing:</a:t>
            </a:r>
          </a:p>
          <a:p>
            <a:pPr lvl="1"/>
            <a:r>
              <a:rPr lang="en-US" dirty="0">
                <a:latin typeface="Arial" panose="020B0604020202020204" pitchFamily="34" charset="0"/>
                <a:cs typeface="Arial" panose="020B0604020202020204" pitchFamily="34" charset="0"/>
              </a:rPr>
              <a:t> covers testing for the recoverability and environmental aspects of the </a:t>
            </a:r>
            <a:r>
              <a:rPr lang="en-US" dirty="0" smtClean="0">
                <a:latin typeface="Arial" panose="020B0604020202020204" pitchFamily="34" charset="0"/>
                <a:cs typeface="Arial" panose="020B0604020202020204" pitchFamily="34" charset="0"/>
              </a:rPr>
              <a:t>software</a:t>
            </a:r>
          </a:p>
          <a:p>
            <a:pPr lvl="1"/>
            <a:r>
              <a:rPr lang="en-US" dirty="0">
                <a:latin typeface="Arial" panose="020B0604020202020204" pitchFamily="34" charset="0"/>
                <a:cs typeface="Arial" panose="020B0604020202020204" pitchFamily="34" charset="0"/>
              </a:rPr>
              <a:t>are conducted to check if the software will be available when required </a:t>
            </a:r>
            <a:endParaRPr lang="tr-TR" dirty="0" smtClean="0">
              <a:latin typeface="Arial" panose="020B0604020202020204" pitchFamily="34" charset="0"/>
              <a:cs typeface="Arial" panose="020B0604020202020204" pitchFamily="34" charset="0"/>
            </a:endParaRPr>
          </a:p>
          <a:p>
            <a:pPr lvl="1"/>
            <a:r>
              <a:rPr lang="tr-TR" dirty="0" smtClean="0"/>
              <a:t>Performance Testing:</a:t>
            </a:r>
            <a:endParaRPr lang="en-US" dirty="0" smtClean="0"/>
          </a:p>
          <a:p>
            <a:pPr lvl="2"/>
            <a:r>
              <a:rPr lang="en-US" dirty="0">
                <a:latin typeface="Arial" panose="020B0604020202020204" pitchFamily="34" charset="0"/>
                <a:cs typeface="Arial" panose="020B0604020202020204" pitchFamily="34" charset="0"/>
              </a:rPr>
              <a:t> conducted to ensure that the software is performing to the SLA and expectations of the </a:t>
            </a:r>
            <a:r>
              <a:rPr lang="en-US" dirty="0" smtClean="0">
                <a:latin typeface="Arial" panose="020B0604020202020204" pitchFamily="34" charset="0"/>
                <a:cs typeface="Arial" panose="020B0604020202020204" pitchFamily="34" charset="0"/>
              </a:rPr>
              <a:t>business</a:t>
            </a:r>
          </a:p>
          <a:p>
            <a:pPr lvl="2"/>
            <a:r>
              <a:rPr lang="en-US" dirty="0">
                <a:latin typeface="Arial" panose="020B0604020202020204" pitchFamily="34" charset="0"/>
                <a:cs typeface="Arial" panose="020B0604020202020204" pitchFamily="34" charset="0"/>
              </a:rPr>
              <a:t> The implementation of secure features can have a significant impact on performance </a:t>
            </a:r>
            <a:endParaRPr lang="en-US" dirty="0" smtClean="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Having smaller cache windows, complete mediation, and data replication are examples of security design and implementation features that can adversely impact </a:t>
            </a:r>
            <a:r>
              <a:rPr lang="en-US" dirty="0" smtClean="0">
                <a:latin typeface="Arial" panose="020B0604020202020204" pitchFamily="34" charset="0"/>
                <a:cs typeface="Arial" panose="020B0604020202020204" pitchFamily="34" charset="0"/>
              </a:rPr>
              <a:t>performance</a:t>
            </a:r>
          </a:p>
          <a:p>
            <a:pPr lvl="2"/>
            <a:r>
              <a:rPr lang="en-US" dirty="0" smtClean="0">
                <a:latin typeface="Arial" panose="020B0604020202020204" pitchFamily="34" charset="0"/>
                <a:cs typeface="Arial" panose="020B0604020202020204" pitchFamily="34" charset="0"/>
              </a:rPr>
              <a:t>Results </a:t>
            </a:r>
            <a:r>
              <a:rPr lang="en-US" dirty="0">
                <a:latin typeface="Arial" panose="020B0604020202020204" pitchFamily="34" charset="0"/>
                <a:cs typeface="Arial" panose="020B0604020202020204" pitchFamily="34" charset="0"/>
              </a:rPr>
              <a:t>can be used to tune the </a:t>
            </a:r>
            <a:r>
              <a:rPr lang="en-US" dirty="0" smtClean="0">
                <a:latin typeface="Arial" panose="020B0604020202020204" pitchFamily="34" charset="0"/>
                <a:cs typeface="Arial" panose="020B0604020202020204" pitchFamily="34" charset="0"/>
              </a:rPr>
              <a:t>software, bottlenecks can be reduced.</a:t>
            </a:r>
            <a:endParaRPr lang="tr-TR" dirty="0" smtClean="0">
              <a:latin typeface="Arial" panose="020B0604020202020204" pitchFamily="34" charset="0"/>
              <a:cs typeface="Arial" panose="020B0604020202020204" pitchFamily="34" charset="0"/>
            </a:endParaRPr>
          </a:p>
          <a:p>
            <a:pPr lvl="2"/>
            <a:endParaRPr lang="tr-TR"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Software QA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Non-Functional Testing:</a:t>
            </a:r>
          </a:p>
          <a:p>
            <a:pPr lvl="1"/>
            <a:r>
              <a:rPr lang="tr-TR" dirty="0" smtClean="0"/>
              <a:t>Performance Testing:</a:t>
            </a:r>
            <a:endParaRPr lang="en-US" dirty="0" smtClean="0"/>
          </a:p>
          <a:p>
            <a:pPr lvl="2"/>
            <a:r>
              <a:rPr lang="tr-TR" dirty="0" smtClean="0"/>
              <a:t>Load testing:</a:t>
            </a:r>
            <a:endParaRPr lang="en-US" dirty="0" smtClean="0"/>
          </a:p>
          <a:p>
            <a:pPr lvl="3"/>
            <a:r>
              <a:rPr lang="en-US" dirty="0">
                <a:latin typeface="Arial" pitchFamily="34" charset="0"/>
                <a:cs typeface="Arial" pitchFamily="34" charset="0"/>
              </a:rPr>
              <a:t> is the process of subjecting the software to volumes of operating tasks or users until it cannot handle any </a:t>
            </a:r>
            <a:r>
              <a:rPr lang="en-US" dirty="0" smtClean="0">
                <a:latin typeface="Arial" pitchFamily="34" charset="0"/>
                <a:cs typeface="Arial" pitchFamily="34" charset="0"/>
              </a:rPr>
              <a:t>more</a:t>
            </a:r>
          </a:p>
          <a:p>
            <a:pPr lvl="3"/>
            <a:r>
              <a:rPr lang="en-US" dirty="0">
                <a:latin typeface="Arial" pitchFamily="34" charset="0"/>
                <a:cs typeface="Arial" pitchFamily="34" charset="0"/>
              </a:rPr>
              <a:t> also referred to as longevity or endurance or volume </a:t>
            </a:r>
            <a:r>
              <a:rPr lang="en-US" dirty="0" smtClean="0">
                <a:latin typeface="Arial" pitchFamily="34" charset="0"/>
                <a:cs typeface="Arial" pitchFamily="34" charset="0"/>
              </a:rPr>
              <a:t>testing</a:t>
            </a:r>
          </a:p>
          <a:p>
            <a:pPr lvl="3"/>
            <a:r>
              <a:rPr lang="en-US" dirty="0" smtClean="0">
                <a:latin typeface="Arial" pitchFamily="34" charset="0"/>
                <a:cs typeface="Arial" pitchFamily="34" charset="0"/>
              </a:rPr>
              <a:t>Helps identifying </a:t>
            </a:r>
            <a:r>
              <a:rPr lang="en-US" dirty="0">
                <a:latin typeface="Arial" pitchFamily="34" charset="0"/>
                <a:cs typeface="Arial" pitchFamily="34" charset="0"/>
              </a:rPr>
              <a:t>the threshold limit at which the software no longer meets the business </a:t>
            </a:r>
            <a:r>
              <a:rPr lang="en-US" dirty="0" smtClean="0">
                <a:latin typeface="Arial" pitchFamily="34" charset="0"/>
                <a:cs typeface="Arial" pitchFamily="34" charset="0"/>
              </a:rPr>
              <a:t>SLA</a:t>
            </a:r>
            <a:endParaRPr lang="tr-TR" dirty="0" smtClean="0">
              <a:latin typeface="Arial" pitchFamily="34" charset="0"/>
              <a:cs typeface="Arial" pitchFamily="34" charset="0"/>
            </a:endParaRPr>
          </a:p>
          <a:p>
            <a:pPr lvl="3"/>
            <a:endParaRPr lang="tr-TR" dirty="0" smtClean="0">
              <a:latin typeface="Arial" pitchFamily="34" charset="0"/>
              <a:cs typeface="Arial" pitchFamily="34" charset="0"/>
            </a:endParaRPr>
          </a:p>
          <a:p>
            <a:pPr lvl="2"/>
            <a:r>
              <a:rPr lang="tr-TR" dirty="0" smtClean="0"/>
              <a:t>Stress testing</a:t>
            </a:r>
            <a:endParaRPr lang="en-US" dirty="0" smtClean="0"/>
          </a:p>
          <a:p>
            <a:pPr lvl="3"/>
            <a:r>
              <a:rPr lang="en-US" dirty="0">
                <a:latin typeface="Arial" pitchFamily="34" charset="0"/>
                <a:cs typeface="Arial" pitchFamily="34" charset="0"/>
              </a:rPr>
              <a:t>stress testing is taking </a:t>
            </a:r>
            <a:r>
              <a:rPr lang="en-US" dirty="0" smtClean="0">
                <a:latin typeface="Arial" pitchFamily="34" charset="0"/>
                <a:cs typeface="Arial" pitchFamily="34" charset="0"/>
              </a:rPr>
              <a:t>load </a:t>
            </a:r>
            <a:r>
              <a:rPr lang="en-US" dirty="0">
                <a:latin typeface="Arial" pitchFamily="34" charset="0"/>
                <a:cs typeface="Arial" pitchFamily="34" charset="0"/>
              </a:rPr>
              <a:t>test one step further. It is mainly aimed to determine the breaking point of the </a:t>
            </a:r>
            <a:r>
              <a:rPr lang="en-US" dirty="0" smtClean="0">
                <a:latin typeface="Arial" pitchFamily="34" charset="0"/>
                <a:cs typeface="Arial" pitchFamily="34" charset="0"/>
              </a:rPr>
              <a:t>software</a:t>
            </a:r>
          </a:p>
          <a:p>
            <a:pPr lvl="3"/>
            <a:r>
              <a:rPr lang="en-US" dirty="0">
                <a:latin typeface="Arial" pitchFamily="34" charset="0"/>
                <a:cs typeface="Arial" pitchFamily="34" charset="0"/>
              </a:rPr>
              <a:t>Purpose is to  find out if the software can recover gracefully upon failure, when the software </a:t>
            </a:r>
            <a:r>
              <a:rPr lang="en-US" dirty="0" smtClean="0">
                <a:latin typeface="Arial" pitchFamily="34" charset="0"/>
                <a:cs typeface="Arial" pitchFamily="34" charset="0"/>
              </a:rPr>
              <a:t>breaks and if it fails securely.</a:t>
            </a:r>
            <a:endParaRPr lang="en-US" dirty="0">
              <a:latin typeface="Arial" pitchFamily="34" charset="0"/>
              <a:cs typeface="Arial" pitchFamily="34" charset="0"/>
            </a:endParaRPr>
          </a:p>
          <a:p>
            <a:pPr lvl="1"/>
            <a:endParaRPr lang="tr-TR" dirty="0" smtClean="0">
              <a:latin typeface="Arial" pitchFamily="34" charset="0"/>
              <a:cs typeface="Arial" pitchFamily="34" charset="0"/>
            </a:endParaRPr>
          </a:p>
        </p:txBody>
      </p:sp>
    </p:spTree>
    <p:extLst>
      <p:ext uri="{BB962C8B-B14F-4D97-AF65-F5344CB8AC3E}">
        <p14:creationId xmlns:p14="http://schemas.microsoft.com/office/powerpoint/2010/main" xmlns="" val="3076951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692696"/>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800" b="0" i="0" u="none" strike="noStrike" kern="0" cap="none" spc="0" normalizeH="0" baseline="0" noProof="0" dirty="0" smtClean="0">
                <a:ln>
                  <a:noFill/>
                </a:ln>
                <a:solidFill>
                  <a:schemeClr val="tx1"/>
                </a:solidFill>
                <a:effectLst/>
                <a:uLnTx/>
                <a:uFillTx/>
                <a:latin typeface="+mj-lt"/>
                <a:ea typeface="+mj-ea"/>
                <a:cs typeface="+mj-cs"/>
              </a:rPr>
              <a:t>Secure Software Testing</a:t>
            </a:r>
            <a:endParaRPr kumimoji="0" lang="en-US" sz="2800" b="0" i="0" u="none" strike="noStrike" kern="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107504" y="1340768"/>
            <a:ext cx="5688632" cy="369332"/>
          </a:xfrm>
          <a:prstGeom prst="rect">
            <a:avLst/>
          </a:prstGeom>
          <a:noFill/>
        </p:spPr>
        <p:txBody>
          <a:bodyPr wrap="square" rtlCol="0">
            <a:spAutoFit/>
          </a:bodyPr>
          <a:lstStyle/>
          <a:p>
            <a:r>
              <a:rPr lang="tr-TR" dirty="0" smtClean="0"/>
              <a:t>Types of Software QA Testing</a:t>
            </a:r>
            <a:endParaRPr lang="tr-TR" dirty="0"/>
          </a:p>
        </p:txBody>
      </p:sp>
      <p:sp>
        <p:nvSpPr>
          <p:cNvPr id="9" name="Rectangle 3"/>
          <p:cNvSpPr>
            <a:spLocks noGrp="1" noChangeArrowheads="1"/>
          </p:cNvSpPr>
          <p:nvPr>
            <p:ph idx="1"/>
          </p:nvPr>
        </p:nvSpPr>
        <p:spPr>
          <a:xfrm>
            <a:off x="179512" y="1700808"/>
            <a:ext cx="9108504" cy="5256584"/>
          </a:xfrm>
        </p:spPr>
        <p:txBody>
          <a:bodyPr/>
          <a:lstStyle/>
          <a:p>
            <a:r>
              <a:rPr lang="tr-TR" dirty="0" smtClean="0"/>
              <a:t>Non-Functional Testing:</a:t>
            </a:r>
          </a:p>
          <a:p>
            <a:pPr lvl="1"/>
            <a:r>
              <a:rPr lang="tr-TR" dirty="0" smtClean="0"/>
              <a:t>Scalability Testing:</a:t>
            </a:r>
            <a:endParaRPr lang="en-US" dirty="0" smtClean="0"/>
          </a:p>
          <a:p>
            <a:pPr lvl="1"/>
            <a:r>
              <a:rPr lang="en-US" dirty="0">
                <a:latin typeface="Arial" panose="020B0604020202020204" pitchFamily="34" charset="0"/>
                <a:cs typeface="Arial" panose="020B0604020202020204" pitchFamily="34" charset="0"/>
              </a:rPr>
              <a:t> identify the loads </a:t>
            </a:r>
            <a:r>
              <a:rPr lang="en-US" dirty="0" smtClean="0">
                <a:latin typeface="Arial" panose="020B0604020202020204" pitchFamily="34" charset="0"/>
                <a:cs typeface="Arial" panose="020B0604020202020204" pitchFamily="34" charset="0"/>
              </a:rPr>
              <a:t>and bottlenecks that prevents </a:t>
            </a:r>
            <a:r>
              <a:rPr lang="en-US" dirty="0">
                <a:latin typeface="Arial" panose="020B0604020202020204" pitchFamily="34" charset="0"/>
                <a:cs typeface="Arial" panose="020B0604020202020204" pitchFamily="34" charset="0"/>
              </a:rPr>
              <a:t>software to scale to handle more load or </a:t>
            </a:r>
            <a:r>
              <a:rPr lang="en-US" dirty="0" smtClean="0">
                <a:latin typeface="Arial" panose="020B0604020202020204" pitchFamily="34" charset="0"/>
                <a:cs typeface="Arial" panose="020B0604020202020204" pitchFamily="34" charset="0"/>
              </a:rPr>
              <a:t>changes</a:t>
            </a:r>
          </a:p>
          <a:p>
            <a:pPr lvl="1"/>
            <a:r>
              <a:rPr lang="en-US" dirty="0" smtClean="0">
                <a:latin typeface="Arial" panose="020B0604020202020204" pitchFamily="34" charset="0"/>
                <a:cs typeface="Arial" panose="020B0604020202020204" pitchFamily="34" charset="0"/>
              </a:rPr>
              <a:t>For instance a column ORDER_ID is type int16. How will the software react upon scaling this field up to int32?</a:t>
            </a:r>
            <a:endParaRPr lang="tr-TR" dirty="0" smtClean="0">
              <a:latin typeface="Arial" panose="020B0604020202020204" pitchFamily="34" charset="0"/>
              <a:cs typeface="Arial" panose="020B0604020202020204" pitchFamily="34" charset="0"/>
            </a:endParaRPr>
          </a:p>
          <a:p>
            <a:pPr lvl="2"/>
            <a:r>
              <a:rPr lang="tr-TR" dirty="0" smtClean="0"/>
              <a:t>Environment Testing:</a:t>
            </a:r>
            <a:endParaRPr lang="en-US" dirty="0" smtClean="0"/>
          </a:p>
          <a:p>
            <a:pPr lvl="3"/>
            <a:r>
              <a:rPr lang="en-US" dirty="0">
                <a:latin typeface="Arial" pitchFamily="34" charset="0"/>
                <a:cs typeface="Arial" pitchFamily="34" charset="0"/>
              </a:rPr>
              <a:t> testing of the security of the environment itself in which the software will </a:t>
            </a:r>
            <a:r>
              <a:rPr lang="en-US" dirty="0" smtClean="0">
                <a:latin typeface="Arial" pitchFamily="34" charset="0"/>
                <a:cs typeface="Arial" pitchFamily="34" charset="0"/>
              </a:rPr>
              <a:t>operate (configurations, data etc.)</a:t>
            </a:r>
          </a:p>
          <a:p>
            <a:pPr lvl="3"/>
            <a:r>
              <a:rPr lang="en-US" dirty="0" smtClean="0">
                <a:latin typeface="Arial" pitchFamily="34" charset="0"/>
                <a:cs typeface="Arial" pitchFamily="34" charset="0"/>
              </a:rPr>
              <a:t>Trust </a:t>
            </a:r>
            <a:r>
              <a:rPr lang="en-US" dirty="0">
                <a:latin typeface="Arial" pitchFamily="34" charset="0"/>
                <a:cs typeface="Arial" pitchFamily="34" charset="0"/>
              </a:rPr>
              <a:t>boundaries demarcate one environment from </a:t>
            </a:r>
            <a:r>
              <a:rPr lang="en-US" dirty="0" smtClean="0">
                <a:latin typeface="Arial" pitchFamily="34" charset="0"/>
                <a:cs typeface="Arial" pitchFamily="34" charset="0"/>
              </a:rPr>
              <a:t>another</a:t>
            </a:r>
            <a:endParaRPr lang="tr-TR" dirty="0" smtClean="0">
              <a:latin typeface="Arial" pitchFamily="34" charset="0"/>
              <a:cs typeface="Arial" pitchFamily="34" charset="0"/>
            </a:endParaRPr>
          </a:p>
          <a:p>
            <a:pPr lvl="2"/>
            <a:r>
              <a:rPr lang="tr-TR" dirty="0" smtClean="0"/>
              <a:t>Interoperability Testing:</a:t>
            </a:r>
            <a:endParaRPr lang="en-US" dirty="0" smtClean="0"/>
          </a:p>
          <a:p>
            <a:pPr lvl="3"/>
            <a:r>
              <a:rPr lang="en-US" dirty="0" smtClean="0">
                <a:latin typeface="Arial" pitchFamily="34" charset="0"/>
                <a:cs typeface="Arial" pitchFamily="34" charset="0"/>
              </a:rPr>
              <a:t>Integration/Dependence of the system with other systems is tested</a:t>
            </a:r>
            <a:endParaRPr lang="tr-TR" dirty="0" smtClean="0">
              <a:latin typeface="Arial" pitchFamily="34" charset="0"/>
              <a:cs typeface="Arial" pitchFamily="34" charset="0"/>
            </a:endParaRPr>
          </a:p>
          <a:p>
            <a:pPr lvl="2"/>
            <a:r>
              <a:rPr lang="tr-TR" dirty="0" smtClean="0"/>
              <a:t>Disaster Recovery (DR) Testing:</a:t>
            </a:r>
            <a:endParaRPr lang="en-US" dirty="0" smtClean="0"/>
          </a:p>
          <a:p>
            <a:pPr lvl="3"/>
            <a:r>
              <a:rPr lang="en-US" dirty="0">
                <a:latin typeface="Arial" pitchFamily="34" charset="0"/>
                <a:cs typeface="Arial" pitchFamily="34" charset="0"/>
              </a:rPr>
              <a:t> </a:t>
            </a:r>
            <a:r>
              <a:rPr lang="en-US" dirty="0" smtClean="0">
                <a:latin typeface="Arial" pitchFamily="34" charset="0"/>
                <a:cs typeface="Arial" pitchFamily="34" charset="0"/>
              </a:rPr>
              <a:t>testing </a:t>
            </a:r>
            <a:r>
              <a:rPr lang="en-US" dirty="0">
                <a:latin typeface="Arial" pitchFamily="34" charset="0"/>
                <a:cs typeface="Arial" pitchFamily="34" charset="0"/>
              </a:rPr>
              <a:t>the ability of the software to restore its operation after a disaster happens. </a:t>
            </a:r>
            <a:endParaRPr lang="tr-TR" dirty="0" smtClean="0">
              <a:latin typeface="Arial" pitchFamily="34" charset="0"/>
              <a:cs typeface="Arial" pitchFamily="34" charset="0"/>
            </a:endParaRPr>
          </a:p>
          <a:p>
            <a:pPr lvl="1">
              <a:buNone/>
            </a:pPr>
            <a:r>
              <a:rPr lang="tr-TR" dirty="0" smtClean="0">
                <a:latin typeface="Arial" pitchFamily="34" charset="0"/>
                <a:cs typeface="Arial" pitchFamily="34" charset="0"/>
              </a:rPr>
              <a:t>	</a:t>
            </a:r>
          </a:p>
        </p:txBody>
      </p:sp>
    </p:spTree>
    <p:extLst>
      <p:ext uri="{BB962C8B-B14F-4D97-AF65-F5344CB8AC3E}">
        <p14:creationId xmlns:p14="http://schemas.microsoft.com/office/powerpoint/2010/main" xmlns="" val="1524788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Lecture1</Template>
  <TotalTime>8724</TotalTime>
  <Words>3750</Words>
  <Application>Microsoft Office PowerPoint</Application>
  <PresentationFormat>On-screen Show (4:3)</PresentationFormat>
  <Paragraphs>450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Lecture1</vt:lpstr>
      <vt:lpstr>Secure software TESTING,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Secure software OPERATIONS, MAINTENANCE</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1DV429 – IT Security</dc:title>
  <dc:creator>SAYGIN</dc:creator>
  <cp:lastModifiedBy>SAYGIN</cp:lastModifiedBy>
  <cp:revision>333</cp:revision>
  <dcterms:created xsi:type="dcterms:W3CDTF">2014-01-30T12:04:13Z</dcterms:created>
  <dcterms:modified xsi:type="dcterms:W3CDTF">2014-03-21T11:06:30Z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