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7" r:id="rId5"/>
    <p:sldId id="485" r:id="rId6"/>
    <p:sldId id="258" r:id="rId7"/>
    <p:sldId id="492" r:id="rId8"/>
    <p:sldId id="494" r:id="rId9"/>
    <p:sldId id="493" r:id="rId10"/>
    <p:sldId id="497" r:id="rId11"/>
    <p:sldId id="466" r:id="rId12"/>
    <p:sldId id="454" r:id="rId13"/>
    <p:sldId id="465" r:id="rId14"/>
    <p:sldId id="470" r:id="rId15"/>
    <p:sldId id="473" r:id="rId16"/>
    <p:sldId id="472" r:id="rId17"/>
    <p:sldId id="475" r:id="rId18"/>
    <p:sldId id="474" r:id="rId19"/>
    <p:sldId id="477" r:id="rId20"/>
    <p:sldId id="503" r:id="rId21"/>
    <p:sldId id="467" r:id="rId22"/>
    <p:sldId id="498" r:id="rId23"/>
    <p:sldId id="490" r:id="rId24"/>
    <p:sldId id="468" r:id="rId25"/>
    <p:sldId id="462" r:id="rId26"/>
    <p:sldId id="486" r:id="rId27"/>
    <p:sldId id="489" r:id="rId28"/>
    <p:sldId id="488" r:id="rId29"/>
    <p:sldId id="481" r:id="rId30"/>
    <p:sldId id="495" r:id="rId31"/>
    <p:sldId id="482" r:id="rId32"/>
    <p:sldId id="499" r:id="rId33"/>
    <p:sldId id="502" r:id="rId34"/>
    <p:sldId id="469" r:id="rId35"/>
    <p:sldId id="500" r:id="rId36"/>
    <p:sldId id="50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6" d="100"/>
          <a:sy n="106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8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5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3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2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E9C6A-40B7-D974-E93D-70E1E7A01C5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10754334" cy="2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1.3: 	Add ResponsiveLoadingBackdrop when login-query isLoading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">
            <a:extLst>
              <a:ext uri="{FF2B5EF4-FFF2-40B4-BE49-F238E27FC236}">
                <a16:creationId xmlns:a16="http://schemas.microsoft.com/office/drawing/2014/main" id="{03605986-8095-81F4-8775-F9D86E565D95}"/>
              </a:ext>
            </a:extLst>
          </p:cNvPr>
          <p:cNvSpPr txBox="1"/>
          <p:nvPr/>
        </p:nvSpPr>
        <p:spPr>
          <a:xfrm>
            <a:off x="741485" y="4958265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login({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 email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password }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EC590F56-3261-6D01-4404-377973FC0D4F}"/>
              </a:ext>
            </a:extLst>
          </p:cNvPr>
          <p:cNvSpPr txBox="1"/>
          <p:nvPr/>
        </p:nvSpPr>
        <p:spPr>
          <a:xfrm>
            <a:off x="741485" y="3955867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{loginIsLoading ?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&lt;ResponsiveLoadingBackdrop /&gt;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8C6DCBBB-5732-4913-D57C-76861B1A218C}"/>
              </a:ext>
            </a:extLst>
          </p:cNvPr>
          <p:cNvSpPr txBox="1"/>
          <p:nvPr/>
        </p:nvSpPr>
        <p:spPr>
          <a:xfrm>
            <a:off x="741484" y="2965128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 Mutation from generated pokemonApi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[login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loginData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isLoading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loginIsLoading}]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usePostLoginMutation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741483" y="1974389"/>
            <a:ext cx="825011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>
                    <a:lumMod val="75000"/>
                  </a:schemeClr>
                </a:solidFill>
              </a:rPr>
              <a:t>techlabor_trainings_react_advanced\frontend&gt; </a:t>
            </a:r>
            <a:r>
              <a:rPr lang="de-DE">
                <a:solidFill>
                  <a:srgbClr val="FFFF00"/>
                </a:solidFill>
              </a:rPr>
              <a:t>yarn codegen</a:t>
            </a:r>
          </a:p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ToDo 1.4 Show">
            <a:extLst>
              <a:ext uri="{FF2B5EF4-FFF2-40B4-BE49-F238E27FC236}">
                <a16:creationId xmlns:a16="http://schemas.microsoft.com/office/drawing/2014/main" id="{F531C3B6-FB91-6D22-1535-BBB959354602}"/>
              </a:ext>
            </a:extLst>
          </p:cNvPr>
          <p:cNvSpPr txBox="1"/>
          <p:nvPr/>
        </p:nvSpPr>
        <p:spPr>
          <a:xfrm>
            <a:off x="741484" y="4958264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1" name="ToDo 1.3 Show">
            <a:extLst>
              <a:ext uri="{FF2B5EF4-FFF2-40B4-BE49-F238E27FC236}">
                <a16:creationId xmlns:a16="http://schemas.microsoft.com/office/drawing/2014/main" id="{D011ADF6-4368-02CD-9DCC-03FC470763C6}"/>
              </a:ext>
            </a:extLst>
          </p:cNvPr>
          <p:cNvSpPr txBox="1"/>
          <p:nvPr/>
        </p:nvSpPr>
        <p:spPr>
          <a:xfrm>
            <a:off x="741484" y="3967525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Solutions</a:t>
            </a:r>
          </a:p>
        </p:txBody>
      </p:sp>
      <p:sp>
        <p:nvSpPr>
          <p:cNvPr id="10" name="ToDo 1.2 Show">
            <a:extLst>
              <a:ext uri="{FF2B5EF4-FFF2-40B4-BE49-F238E27FC236}">
                <a16:creationId xmlns:a16="http://schemas.microsoft.com/office/drawing/2014/main" id="{76B262A1-9EBC-27FA-02D4-B025D1E1623F}"/>
              </a:ext>
            </a:extLst>
          </p:cNvPr>
          <p:cNvSpPr txBox="1"/>
          <p:nvPr/>
        </p:nvSpPr>
        <p:spPr>
          <a:xfrm>
            <a:off x="741484" y="2976786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741483" y="1986047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</p:spTree>
    <p:extLst>
      <p:ext uri="{BB962C8B-B14F-4D97-AF65-F5344CB8AC3E}">
        <p14:creationId xmlns:p14="http://schemas.microsoft.com/office/powerpoint/2010/main" val="42725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6190-C5FA-0322-6B0A-FB8EE12351C7}"/>
              </a:ext>
            </a:extLst>
          </p:cNvPr>
          <p:cNvSpPr txBox="1"/>
          <p:nvPr/>
        </p:nvSpPr>
        <p:spPr>
          <a:xfrm>
            <a:off x="773205" y="4619618"/>
            <a:ext cx="70081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Shallow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[colorObject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highlight>
                  <a:srgbClr val="2B2B2B"/>
                </a:highlight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...colorObject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'blue'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274168" y="5593232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6110335"/>
            <a:ext cx="4757584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Use Object spreading to recreate object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6BA3-C61B-1C24-A9F7-A031EA9FD5AF}"/>
              </a:ext>
            </a:extLst>
          </p:cNvPr>
          <p:cNvSpPr/>
          <p:nvPr/>
        </p:nvSpPr>
        <p:spPr>
          <a:xfrm>
            <a:off x="9049572" y="1884536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F0A0C-8CF9-443D-C71B-A927DF607FCC}"/>
              </a:ext>
            </a:extLst>
          </p:cNvPr>
          <p:cNvSpPr txBox="1"/>
          <p:nvPr/>
        </p:nvSpPr>
        <p:spPr>
          <a:xfrm>
            <a:off x="9049573" y="2030820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0C47B-8E28-ECC1-4A8B-F4D020F84D33}"/>
              </a:ext>
            </a:extLst>
          </p:cNvPr>
          <p:cNvSpPr/>
          <p:nvPr/>
        </p:nvSpPr>
        <p:spPr>
          <a:xfrm>
            <a:off x="7896428" y="3142017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D4D3-9BEF-9F8C-74F2-6B2C8E43B652}"/>
              </a:ext>
            </a:extLst>
          </p:cNvPr>
          <p:cNvSpPr txBox="1"/>
          <p:nvPr/>
        </p:nvSpPr>
        <p:spPr>
          <a:xfrm>
            <a:off x="7896429" y="3394952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04834-200F-6E7F-2340-8AC791ED539A}"/>
              </a:ext>
            </a:extLst>
          </p:cNvPr>
          <p:cNvSpPr/>
          <p:nvPr/>
        </p:nvSpPr>
        <p:spPr>
          <a:xfrm>
            <a:off x="10129648" y="315306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EB846-8483-985D-B31B-92D925E711CA}"/>
              </a:ext>
            </a:extLst>
          </p:cNvPr>
          <p:cNvSpPr txBox="1"/>
          <p:nvPr/>
        </p:nvSpPr>
        <p:spPr>
          <a:xfrm>
            <a:off x="10129649" y="3405997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B30C7D-A235-5593-F8C6-510C8CEC4D4C}"/>
              </a:ext>
            </a:extLst>
          </p:cNvPr>
          <p:cNvSpPr/>
          <p:nvPr/>
        </p:nvSpPr>
        <p:spPr>
          <a:xfrm>
            <a:off x="7416818" y="466289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AD455-8889-5321-8238-C5D2042FC2E9}"/>
              </a:ext>
            </a:extLst>
          </p:cNvPr>
          <p:cNvSpPr txBox="1"/>
          <p:nvPr/>
        </p:nvSpPr>
        <p:spPr>
          <a:xfrm>
            <a:off x="7416819" y="4825678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04626-2519-32A7-D95C-88883386B65A}"/>
              </a:ext>
            </a:extLst>
          </p:cNvPr>
          <p:cNvSpPr/>
          <p:nvPr/>
        </p:nvSpPr>
        <p:spPr>
          <a:xfrm>
            <a:off x="8376041" y="4669894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59290-2656-1900-59AE-4400710D5709}"/>
              </a:ext>
            </a:extLst>
          </p:cNvPr>
          <p:cNvSpPr txBox="1"/>
          <p:nvPr/>
        </p:nvSpPr>
        <p:spPr>
          <a:xfrm>
            <a:off x="8376041" y="4824595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red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B69BF3-2959-6604-40B6-061213F38D4C}"/>
              </a:ext>
            </a:extLst>
          </p:cNvPr>
          <p:cNvSpPr/>
          <p:nvPr/>
        </p:nvSpPr>
        <p:spPr>
          <a:xfrm>
            <a:off x="9643784" y="4667396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A73CA-4B53-F202-3C3C-06F42D4F3E44}"/>
              </a:ext>
            </a:extLst>
          </p:cNvPr>
          <p:cNvSpPr txBox="1"/>
          <p:nvPr/>
        </p:nvSpPr>
        <p:spPr>
          <a:xfrm>
            <a:off x="9643785" y="4830182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18C7A7-160F-F784-25A6-8F7D10FE164C}"/>
              </a:ext>
            </a:extLst>
          </p:cNvPr>
          <p:cNvSpPr/>
          <p:nvPr/>
        </p:nvSpPr>
        <p:spPr>
          <a:xfrm>
            <a:off x="10603007" y="4674398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B630-2ADE-8899-C477-086A6C10DDF0}"/>
              </a:ext>
            </a:extLst>
          </p:cNvPr>
          <p:cNvSpPr txBox="1"/>
          <p:nvPr/>
        </p:nvSpPr>
        <p:spPr>
          <a:xfrm>
            <a:off x="10603007" y="4829099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blue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68966-BCDB-BA00-AFB5-340543B21427}"/>
              </a:ext>
            </a:extLst>
          </p:cNvPr>
          <p:cNvSpPr/>
          <p:nvPr/>
        </p:nvSpPr>
        <p:spPr>
          <a:xfrm rot="7902096">
            <a:off x="8579810" y="2800079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61FDDF-2E19-54C1-80C9-E01956E0AE5D}"/>
              </a:ext>
            </a:extLst>
          </p:cNvPr>
          <p:cNvSpPr/>
          <p:nvPr/>
        </p:nvSpPr>
        <p:spPr>
          <a:xfrm rot="2700000">
            <a:off x="9762234" y="2805675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6C0A05D-8E42-75BE-0045-1A8CE6AC8DA0}"/>
              </a:ext>
            </a:extLst>
          </p:cNvPr>
          <p:cNvSpPr/>
          <p:nvPr/>
        </p:nvSpPr>
        <p:spPr>
          <a:xfrm rot="6710096">
            <a:off x="7683840" y="4199071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0A9CA1-E5E3-6C5B-D809-D0A05F20C8CC}"/>
              </a:ext>
            </a:extLst>
          </p:cNvPr>
          <p:cNvSpPr/>
          <p:nvPr/>
        </p:nvSpPr>
        <p:spPr>
          <a:xfrm rot="4114798">
            <a:off x="8345676" y="4199071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F49578-B1B9-DC2F-9905-E5047E58F606}"/>
              </a:ext>
            </a:extLst>
          </p:cNvPr>
          <p:cNvSpPr/>
          <p:nvPr/>
        </p:nvSpPr>
        <p:spPr>
          <a:xfrm rot="6710096">
            <a:off x="9950789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B46F45-7F76-22CF-69F2-B09C83FB2D57}"/>
              </a:ext>
            </a:extLst>
          </p:cNvPr>
          <p:cNvSpPr/>
          <p:nvPr/>
        </p:nvSpPr>
        <p:spPr>
          <a:xfrm rot="4114798">
            <a:off x="10612625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23635-ECB9-94B9-5885-A81C31A68F1E}"/>
              </a:ext>
            </a:extLst>
          </p:cNvPr>
          <p:cNvSpPr txBox="1"/>
          <p:nvPr/>
        </p:nvSpPr>
        <p:spPr>
          <a:xfrm>
            <a:off x="6777019" y="5855459"/>
            <a:ext cx="536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Wird ‚red‘ auf ‚blue‘ abgeändert so müssen alle Objekte darüber kopiert werden.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BB553E4-C6C4-1375-7B28-1BD2FE7C5CA4}"/>
              </a:ext>
            </a:extLst>
          </p:cNvPr>
          <p:cNvSpPr/>
          <p:nvPr/>
        </p:nvSpPr>
        <p:spPr>
          <a:xfrm rot="16200000">
            <a:off x="8655318" y="5557532"/>
            <a:ext cx="292532" cy="29038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22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Virtualized List</a:t>
            </a:r>
          </a:p>
        </p:txBody>
      </p:sp>
      <p:pic>
        <p:nvPicPr>
          <p:cNvPr id="2050" name="Picture 2" descr="Virtualize large lists with react-window | Articles | web.dev">
            <a:extLst>
              <a:ext uri="{FF2B5EF4-FFF2-40B4-BE49-F238E27FC236}">
                <a16:creationId xmlns:a16="http://schemas.microsoft.com/office/drawing/2014/main" id="{9B2EE12A-B845-ED84-B630-5B858A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1945325"/>
            <a:ext cx="5410055" cy="35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624C8-0605-12BF-5AB3-08F76FB945AF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rendern was wirklich sichtbar ist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Performanter und flexibler als useMemo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688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19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1A531-FCBF-56CC-F123-974502569A23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Weniger Boilerplate</a:t>
            </a:r>
            <a:endParaRPr lang="en-US" sz="1400"/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Schneller durch React-Compiler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useMemo &amp; useCallback entfallen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Aber Wissen bleibt relevant</a:t>
            </a:r>
          </a:p>
        </p:txBody>
      </p:sp>
    </p:spTree>
    <p:extLst>
      <p:ext uri="{BB962C8B-B14F-4D97-AF65-F5344CB8AC3E}">
        <p14:creationId xmlns:p14="http://schemas.microsoft.com/office/powerpoint/2010/main" val="21690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2235</TotalTime>
  <Words>1448</Words>
  <Application>Microsoft Office PowerPoint</Application>
  <PresentationFormat>Widescreen</PresentationFormat>
  <Paragraphs>220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Architecture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Lösungen</vt:lpstr>
      <vt:lpstr>Global State</vt:lpstr>
      <vt:lpstr>Login Request &amp; Jwt Storage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Invalidation Tags</vt:lpstr>
      <vt:lpstr>Pitfall –Nested Object in useState</vt:lpstr>
      <vt:lpstr>Pitfall –Nested Object in useState</vt:lpstr>
      <vt:lpstr>Pitfall – Object in Dependencies</vt:lpstr>
      <vt:lpstr>Ausblick</vt:lpstr>
      <vt:lpstr>Virtualized List</vt:lpstr>
      <vt:lpstr>React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94</cp:revision>
  <dcterms:created xsi:type="dcterms:W3CDTF">2024-02-21T13:17:56Z</dcterms:created>
  <dcterms:modified xsi:type="dcterms:W3CDTF">2024-04-17T10:00:15Z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