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9"/>
  </p:notesMasterIdLst>
  <p:sldIdLst>
    <p:sldId id="257" r:id="rId5"/>
    <p:sldId id="485" r:id="rId6"/>
    <p:sldId id="258" r:id="rId7"/>
    <p:sldId id="492" r:id="rId8"/>
    <p:sldId id="494" r:id="rId9"/>
    <p:sldId id="493" r:id="rId10"/>
    <p:sldId id="497" r:id="rId11"/>
    <p:sldId id="466" r:id="rId12"/>
    <p:sldId id="454" r:id="rId13"/>
    <p:sldId id="465" r:id="rId14"/>
    <p:sldId id="470" r:id="rId15"/>
    <p:sldId id="473" r:id="rId16"/>
    <p:sldId id="472" r:id="rId17"/>
    <p:sldId id="475" r:id="rId18"/>
    <p:sldId id="474" r:id="rId19"/>
    <p:sldId id="504" r:id="rId20"/>
    <p:sldId id="505" r:id="rId21"/>
    <p:sldId id="467" r:id="rId22"/>
    <p:sldId id="498" r:id="rId23"/>
    <p:sldId id="490" r:id="rId24"/>
    <p:sldId id="468" r:id="rId25"/>
    <p:sldId id="462" r:id="rId26"/>
    <p:sldId id="486" r:id="rId27"/>
    <p:sldId id="507" r:id="rId28"/>
    <p:sldId id="488" r:id="rId29"/>
    <p:sldId id="506" r:id="rId30"/>
    <p:sldId id="508" r:id="rId31"/>
    <p:sldId id="495" r:id="rId32"/>
    <p:sldId id="482" r:id="rId33"/>
    <p:sldId id="499" r:id="rId34"/>
    <p:sldId id="502" r:id="rId35"/>
    <p:sldId id="469" r:id="rId36"/>
    <p:sldId id="500" r:id="rId37"/>
    <p:sldId id="501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FC66D"/>
    <a:srgbClr val="5E4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9AB24-0C77-4C6A-B08C-20D2F907EE12}" v="1089" dt="2024-02-29T14:41:05.750"/>
    <p1510:client id="{2E40D07A-ABFF-B545-A957-5C7795C9D239}" v="523" dt="2024-02-29T13:44:48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0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6C3F2-C1FF-41E2-82AF-6CA00BE36D16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97A80-5EBD-4606-9736-554DD94C24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25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D7731-37BE-8A43-8429-24627F0A185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562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937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925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D7731-37BE-8A43-8429-24627F0A18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598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2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91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29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95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236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189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35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13249D4-FFF9-42D2-AE09-16DE27E01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5" indent="0" algn="ctr">
              <a:buNone/>
              <a:defRPr sz="2000"/>
            </a:lvl2pPr>
            <a:lvl3pPr marL="914349" indent="0" algn="ctr">
              <a:buNone/>
              <a:defRPr sz="1799"/>
            </a:lvl3pPr>
            <a:lvl4pPr marL="1371524" indent="0" algn="ctr">
              <a:buNone/>
              <a:defRPr sz="1600"/>
            </a:lvl4pPr>
            <a:lvl5pPr marL="1828698" indent="0" algn="ctr">
              <a:buNone/>
              <a:defRPr sz="1600"/>
            </a:lvl5pPr>
            <a:lvl6pPr marL="2285872" indent="0" algn="ctr">
              <a:buNone/>
              <a:defRPr sz="1600"/>
            </a:lvl6pPr>
            <a:lvl7pPr marL="2743047" indent="0" algn="ctr">
              <a:buNone/>
              <a:defRPr sz="1600"/>
            </a:lvl7pPr>
            <a:lvl8pPr marL="3200222" indent="0" algn="ctr">
              <a:buNone/>
              <a:defRPr sz="1600"/>
            </a:lvl8pPr>
            <a:lvl9pPr marL="3657396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E9C6296-41D7-4AFF-8DCD-F72657E4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480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B36BD-5962-4A65-8D9A-072F1439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53B1D13-7A3A-533B-E27D-8B3E8623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12B4D6-C198-EE91-AFFA-EC22E03D2A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72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1F95A-E93E-4216-8FB2-7A5A5FF5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781314-0437-4C6F-9B9B-7AD11470A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9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1382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AA9BF-8088-4A30-9EC5-817D2FAC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928DD-3C5A-4551-A2F3-2B77F0B19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C127AA-9FFE-4E5B-8D09-C48138211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5BB9A4-7F06-9A10-ADB3-32869BE2CC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66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5B4AC-5C26-4DBF-8137-52442501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3725D7-7307-4B3D-A2FC-FBA26520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F28DEF-ADB0-4B7D-AB44-866430DBC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FF6D29-A30B-4BAE-9D2A-91E9327A8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E194CC-DA40-4BC2-A93D-F3A82B5D1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CF9ECC-3A8A-A42A-7125-D1A0795F2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38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992CBD-11AF-165B-4493-4B8802C858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BF76132-384F-4C10-F7E5-147F2C85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8194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64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4F53CE4A-3A77-4DFF-B6B9-B228A4170953}"/>
              </a:ext>
            </a:extLst>
          </p:cNvPr>
          <p:cNvSpPr/>
          <p:nvPr/>
        </p:nvSpPr>
        <p:spPr>
          <a:xfrm>
            <a:off x="0" y="6721476"/>
            <a:ext cx="12192000" cy="136525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14B47C-BC8D-48BB-B2F4-24E85308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4E1060-DF3B-4FA5-8010-2565A0DE1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DA5846C-F20A-49BE-9D24-5CC989F67663}"/>
              </a:ext>
            </a:extLst>
          </p:cNvPr>
          <p:cNvSpPr/>
          <p:nvPr/>
        </p:nvSpPr>
        <p:spPr>
          <a:xfrm>
            <a:off x="0" y="1"/>
            <a:ext cx="12192000" cy="365125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8B431E4-F838-E9C5-3610-6D89807AAE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714" y="71397"/>
            <a:ext cx="977971" cy="22769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22B97-CB83-A3F2-9BA9-30B439022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922" y="6355937"/>
            <a:ext cx="2743276" cy="365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1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34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ret Book" pitchFamily="2" charset="0"/>
          <a:ea typeface="+mj-ea"/>
          <a:cs typeface="+mj-cs"/>
        </a:defRPr>
      </a:lvl1pPr>
    </p:titleStyle>
    <p:bodyStyle>
      <a:lvl1pPr marL="0" indent="0" algn="l" defTabSz="914349" rtl="0" eaLnBrk="1" latinLnBrk="0" hangingPunct="1">
        <a:lnSpc>
          <a:spcPct val="90000"/>
        </a:lnSpc>
        <a:spcBef>
          <a:spcPts val="1000"/>
        </a:spcBef>
        <a:buClr>
          <a:srgbClr val="0078D1"/>
        </a:buClr>
        <a:buFont typeface="Wingdings" panose="05000000000000000000" pitchFamily="2" charset="2"/>
        <a:buNone/>
        <a:defRPr sz="2800" kern="1200">
          <a:solidFill>
            <a:schemeClr val="tx1"/>
          </a:solidFill>
          <a:latin typeface="Garet Book" pitchFamily="2" charset="0"/>
          <a:ea typeface="+mn-ea"/>
          <a:cs typeface="+mn-cs"/>
        </a:defRPr>
      </a:lvl1pPr>
      <a:lvl2pPr marL="359980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Garet Book" pitchFamily="2" charset="0"/>
          <a:ea typeface="+mn-ea"/>
          <a:cs typeface="+mn-cs"/>
        </a:defRPr>
      </a:lvl2pPr>
      <a:lvl3pPr marL="611965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Garet Book" pitchFamily="2" charset="0"/>
          <a:ea typeface="+mn-ea"/>
          <a:cs typeface="+mn-cs"/>
        </a:defRPr>
      </a:lvl3pPr>
      <a:lvl4pPr marL="899950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799" kern="1200">
          <a:solidFill>
            <a:schemeClr val="tx1"/>
          </a:solidFill>
          <a:latin typeface="Garet Book" pitchFamily="2" charset="0"/>
          <a:ea typeface="+mn-ea"/>
          <a:cs typeface="+mn-cs"/>
        </a:defRPr>
      </a:lvl4pPr>
      <a:lvl5pPr marL="1187934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799" kern="1200">
          <a:solidFill>
            <a:schemeClr val="tx1"/>
          </a:solidFill>
          <a:latin typeface="Garet Book" pitchFamily="2" charset="0"/>
          <a:ea typeface="+mn-ea"/>
          <a:cs typeface="+mn-cs"/>
        </a:defRPr>
      </a:lvl5pPr>
      <a:lvl6pPr marL="2514460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4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8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3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9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4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7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6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6.svg"/><Relationship Id="rId7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18.svg"/><Relationship Id="rId10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D68FA-4B1B-9EF9-833A-DBBDCA9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Garet Heavy" pitchFamily="2" charset="77"/>
              </a:rPr>
              <a:t>React Advanced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861A1E-A0AD-195F-C0D7-892BC11DE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042711"/>
          </a:xfrm>
        </p:spPr>
        <p:txBody>
          <a:bodyPr>
            <a:normAutofit lnSpcReduction="10000"/>
          </a:bodyPr>
          <a:lstStyle/>
          <a:p>
            <a:r>
              <a:rPr lang="de-DE" sz="3200"/>
              <a:t>Untertitel</a:t>
            </a:r>
          </a:p>
          <a:p>
            <a:r>
              <a:rPr lang="de-DE" sz="3200"/>
              <a:t>xx.xx.2024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B3A70F60-616E-9487-0D8B-244BA0E3D578}"/>
              </a:ext>
            </a:extLst>
          </p:cNvPr>
          <p:cNvSpPr txBox="1">
            <a:spLocks/>
          </p:cNvSpPr>
          <p:nvPr/>
        </p:nvSpPr>
        <p:spPr>
          <a:xfrm>
            <a:off x="831850" y="6072554"/>
            <a:ext cx="10515600" cy="3165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/>
              <a:t>Tim Fehrmann &amp; Leon Schwarzenberger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78283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Tim</a:t>
            </a:r>
          </a:p>
        </p:txBody>
      </p:sp>
    </p:spTree>
    <p:extLst>
      <p:ext uri="{BB962C8B-B14F-4D97-AF65-F5344CB8AC3E}">
        <p14:creationId xmlns:p14="http://schemas.microsoft.com/office/powerpoint/2010/main" val="271159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5045-4271-E9A1-11AA-CE6F102E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Was ist eine Api?</a:t>
            </a:r>
          </a:p>
        </p:txBody>
      </p:sp>
      <p:pic>
        <p:nvPicPr>
          <p:cNvPr id="8" name="Picture 4" descr="OpenAPI Specification v3.0.3 ...">
            <a:extLst>
              <a:ext uri="{FF2B5EF4-FFF2-40B4-BE49-F238E27FC236}">
                <a16:creationId xmlns:a16="http://schemas.microsoft.com/office/drawing/2014/main" id="{0534600B-3E95-5012-76B3-23125ADCE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017" y="891141"/>
            <a:ext cx="2394853" cy="72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Internet with solid fill">
            <a:extLst>
              <a:ext uri="{FF2B5EF4-FFF2-40B4-BE49-F238E27FC236}">
                <a16:creationId xmlns:a16="http://schemas.microsoft.com/office/drawing/2014/main" id="{F2130939-F5C3-098B-27F8-52A924D4F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954" y="3084224"/>
            <a:ext cx="914400" cy="914400"/>
          </a:xfrm>
          <a:prstGeom prst="rect">
            <a:avLst/>
          </a:prstGeom>
        </p:spPr>
      </p:pic>
      <p:pic>
        <p:nvPicPr>
          <p:cNvPr id="29" name="Graphic 28" descr="Server with solid fill">
            <a:extLst>
              <a:ext uri="{FF2B5EF4-FFF2-40B4-BE49-F238E27FC236}">
                <a16:creationId xmlns:a16="http://schemas.microsoft.com/office/drawing/2014/main" id="{A64E2C3C-C046-B6AF-F555-5D916CFAF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5096" y="3084224"/>
            <a:ext cx="914400" cy="914400"/>
          </a:xfrm>
          <a:prstGeom prst="rect">
            <a:avLst/>
          </a:prstGeom>
        </p:spPr>
      </p:pic>
      <p:pic>
        <p:nvPicPr>
          <p:cNvPr id="33" name="Graphic 32" descr="Gears with solid fill">
            <a:extLst>
              <a:ext uri="{FF2B5EF4-FFF2-40B4-BE49-F238E27FC236}">
                <a16:creationId xmlns:a16="http://schemas.microsoft.com/office/drawing/2014/main" id="{E0E954DA-C344-7DA2-A186-73ABFD175E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62525" y="3084224"/>
            <a:ext cx="914400" cy="914400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8D7173CE-1686-73C8-C402-10E195D0DF93}"/>
              </a:ext>
            </a:extLst>
          </p:cNvPr>
          <p:cNvSpPr/>
          <p:nvPr/>
        </p:nvSpPr>
        <p:spPr>
          <a:xfrm>
            <a:off x="2102988" y="3326502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E330D96-ACF4-2B72-83E3-46123595DD28}"/>
              </a:ext>
            </a:extLst>
          </p:cNvPr>
          <p:cNvSpPr txBox="1">
            <a:spLocks/>
          </p:cNvSpPr>
          <p:nvPr/>
        </p:nvSpPr>
        <p:spPr>
          <a:xfrm>
            <a:off x="2961481" y="3998622"/>
            <a:ext cx="914401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Api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0FD2C19-FBA0-45A5-1C3A-9C753AE39C45}"/>
              </a:ext>
            </a:extLst>
          </p:cNvPr>
          <p:cNvSpPr txBox="1">
            <a:spLocks/>
          </p:cNvSpPr>
          <p:nvPr/>
        </p:nvSpPr>
        <p:spPr>
          <a:xfrm>
            <a:off x="4855630" y="3989847"/>
            <a:ext cx="1385615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Server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198BDF5-4BFB-DD23-02E8-1DC89A31AE4E}"/>
              </a:ext>
            </a:extLst>
          </p:cNvPr>
          <p:cNvSpPr txBox="1">
            <a:spLocks/>
          </p:cNvSpPr>
          <p:nvPr/>
        </p:nvSpPr>
        <p:spPr>
          <a:xfrm>
            <a:off x="670057" y="3989846"/>
            <a:ext cx="1230949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Client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1F2B286-B211-E1C6-EA3C-90333408EEF2}"/>
              </a:ext>
            </a:extLst>
          </p:cNvPr>
          <p:cNvSpPr/>
          <p:nvPr/>
        </p:nvSpPr>
        <p:spPr>
          <a:xfrm>
            <a:off x="4186007" y="3326502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54E13BB-483E-B722-2EB3-AC42652C4A89}"/>
              </a:ext>
            </a:extLst>
          </p:cNvPr>
          <p:cNvSpPr/>
          <p:nvPr/>
        </p:nvSpPr>
        <p:spPr>
          <a:xfrm rot="10800000">
            <a:off x="4181924" y="3621636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05E8C8F9-67C6-EBAC-83AA-A7685BBF7261}"/>
              </a:ext>
            </a:extLst>
          </p:cNvPr>
          <p:cNvSpPr/>
          <p:nvPr/>
        </p:nvSpPr>
        <p:spPr>
          <a:xfrm rot="10800000">
            <a:off x="2071367" y="3634854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A47661E-2B20-75AD-4A35-C975137DDA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4793" y="2492520"/>
            <a:ext cx="5067300" cy="23050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7438534-D578-30EE-E395-1AFB1B59F05E}"/>
              </a:ext>
            </a:extLst>
          </p:cNvPr>
          <p:cNvSpPr txBox="1"/>
          <p:nvPr/>
        </p:nvSpPr>
        <p:spPr>
          <a:xfrm>
            <a:off x="10117155" y="4714634"/>
            <a:ext cx="19149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/>
              <a:t>https://editor.swagger.io/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7BC20BFD-40CB-76B9-070D-7697FE5E9D7F}"/>
              </a:ext>
            </a:extLst>
          </p:cNvPr>
          <p:cNvSpPr txBox="1">
            <a:spLocks/>
          </p:cNvSpPr>
          <p:nvPr/>
        </p:nvSpPr>
        <p:spPr>
          <a:xfrm>
            <a:off x="1754354" y="1487253"/>
            <a:ext cx="6395510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/>
              <a:t>Application Programming Interface</a:t>
            </a:r>
          </a:p>
        </p:txBody>
      </p:sp>
    </p:spTree>
    <p:extLst>
      <p:ext uri="{BB962C8B-B14F-4D97-AF65-F5344CB8AC3E}">
        <p14:creationId xmlns:p14="http://schemas.microsoft.com/office/powerpoint/2010/main" val="286726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5045-4271-E9A1-11AA-CE6F102E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Rule of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C6FD1-4B32-FDAB-4A02-F121C22E7A59}"/>
              </a:ext>
            </a:extLst>
          </p:cNvPr>
          <p:cNvSpPr txBox="1"/>
          <p:nvPr/>
        </p:nvSpPr>
        <p:spPr>
          <a:xfrm>
            <a:off x="1463963" y="3198167"/>
            <a:ext cx="926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/>
              <a:t>„Jede Api Definition ist besser als keine Api Definition“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29530-E9C0-B0EE-FE3B-C041AD56E203}"/>
              </a:ext>
            </a:extLst>
          </p:cNvPr>
          <p:cNvSpPr txBox="1"/>
          <p:nvPr/>
        </p:nvSpPr>
        <p:spPr>
          <a:xfrm>
            <a:off x="7153563" y="3659832"/>
            <a:ext cx="3477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/>
              <a:t>- Tim Fehrmann, 08.04.2024</a:t>
            </a:r>
          </a:p>
        </p:txBody>
      </p:sp>
      <p:pic>
        <p:nvPicPr>
          <p:cNvPr id="14" name="Graphic 13" descr="Thumbs up sign with solid fill">
            <a:extLst>
              <a:ext uri="{FF2B5EF4-FFF2-40B4-BE49-F238E27FC236}">
                <a16:creationId xmlns:a16="http://schemas.microsoft.com/office/drawing/2014/main" id="{40AB7876-33F7-FFE6-E594-7BE82809D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4183" y="481243"/>
            <a:ext cx="831273" cy="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30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wird eine Api erstellt?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3284-EF30-74E0-51DF-C13B155CC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274" y="2257345"/>
            <a:ext cx="2765327" cy="418811"/>
          </a:xfrm>
        </p:spPr>
        <p:txBody>
          <a:bodyPr>
            <a:normAutofit/>
          </a:bodyPr>
          <a:lstStyle/>
          <a:p>
            <a:pPr algn="ctr"/>
            <a:r>
              <a:rPr lang="de-DE" sz="2200" b="1"/>
              <a:t>von Hand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E26B10D-D39C-94D0-5C2B-5C428A6589CC}"/>
              </a:ext>
            </a:extLst>
          </p:cNvPr>
          <p:cNvSpPr txBox="1">
            <a:spLocks/>
          </p:cNvSpPr>
          <p:nvPr/>
        </p:nvSpPr>
        <p:spPr>
          <a:xfrm>
            <a:off x="3366824" y="2191390"/>
            <a:ext cx="3047661" cy="479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aus Annotations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68332D7-B24D-23A3-1408-B192057B1952}"/>
              </a:ext>
            </a:extLst>
          </p:cNvPr>
          <p:cNvSpPr txBox="1">
            <a:spLocks/>
          </p:cNvSpPr>
          <p:nvPr/>
        </p:nvSpPr>
        <p:spPr>
          <a:xfrm>
            <a:off x="6622473" y="2191390"/>
            <a:ext cx="5329382" cy="52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aus Code &amp; Annotations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21745-A58C-F8CE-0BD4-80F2E3ED9845}"/>
              </a:ext>
            </a:extLst>
          </p:cNvPr>
          <p:cNvSpPr txBox="1"/>
          <p:nvPr/>
        </p:nvSpPr>
        <p:spPr>
          <a:xfrm>
            <a:off x="365274" y="2673453"/>
            <a:ext cx="2765327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openapi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3.0.0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info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title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Pokemon API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version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1.0.0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paths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/pokemon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get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responses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'200'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description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Get all Pokemon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content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application/json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schema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type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array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items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type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string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800B3-6734-923B-8EEE-807832D6F328}"/>
              </a:ext>
            </a:extLst>
          </p:cNvPr>
          <p:cNvSpPr txBox="1"/>
          <p:nvPr/>
        </p:nvSpPr>
        <p:spPr>
          <a:xfrm>
            <a:off x="3491346" y="2673453"/>
            <a:ext cx="2798618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  <a:t>@openapi</a:t>
            </a:r>
            <a:b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* /pokemon: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get: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summary: Get all Pokemon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responses: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200: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content: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application/json: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schema: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type: array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items: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  type: string 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E39579-F762-861E-5A2F-3A618403B667}"/>
              </a:ext>
            </a:extLst>
          </p:cNvPr>
          <p:cNvSpPr txBox="1"/>
          <p:nvPr/>
        </p:nvSpPr>
        <p:spPr>
          <a:xfrm>
            <a:off x="6622473" y="2671210"/>
            <a:ext cx="5329382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[HttpGet]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[SwaggerOperationSummary(</a:t>
            </a:r>
            <a:r>
              <a:rPr lang="en-US" sz="140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Get all Pokemon</a:t>
            </a:r>
            <a:r>
              <a:rPr lang="en-US" sz="140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)]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ActionResult&lt;List&lt;string&gt;&gt; </a:t>
            </a:r>
            <a:r>
              <a:rPr lang="en-US" sz="1400">
                <a:solidFill>
                  <a:srgbClr val="FFC66D"/>
                </a:solidFill>
                <a:effectLst/>
                <a:latin typeface="JetBrains Mono"/>
              </a:rPr>
              <a:t>GetPokemon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var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pokemon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=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pokemonService.</a:t>
            </a:r>
            <a:r>
              <a:rPr lang="en-US" sz="1400">
                <a:solidFill>
                  <a:srgbClr val="FFC66D"/>
                </a:solidFill>
                <a:latin typeface="JetBrains Mono"/>
              </a:rPr>
              <a:t>GetAll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();</a:t>
            </a:r>
          </a:p>
          <a:p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sz="1400">
                <a:solidFill>
                  <a:srgbClr val="FFC66D"/>
                </a:solidFill>
                <a:effectLst/>
                <a:latin typeface="JetBrains Mono"/>
              </a:rPr>
              <a:t>Ok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(pokemon);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pic>
        <p:nvPicPr>
          <p:cNvPr id="23" name="Graphic 22" descr="Gauge with solid fill">
            <a:extLst>
              <a:ext uri="{FF2B5EF4-FFF2-40B4-BE49-F238E27FC236}">
                <a16:creationId xmlns:a16="http://schemas.microsoft.com/office/drawing/2014/main" id="{7C8D5999-DF15-CACA-BAF1-DF33AA049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4201" y="1345647"/>
            <a:ext cx="914400" cy="914400"/>
          </a:xfrm>
          <a:prstGeom prst="rect">
            <a:avLst/>
          </a:prstGeom>
        </p:spPr>
      </p:pic>
      <p:pic>
        <p:nvPicPr>
          <p:cNvPr id="25" name="Graphic 24" descr="Speedometer Middle with solid fill">
            <a:extLst>
              <a:ext uri="{FF2B5EF4-FFF2-40B4-BE49-F238E27FC236}">
                <a16:creationId xmlns:a16="http://schemas.microsoft.com/office/drawing/2014/main" id="{F2479A04-5640-1692-75D7-EEF6C600E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3455" y="1345647"/>
            <a:ext cx="914400" cy="914400"/>
          </a:xfrm>
          <a:prstGeom prst="rect">
            <a:avLst/>
          </a:prstGeom>
        </p:spPr>
      </p:pic>
      <p:pic>
        <p:nvPicPr>
          <p:cNvPr id="27" name="Graphic 26" descr="Speedometer Low with solid fill">
            <a:extLst>
              <a:ext uri="{FF2B5EF4-FFF2-40B4-BE49-F238E27FC236}">
                <a16:creationId xmlns:a16="http://schemas.microsoft.com/office/drawing/2014/main" id="{BA04AA2B-DA71-1BB2-9494-12CB49AD54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0737" y="1345647"/>
            <a:ext cx="914400" cy="9144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5A91729-191A-D56F-E617-1D515EC833B3}"/>
              </a:ext>
            </a:extLst>
          </p:cNvPr>
          <p:cNvSpPr txBox="1">
            <a:spLocks/>
          </p:cNvSpPr>
          <p:nvPr/>
        </p:nvSpPr>
        <p:spPr>
          <a:xfrm>
            <a:off x="126741" y="1688419"/>
            <a:ext cx="1015741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/>
              <a:t>Speed: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8EA608A-2FC3-5DBF-1CDD-3F881257BF44}"/>
              </a:ext>
            </a:extLst>
          </p:cNvPr>
          <p:cNvSpPr txBox="1">
            <a:spLocks/>
          </p:cNvSpPr>
          <p:nvPr/>
        </p:nvSpPr>
        <p:spPr>
          <a:xfrm>
            <a:off x="2205137" y="6022109"/>
            <a:ext cx="925464" cy="190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800" b="1">
                <a:solidFill>
                  <a:schemeClr val="bg1">
                    <a:lumMod val="65000"/>
                  </a:schemeClr>
                </a:solidFill>
              </a:rPr>
              <a:t>openapi.yaml</a:t>
            </a:r>
          </a:p>
        </p:txBody>
      </p:sp>
    </p:spTree>
    <p:extLst>
      <p:ext uri="{BB962C8B-B14F-4D97-AF65-F5344CB8AC3E}">
        <p14:creationId xmlns:p14="http://schemas.microsoft.com/office/powerpoint/2010/main" val="2935882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wird unsere Api generiert?</a:t>
            </a:r>
          </a:p>
        </p:txBody>
      </p:sp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80EEC60E-61E2-15EF-7BC9-59FEC42A4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2694" y="2134371"/>
            <a:ext cx="914400" cy="914400"/>
          </a:xfrm>
          <a:prstGeom prst="rect">
            <a:avLst/>
          </a:prstGeom>
        </p:spPr>
      </p:pic>
      <p:pic>
        <p:nvPicPr>
          <p:cNvPr id="10" name="Graphic 9" descr="Gears with solid fill">
            <a:extLst>
              <a:ext uri="{FF2B5EF4-FFF2-40B4-BE49-F238E27FC236}">
                <a16:creationId xmlns:a16="http://schemas.microsoft.com/office/drawing/2014/main" id="{7CC9F7D0-F0EA-8BA8-FC31-8B55B0FF7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498" y="4141020"/>
            <a:ext cx="914400" cy="91440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7A80BC2-17A8-B551-1DAB-78C0CD59A08F}"/>
              </a:ext>
            </a:extLst>
          </p:cNvPr>
          <p:cNvSpPr txBox="1">
            <a:spLocks/>
          </p:cNvSpPr>
          <p:nvPr/>
        </p:nvSpPr>
        <p:spPr>
          <a:xfrm>
            <a:off x="7409836" y="5055418"/>
            <a:ext cx="2944127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Http-Client Api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1E82382-2DE4-C8A0-6CA7-048502CC039A}"/>
              </a:ext>
            </a:extLst>
          </p:cNvPr>
          <p:cNvSpPr txBox="1">
            <a:spLocks/>
          </p:cNvSpPr>
          <p:nvPr/>
        </p:nvSpPr>
        <p:spPr>
          <a:xfrm>
            <a:off x="2201691" y="2855589"/>
            <a:ext cx="1856405" cy="914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de-DE" sz="2500"/>
              <a:t>Backend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de-DE" sz="2500"/>
              <a:t>Code</a:t>
            </a:r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5D4AF272-1FF9-0D8E-920E-029431889A3D}"/>
              </a:ext>
            </a:extLst>
          </p:cNvPr>
          <p:cNvSpPr/>
          <p:nvPr/>
        </p:nvSpPr>
        <p:spPr>
          <a:xfrm>
            <a:off x="3923012" y="2144670"/>
            <a:ext cx="801832" cy="801832"/>
          </a:xfrm>
          <a:prstGeom prst="mathPlu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quals 23">
            <a:extLst>
              <a:ext uri="{FF2B5EF4-FFF2-40B4-BE49-F238E27FC236}">
                <a16:creationId xmlns:a16="http://schemas.microsoft.com/office/drawing/2014/main" id="{CB66D6B5-4318-715A-60AE-6DC0314C8BB4}"/>
              </a:ext>
            </a:extLst>
          </p:cNvPr>
          <p:cNvSpPr/>
          <p:nvPr/>
        </p:nvSpPr>
        <p:spPr>
          <a:xfrm>
            <a:off x="6515936" y="2153291"/>
            <a:ext cx="815525" cy="815525"/>
          </a:xfrm>
          <a:prstGeom prst="mathEqual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7174" name="Picture 6" descr="OAI/OpenAPI-Specification · GitHub">
            <a:extLst>
              <a:ext uri="{FF2B5EF4-FFF2-40B4-BE49-F238E27FC236}">
                <a16:creationId xmlns:a16="http://schemas.microsoft.com/office/drawing/2014/main" id="{04E6D1B6-AF02-DA61-E680-1E8515527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749" y="2450560"/>
            <a:ext cx="404614" cy="40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 descr="Paper with solid fill">
            <a:extLst>
              <a:ext uri="{FF2B5EF4-FFF2-40B4-BE49-F238E27FC236}">
                <a16:creationId xmlns:a16="http://schemas.microsoft.com/office/drawing/2014/main" id="{AB62FED0-0372-29BE-A5CE-A1ED728167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4498" y="2111675"/>
            <a:ext cx="914400" cy="914400"/>
          </a:xfrm>
          <a:prstGeom prst="rect">
            <a:avLst/>
          </a:prstGeom>
        </p:spPr>
      </p:pic>
      <p:pic>
        <p:nvPicPr>
          <p:cNvPr id="7176" name="Picture 8" descr="Swagger (software) - Wikipedia">
            <a:extLst>
              <a:ext uri="{FF2B5EF4-FFF2-40B4-BE49-F238E27FC236}">
                <a16:creationId xmlns:a16="http://schemas.microsoft.com/office/drawing/2014/main" id="{9C90F52D-4428-2964-35C4-8782DA120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25" y="2103852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04F35CC-F278-99F8-622D-0FCB18950E48}"/>
              </a:ext>
            </a:extLst>
          </p:cNvPr>
          <p:cNvSpPr txBox="1">
            <a:spLocks/>
          </p:cNvSpPr>
          <p:nvPr/>
        </p:nvSpPr>
        <p:spPr>
          <a:xfrm>
            <a:off x="4360504" y="3002249"/>
            <a:ext cx="2241041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9BE33C5-6CE1-F34F-C942-2E6D80A71361}"/>
              </a:ext>
            </a:extLst>
          </p:cNvPr>
          <p:cNvSpPr txBox="1">
            <a:spLocks/>
          </p:cNvSpPr>
          <p:nvPr/>
        </p:nvSpPr>
        <p:spPr>
          <a:xfrm>
            <a:off x="7439545" y="3000420"/>
            <a:ext cx="2684306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Swagger.json</a:t>
            </a:r>
          </a:p>
        </p:txBody>
      </p:sp>
      <p:pic>
        <p:nvPicPr>
          <p:cNvPr id="7178" name="Picture 10" descr="Simplifying API Requests in React with ...">
            <a:extLst>
              <a:ext uri="{FF2B5EF4-FFF2-40B4-BE49-F238E27FC236}">
                <a16:creationId xmlns:a16="http://schemas.microsoft.com/office/drawing/2014/main" id="{4C5B5C6C-9BB0-7051-B718-9B444F143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766" y="4112160"/>
            <a:ext cx="960328" cy="91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7FE94F3-F16D-9DAF-01EE-D8B553405A98}"/>
              </a:ext>
            </a:extLst>
          </p:cNvPr>
          <p:cNvSpPr txBox="1">
            <a:spLocks/>
          </p:cNvSpPr>
          <p:nvPr/>
        </p:nvSpPr>
        <p:spPr>
          <a:xfrm>
            <a:off x="2106568" y="5014461"/>
            <a:ext cx="2000723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Rtk-query</a:t>
            </a:r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6405A5BD-FF4B-4D25-4860-D5E76EB1661B}"/>
              </a:ext>
            </a:extLst>
          </p:cNvPr>
          <p:cNvSpPr/>
          <p:nvPr/>
        </p:nvSpPr>
        <p:spPr>
          <a:xfrm>
            <a:off x="3926090" y="4202174"/>
            <a:ext cx="801832" cy="801832"/>
          </a:xfrm>
          <a:prstGeom prst="mathPlu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quals 37">
            <a:extLst>
              <a:ext uri="{FF2B5EF4-FFF2-40B4-BE49-F238E27FC236}">
                <a16:creationId xmlns:a16="http://schemas.microsoft.com/office/drawing/2014/main" id="{74FE25BB-6882-915D-1506-3C1C249DD61C}"/>
              </a:ext>
            </a:extLst>
          </p:cNvPr>
          <p:cNvSpPr/>
          <p:nvPr/>
        </p:nvSpPr>
        <p:spPr>
          <a:xfrm>
            <a:off x="6507923" y="4189741"/>
            <a:ext cx="815525" cy="815525"/>
          </a:xfrm>
          <a:prstGeom prst="mathEqual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9" name="Picture 6" descr="OAI/OpenAPI-Specification · GitHub">
            <a:extLst>
              <a:ext uri="{FF2B5EF4-FFF2-40B4-BE49-F238E27FC236}">
                <a16:creationId xmlns:a16="http://schemas.microsoft.com/office/drawing/2014/main" id="{97BA26C9-99DC-0268-CBD5-B5833F7D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39" y="4505558"/>
            <a:ext cx="404614" cy="40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Graphic 39" descr="Paper with solid fill">
            <a:extLst>
              <a:ext uri="{FF2B5EF4-FFF2-40B4-BE49-F238E27FC236}">
                <a16:creationId xmlns:a16="http://schemas.microsoft.com/office/drawing/2014/main" id="{41C7D0A3-A3D9-8CD1-144F-81378E6861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8788" y="4166673"/>
            <a:ext cx="914400" cy="914400"/>
          </a:xfrm>
          <a:prstGeom prst="rect">
            <a:avLst/>
          </a:prstGeom>
        </p:spPr>
      </p:pic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4AE0B439-7088-9085-E106-335B5DDCEF26}"/>
              </a:ext>
            </a:extLst>
          </p:cNvPr>
          <p:cNvSpPr txBox="1">
            <a:spLocks/>
          </p:cNvSpPr>
          <p:nvPr/>
        </p:nvSpPr>
        <p:spPr>
          <a:xfrm>
            <a:off x="4183835" y="5055418"/>
            <a:ext cx="2684306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Swagger.json</a:t>
            </a:r>
          </a:p>
        </p:txBody>
      </p:sp>
    </p:spTree>
    <p:extLst>
      <p:ext uri="{BB962C8B-B14F-4D97-AF65-F5344CB8AC3E}">
        <p14:creationId xmlns:p14="http://schemas.microsoft.com/office/powerpoint/2010/main" val="2895830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 mit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981" y="648826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5509C3-44B8-8B24-FF4D-BF126DDEE484}"/>
              </a:ext>
            </a:extLst>
          </p:cNvPr>
          <p:cNvSpPr txBox="1"/>
          <p:nvPr/>
        </p:nvSpPr>
        <p:spPr>
          <a:xfrm>
            <a:off x="487219" y="1963519"/>
            <a:ext cx="49628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export 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emptyApi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createApi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reducerPath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‘pokemonApi’</a:t>
            </a:r>
            <a:r>
              <a:rPr lang="en-US">
                <a:solidFill>
                  <a:srgbClr val="A9B7C6"/>
                </a:solidFill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baseQuery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fetchBaseQuery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r>
              <a:rPr lang="en-US">
                <a:solidFill>
                  <a:srgbClr val="A9B7C6"/>
                </a:solidFill>
                <a:latin typeface="JetBrains Mono"/>
              </a:rPr>
              <a:t> </a:t>
            </a:r>
          </a:p>
          <a:p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baseUrl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'http://localhost:3000/’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r>
              <a:rPr lang="en-US">
                <a:solidFill>
                  <a:srgbClr val="CC7832"/>
                </a:solidFill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() =&gt; ({})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D6C9F-0C3C-CB98-6B27-3030BBBB72E3}"/>
              </a:ext>
            </a:extLst>
          </p:cNvPr>
          <p:cNvSpPr txBox="1"/>
          <p:nvPr/>
        </p:nvSpPr>
        <p:spPr>
          <a:xfrm>
            <a:off x="487219" y="4461550"/>
            <a:ext cx="49628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config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ConfigFile =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schemaFile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'http://localhost:3000/swagger.json’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apiFile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'./emptyApi.ts'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apiImport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'emptyApi'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outputFile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'./rawApi.ts'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exportName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'rawApi'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885D7-AEB5-E8CA-B1B7-FC0ABDCBF70F}"/>
              </a:ext>
            </a:extLst>
          </p:cNvPr>
          <p:cNvSpPr txBox="1"/>
          <p:nvPr/>
        </p:nvSpPr>
        <p:spPr>
          <a:xfrm>
            <a:off x="6239989" y="3898603"/>
            <a:ext cx="5516418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injectedRtkApi 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api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injectEndpoints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(build) =&gt; 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getPokemon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build.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string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void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&gt;({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() =&gt; 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url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'/pokemon'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CC7832"/>
              </a:solidFill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export 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useGetPokemonQuery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 = injectedRtkApi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9D7107-9D9F-0BB5-0F6F-AEB9157C7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20" y="1544708"/>
            <a:ext cx="4962812" cy="418811"/>
          </a:xfrm>
        </p:spPr>
        <p:txBody>
          <a:bodyPr>
            <a:normAutofit/>
          </a:bodyPr>
          <a:lstStyle/>
          <a:p>
            <a:pPr algn="ctr"/>
            <a:r>
              <a:rPr lang="de-DE" sz="2200" b="1"/>
              <a:t>Config (Boilerplate)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A3CD60D-2205-1451-EE38-AF8E6BE1E628}"/>
              </a:ext>
            </a:extLst>
          </p:cNvPr>
          <p:cNvSpPr txBox="1">
            <a:spLocks/>
          </p:cNvSpPr>
          <p:nvPr/>
        </p:nvSpPr>
        <p:spPr>
          <a:xfrm>
            <a:off x="6345011" y="1529691"/>
            <a:ext cx="5411391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Console Command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B4D90D-E4D0-9F19-C424-4EDADC80847B}"/>
              </a:ext>
            </a:extLst>
          </p:cNvPr>
          <p:cNvSpPr txBox="1"/>
          <p:nvPr/>
        </p:nvSpPr>
        <p:spPr>
          <a:xfrm>
            <a:off x="6239988" y="1948524"/>
            <a:ext cx="55164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"codegen"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"npx @rtk-query/codegen-openapi ./config.ts</a:t>
            </a:r>
          </a:p>
          <a:p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169C265-7AA7-2475-496D-9AD9FC065860}"/>
              </a:ext>
            </a:extLst>
          </p:cNvPr>
          <p:cNvSpPr txBox="1">
            <a:spLocks/>
          </p:cNvSpPr>
          <p:nvPr/>
        </p:nvSpPr>
        <p:spPr>
          <a:xfrm>
            <a:off x="3186545" y="3731491"/>
            <a:ext cx="22634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emptyPokemonApi.ts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4E80CED-13FA-5BBE-89AC-C5B0C42A0DA7}"/>
              </a:ext>
            </a:extLst>
          </p:cNvPr>
          <p:cNvSpPr txBox="1">
            <a:spLocks/>
          </p:cNvSpPr>
          <p:nvPr/>
        </p:nvSpPr>
        <p:spPr>
          <a:xfrm>
            <a:off x="4100945" y="6229522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config.ts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9F7D752-C5E0-BDE7-5489-3A150EB86500}"/>
              </a:ext>
            </a:extLst>
          </p:cNvPr>
          <p:cNvSpPr txBox="1">
            <a:spLocks/>
          </p:cNvSpPr>
          <p:nvPr/>
        </p:nvSpPr>
        <p:spPr>
          <a:xfrm>
            <a:off x="10407317" y="2321221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package.json</a:t>
            </a:r>
          </a:p>
        </p:txBody>
      </p:sp>
      <p:pic>
        <p:nvPicPr>
          <p:cNvPr id="35" name="Graphic 34" descr="Cmd Terminal with solid fill">
            <a:extLst>
              <a:ext uri="{FF2B5EF4-FFF2-40B4-BE49-F238E27FC236}">
                <a16:creationId xmlns:a16="http://schemas.microsoft.com/office/drawing/2014/main" id="{DB8F86F8-AC2A-116F-C6CF-B678D07DA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3808" y="2627476"/>
            <a:ext cx="586338" cy="58633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A79CF2C-3472-F0BE-ECEC-7C97638A1D5C}"/>
              </a:ext>
            </a:extLst>
          </p:cNvPr>
          <p:cNvSpPr txBox="1"/>
          <p:nvPr/>
        </p:nvSpPr>
        <p:spPr>
          <a:xfrm>
            <a:off x="6780146" y="2743736"/>
            <a:ext cx="35183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>
                <a:solidFill>
                  <a:srgbClr val="FFC66D"/>
                </a:solidFill>
                <a:latin typeface="JetBrains Mono"/>
              </a:rPr>
              <a:t> </a:t>
            </a:r>
            <a:r>
              <a:rPr lang="en-US">
                <a:solidFill>
                  <a:srgbClr val="A9B7C6"/>
                </a:solidFill>
                <a:latin typeface="JetBrains Mono"/>
              </a:rPr>
              <a:t>\frontend&gt; </a:t>
            </a:r>
            <a:r>
              <a:rPr lang="de-DE">
                <a:solidFill>
                  <a:srgbClr val="FFC66D"/>
                </a:solidFill>
                <a:latin typeface="JetBrains Mono"/>
              </a:rPr>
              <a:t>yarn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codegen</a:t>
            </a:r>
            <a:endParaRPr lang="de-DE">
              <a:solidFill>
                <a:srgbClr val="FFC66D"/>
              </a:solidFill>
              <a:latin typeface="JetBrains Mono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9366985-7FC1-C186-26C4-39B230B2057B}"/>
              </a:ext>
            </a:extLst>
          </p:cNvPr>
          <p:cNvSpPr txBox="1">
            <a:spLocks/>
          </p:cNvSpPr>
          <p:nvPr/>
        </p:nvSpPr>
        <p:spPr>
          <a:xfrm>
            <a:off x="8998194" y="2900088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terminal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CFE9CF37-9EF7-4724-E661-9AFC3728427F}"/>
              </a:ext>
            </a:extLst>
          </p:cNvPr>
          <p:cNvSpPr txBox="1">
            <a:spLocks/>
          </p:cNvSpPr>
          <p:nvPr/>
        </p:nvSpPr>
        <p:spPr>
          <a:xfrm>
            <a:off x="9063757" y="6211050"/>
            <a:ext cx="2692645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pokemonApi.ts</a:t>
            </a:r>
          </a:p>
        </p:txBody>
      </p:sp>
      <p:sp>
        <p:nvSpPr>
          <p:cNvPr id="40" name="Arrow: Bent 39">
            <a:extLst>
              <a:ext uri="{FF2B5EF4-FFF2-40B4-BE49-F238E27FC236}">
                <a16:creationId xmlns:a16="http://schemas.microsoft.com/office/drawing/2014/main" id="{632573F5-BD8B-B527-CE59-01228A5045F3}"/>
              </a:ext>
            </a:extLst>
          </p:cNvPr>
          <p:cNvSpPr/>
          <p:nvPr/>
        </p:nvSpPr>
        <p:spPr>
          <a:xfrm rot="5400000">
            <a:off x="10471632" y="2743544"/>
            <a:ext cx="889433" cy="1018066"/>
          </a:xfrm>
          <a:prstGeom prst="bentArrow">
            <a:avLst>
              <a:gd name="adj1" fmla="val 25000"/>
              <a:gd name="adj2" fmla="val 21600"/>
              <a:gd name="adj3" fmla="val 25000"/>
              <a:gd name="adj4" fmla="val 980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EF06AC-50D6-A2F8-3A41-409563DB4AB9}"/>
              </a:ext>
            </a:extLst>
          </p:cNvPr>
          <p:cNvSpPr txBox="1"/>
          <p:nvPr/>
        </p:nvSpPr>
        <p:spPr>
          <a:xfrm>
            <a:off x="10347280" y="2752701"/>
            <a:ext cx="10506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effectLst/>
                <a:latin typeface="JetBrains Mono"/>
              </a:rPr>
              <a:t>generate</a:t>
            </a: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6DDE4AD-FBC4-78A3-DB3B-3C6F1EC05AF9}"/>
              </a:ext>
            </a:extLst>
          </p:cNvPr>
          <p:cNvSpPr txBox="1">
            <a:spLocks/>
          </p:cNvSpPr>
          <p:nvPr/>
        </p:nvSpPr>
        <p:spPr>
          <a:xfrm>
            <a:off x="6239988" y="3468674"/>
            <a:ext cx="5516414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Generated  Api</a:t>
            </a:r>
          </a:p>
        </p:txBody>
      </p:sp>
    </p:spTree>
    <p:extLst>
      <p:ext uri="{BB962C8B-B14F-4D97-AF65-F5344CB8AC3E}">
        <p14:creationId xmlns:p14="http://schemas.microsoft.com/office/powerpoint/2010/main" val="665526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Aufgaben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257" y="658634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53BCDE-0670-20CF-3747-CC8DBBB5066A}"/>
              </a:ext>
            </a:extLst>
          </p:cNvPr>
          <p:cNvSpPr txBox="1"/>
          <p:nvPr/>
        </p:nvSpPr>
        <p:spPr>
          <a:xfrm>
            <a:off x="1465592" y="2336147"/>
            <a:ext cx="908586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"ToDo 1.1"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"Run command below"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5E8F1-FB50-3D3E-C511-633A89A83827}"/>
              </a:ext>
            </a:extLst>
          </p:cNvPr>
          <p:cNvSpPr txBox="1"/>
          <p:nvPr/>
        </p:nvSpPr>
        <p:spPr>
          <a:xfrm>
            <a:off x="1465590" y="3063579"/>
            <a:ext cx="908586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1.2 Import and use login-mutation from generated pokemonApi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CBC43C-8AEC-E960-A660-8A40D761E34E}"/>
              </a:ext>
            </a:extLst>
          </p:cNvPr>
          <p:cNvSpPr txBox="1"/>
          <p:nvPr/>
        </p:nvSpPr>
        <p:spPr>
          <a:xfrm>
            <a:off x="1465588" y="3777827"/>
            <a:ext cx="908586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{</a:t>
            </a:r>
            <a:r>
              <a:rPr lang="en-US">
                <a:solidFill>
                  <a:srgbClr val="808080"/>
                </a:solidFill>
                <a:effectLst/>
                <a:highlight>
                  <a:srgbClr val="2B2B2B"/>
                </a:highlight>
                <a:latin typeface="JetBrains Mono"/>
              </a:rPr>
              <a:t>/* </a:t>
            </a:r>
            <a:r>
              <a:rPr lang="en-US" i="1">
                <a:solidFill>
                  <a:srgbClr val="A8C023"/>
                </a:solidFill>
                <a:effectLst/>
                <a:highlight>
                  <a:srgbClr val="2B2B2B"/>
                </a:highlight>
                <a:latin typeface="JetBrains Mono"/>
              </a:rPr>
              <a:t>ToDo 1.3 Add ResponsiveLoadingBackdrop when login-mutation isLoading </a:t>
            </a:r>
            <a:r>
              <a:rPr lang="en-US">
                <a:solidFill>
                  <a:srgbClr val="808080"/>
                </a:solidFill>
                <a:effectLst/>
                <a:highlight>
                  <a:srgbClr val="2B2B2B"/>
                </a:highlight>
                <a:latin typeface="JetBrains Mono"/>
              </a:rPr>
              <a:t>*/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981985-68A6-520F-D7EA-4CE2C076619B}"/>
              </a:ext>
            </a:extLst>
          </p:cNvPr>
          <p:cNvSpPr txBox="1"/>
          <p:nvPr/>
        </p:nvSpPr>
        <p:spPr>
          <a:xfrm>
            <a:off x="1465592" y="4516491"/>
            <a:ext cx="908586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1.4 Run login-mutation with credentials in body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2A1DA61-AA78-F3DE-E46C-8AEA217AE6E5}"/>
              </a:ext>
            </a:extLst>
          </p:cNvPr>
          <p:cNvSpPr txBox="1">
            <a:spLocks/>
          </p:cNvSpPr>
          <p:nvPr/>
        </p:nvSpPr>
        <p:spPr>
          <a:xfrm>
            <a:off x="9194447" y="2442126"/>
            <a:ext cx="1346012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package.json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D8C7633-B73C-6F86-E6B8-058430CD3BCA}"/>
              </a:ext>
            </a:extLst>
          </p:cNvPr>
          <p:cNvSpPr txBox="1">
            <a:spLocks/>
          </p:cNvSpPr>
          <p:nvPr/>
        </p:nvSpPr>
        <p:spPr>
          <a:xfrm>
            <a:off x="9097505" y="3177615"/>
            <a:ext cx="1453950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LoginPage.tsx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02CF0CD-0348-9433-1B24-32F47D74ECC7}"/>
              </a:ext>
            </a:extLst>
          </p:cNvPr>
          <p:cNvSpPr txBox="1">
            <a:spLocks/>
          </p:cNvSpPr>
          <p:nvPr/>
        </p:nvSpPr>
        <p:spPr>
          <a:xfrm>
            <a:off x="9097505" y="3912011"/>
            <a:ext cx="1453950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LoginPage.tsx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9337FB8-8248-C162-577A-3202A23DF851}"/>
              </a:ext>
            </a:extLst>
          </p:cNvPr>
          <p:cNvSpPr txBox="1">
            <a:spLocks/>
          </p:cNvSpPr>
          <p:nvPr/>
        </p:nvSpPr>
        <p:spPr>
          <a:xfrm>
            <a:off x="9086509" y="4627694"/>
            <a:ext cx="1453950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LoginPage.tsx</a:t>
            </a:r>
          </a:p>
        </p:txBody>
      </p:sp>
    </p:spTree>
    <p:extLst>
      <p:ext uri="{BB962C8B-B14F-4D97-AF65-F5344CB8AC3E}">
        <p14:creationId xmlns:p14="http://schemas.microsoft.com/office/powerpoint/2010/main" val="3724287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4">
            <a:extLst>
              <a:ext uri="{FF2B5EF4-FFF2-40B4-BE49-F238E27FC236}">
                <a16:creationId xmlns:a16="http://schemas.microsoft.com/office/drawing/2014/main" id="{03605986-8095-81F4-8775-F9D86E565D95}"/>
              </a:ext>
            </a:extLst>
          </p:cNvPr>
          <p:cNvSpPr txBox="1"/>
          <p:nvPr/>
        </p:nvSpPr>
        <p:spPr>
          <a:xfrm>
            <a:off x="1772426" y="4958265"/>
            <a:ext cx="825011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1.4 Run login-mutation with credentials in body</a:t>
            </a:r>
            <a:br>
              <a:rPr lang="en-US" i="1">
                <a:solidFill>
                  <a:srgbClr val="A8C023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login({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body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{ email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password } 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7" name="3">
            <a:extLst>
              <a:ext uri="{FF2B5EF4-FFF2-40B4-BE49-F238E27FC236}">
                <a16:creationId xmlns:a16="http://schemas.microsoft.com/office/drawing/2014/main" id="{EC590F56-3261-6D01-4404-377973FC0D4F}"/>
              </a:ext>
            </a:extLst>
          </p:cNvPr>
          <p:cNvSpPr txBox="1"/>
          <p:nvPr/>
        </p:nvSpPr>
        <p:spPr>
          <a:xfrm>
            <a:off x="1772426" y="3955867"/>
            <a:ext cx="825011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/*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1.3 Add ResponsiveLoadingBackdrop when login-mutation isLoading </a:t>
            </a: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*/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{loginIsLoading ? 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&lt;ResponsiveLoadingBackdrop /&gt;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4" name="2">
            <a:extLst>
              <a:ext uri="{FF2B5EF4-FFF2-40B4-BE49-F238E27FC236}">
                <a16:creationId xmlns:a16="http://schemas.microsoft.com/office/drawing/2014/main" id="{8C6DCBBB-5732-4913-D57C-76861B1A218C}"/>
              </a:ext>
            </a:extLst>
          </p:cNvPr>
          <p:cNvSpPr txBox="1"/>
          <p:nvPr/>
        </p:nvSpPr>
        <p:spPr>
          <a:xfrm>
            <a:off x="1772425" y="2965128"/>
            <a:ext cx="82501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1.2 Import and use Login Mutation from generated pokemonApi</a:t>
            </a:r>
            <a:br>
              <a:rPr lang="en-US" i="1">
                <a:solidFill>
                  <a:srgbClr val="A8C023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[login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loginData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isLoading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loginIsLoading}] 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usePostLoginMutation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0AB88B66-1A5C-20D7-F47A-40CDDD03ED85}"/>
              </a:ext>
            </a:extLst>
          </p:cNvPr>
          <p:cNvSpPr txBox="1"/>
          <p:nvPr/>
        </p:nvSpPr>
        <p:spPr>
          <a:xfrm>
            <a:off x="1772424" y="1974389"/>
            <a:ext cx="825011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>
                <a:solidFill>
                  <a:schemeClr val="bg1">
                    <a:lumMod val="75000"/>
                  </a:schemeClr>
                </a:solidFill>
              </a:rPr>
              <a:t>techlabor_trainings_react_advanced\frontend&gt; </a:t>
            </a:r>
            <a:r>
              <a:rPr lang="de-DE">
                <a:solidFill>
                  <a:srgbClr val="FFFF00"/>
                </a:solidFill>
              </a:rPr>
              <a:t>yarn codegen</a:t>
            </a:r>
          </a:p>
          <a:p>
            <a:endParaRPr lang="de-DE">
              <a:solidFill>
                <a:srgbClr val="FFFF00"/>
              </a:solidFill>
            </a:endParaRPr>
          </a:p>
        </p:txBody>
      </p:sp>
      <p:sp>
        <p:nvSpPr>
          <p:cNvPr id="12" name="ToDo 1.4 Show">
            <a:extLst>
              <a:ext uri="{FF2B5EF4-FFF2-40B4-BE49-F238E27FC236}">
                <a16:creationId xmlns:a16="http://schemas.microsoft.com/office/drawing/2014/main" id="{F531C3B6-FB91-6D22-1535-BBB959354602}"/>
              </a:ext>
            </a:extLst>
          </p:cNvPr>
          <p:cNvSpPr txBox="1"/>
          <p:nvPr/>
        </p:nvSpPr>
        <p:spPr>
          <a:xfrm>
            <a:off x="1772425" y="4958264"/>
            <a:ext cx="82501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1.4 </a:t>
            </a:r>
          </a:p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Click to Show Solution</a:t>
            </a:r>
          </a:p>
        </p:txBody>
      </p:sp>
      <p:sp>
        <p:nvSpPr>
          <p:cNvPr id="11" name="ToDo 1.3 Show">
            <a:extLst>
              <a:ext uri="{FF2B5EF4-FFF2-40B4-BE49-F238E27FC236}">
                <a16:creationId xmlns:a16="http://schemas.microsoft.com/office/drawing/2014/main" id="{D011ADF6-4368-02CD-9DCC-03FC470763C6}"/>
              </a:ext>
            </a:extLst>
          </p:cNvPr>
          <p:cNvSpPr txBox="1"/>
          <p:nvPr/>
        </p:nvSpPr>
        <p:spPr>
          <a:xfrm>
            <a:off x="1772425" y="3967525"/>
            <a:ext cx="82501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1.3 </a:t>
            </a:r>
          </a:p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Click to Show Solutions</a:t>
            </a:r>
          </a:p>
        </p:txBody>
      </p:sp>
      <p:sp>
        <p:nvSpPr>
          <p:cNvPr id="10" name="ToDo 1.2 Show">
            <a:extLst>
              <a:ext uri="{FF2B5EF4-FFF2-40B4-BE49-F238E27FC236}">
                <a16:creationId xmlns:a16="http://schemas.microsoft.com/office/drawing/2014/main" id="{76B262A1-9EBC-27FA-02D4-B025D1E1623F}"/>
              </a:ext>
            </a:extLst>
          </p:cNvPr>
          <p:cNvSpPr txBox="1"/>
          <p:nvPr/>
        </p:nvSpPr>
        <p:spPr>
          <a:xfrm>
            <a:off x="1772425" y="2976786"/>
            <a:ext cx="82501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1.2 </a:t>
            </a:r>
          </a:p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Click to Show Solution</a:t>
            </a:r>
          </a:p>
        </p:txBody>
      </p:sp>
      <p:sp>
        <p:nvSpPr>
          <p:cNvPr id="15" name="ToDo 1.1 Show">
            <a:extLst>
              <a:ext uri="{FF2B5EF4-FFF2-40B4-BE49-F238E27FC236}">
                <a16:creationId xmlns:a16="http://schemas.microsoft.com/office/drawing/2014/main" id="{33387BA1-B87C-8885-A341-31F6B07D9BD6}"/>
              </a:ext>
            </a:extLst>
          </p:cNvPr>
          <p:cNvSpPr txBox="1"/>
          <p:nvPr/>
        </p:nvSpPr>
        <p:spPr>
          <a:xfrm>
            <a:off x="1772424" y="1986047"/>
            <a:ext cx="82501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1.1 </a:t>
            </a:r>
          </a:p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Click to Show Solution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Lösungen</a:t>
            </a:r>
          </a:p>
        </p:txBody>
      </p:sp>
      <p:pic>
        <p:nvPicPr>
          <p:cNvPr id="3" name="Picture 2" descr="GitHub - rtk-incubator/rtk-query-codegen">
            <a:extLst>
              <a:ext uri="{FF2B5EF4-FFF2-40B4-BE49-F238E27FC236}">
                <a16:creationId xmlns:a16="http://schemas.microsoft.com/office/drawing/2014/main" id="{1948EF48-69FA-C0DC-BF26-ACB9B6A2F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257" y="658634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8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0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Global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Leon</a:t>
            </a:r>
          </a:p>
        </p:txBody>
      </p:sp>
    </p:spTree>
    <p:extLst>
      <p:ext uri="{BB962C8B-B14F-4D97-AF65-F5344CB8AC3E}">
        <p14:creationId xmlns:p14="http://schemas.microsoft.com/office/powerpoint/2010/main" val="4024649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Login Request &amp; Jwt Storage</a:t>
            </a: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76AB1F0E-F637-2601-3B70-0E56F179C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14" y="1690688"/>
            <a:ext cx="10120386" cy="437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7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nter image description here">
            <a:extLst>
              <a:ext uri="{FF2B5EF4-FFF2-40B4-BE49-F238E27FC236}">
                <a16:creationId xmlns:a16="http://schemas.microsoft.com/office/drawing/2014/main" id="{C605B0FC-4541-2563-E619-AE77BE4F2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770213-314D-01F3-4BAB-D53A54421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4907" y="3824217"/>
            <a:ext cx="2022186" cy="415276"/>
          </a:xfrm>
        </p:spPr>
        <p:txBody>
          <a:bodyPr>
            <a:normAutofit lnSpcReduction="10000"/>
          </a:bodyPr>
          <a:lstStyle/>
          <a:p>
            <a:pPr algn="ctr"/>
            <a:r>
              <a:rPr lang="de-DE"/>
              <a:t>Loading…</a:t>
            </a:r>
          </a:p>
        </p:txBody>
      </p:sp>
    </p:spTree>
    <p:extLst>
      <p:ext uri="{BB962C8B-B14F-4D97-AF65-F5344CB8AC3E}">
        <p14:creationId xmlns:p14="http://schemas.microsoft.com/office/powerpoint/2010/main" val="2018057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Persisting State - Local Storage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2A3791E-6742-B043-6D0F-BA401780D0A0}"/>
              </a:ext>
            </a:extLst>
          </p:cNvPr>
          <p:cNvSpPr txBox="1">
            <a:spLocks/>
          </p:cNvSpPr>
          <p:nvPr/>
        </p:nvSpPr>
        <p:spPr>
          <a:xfrm>
            <a:off x="839789" y="2343531"/>
            <a:ext cx="8036356" cy="3059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2.1: 	Dispatch Jwt to LoginSlice 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LoginPage.tsx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2.2: 	Save Jwt to LocalStorage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LoginSlice.ts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2.3: 	Load Jwt from LocalStorage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LoginSlice.ts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2.4: 	Use Jwt from LoginSlice to redirect to MenuPage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LoginRoute.ts</a:t>
            </a:r>
          </a:p>
          <a:p>
            <a:pPr marL="457200" indent="-457200" defTabSz="914400">
              <a:buClr>
                <a:srgbClr val="5E42F5"/>
              </a:buClr>
              <a:defRPr/>
            </a:pPr>
            <a:endParaRPr lang="en-DE" sz="1800"/>
          </a:p>
          <a:p>
            <a:pPr marL="817180" lvl="1" indent="-457200" defTabSz="914400">
              <a:buClr>
                <a:srgbClr val="5E42F5"/>
              </a:buClr>
              <a:defRPr/>
            </a:pPr>
            <a:endParaRPr lang="en-DE" sz="1400"/>
          </a:p>
        </p:txBody>
      </p:sp>
    </p:spTree>
    <p:extLst>
      <p:ext uri="{BB962C8B-B14F-4D97-AF65-F5344CB8AC3E}">
        <p14:creationId xmlns:p14="http://schemas.microsoft.com/office/powerpoint/2010/main" val="1325684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React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Tim</a:t>
            </a:r>
          </a:p>
        </p:txBody>
      </p:sp>
    </p:spTree>
    <p:extLst>
      <p:ext uri="{BB962C8B-B14F-4D97-AF65-F5344CB8AC3E}">
        <p14:creationId xmlns:p14="http://schemas.microsoft.com/office/powerpoint/2010/main" val="2176160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Hooks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D7F0BC1-64B4-C22D-D688-A43A681D5B26}"/>
              </a:ext>
            </a:extLst>
          </p:cNvPr>
          <p:cNvSpPr txBox="1">
            <a:spLocks/>
          </p:cNvSpPr>
          <p:nvPr/>
        </p:nvSpPr>
        <p:spPr>
          <a:xfrm>
            <a:off x="839789" y="190842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useMemo: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30A0B3B-5E33-DCBD-D65F-4E85373A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343531"/>
            <a:ext cx="5256211" cy="1626493"/>
          </a:xfr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kapselt eine Funktion, die einen memoisierten Wert zurückgibt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Ähnlich </a:t>
            </a:r>
            <a:r>
              <a:rPr kumimoji="0" lang="en-DE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aret Book" pitchFamily="2" charset="0"/>
                <a:ea typeface="+mn-ea"/>
                <a:cs typeface="+mn-cs"/>
              </a:rPr>
              <a:t>zu </a:t>
            </a:r>
            <a:r>
              <a:rPr lang="en-DE" sz="1800"/>
              <a:t>useEffect durch abhängige States gesteuert, wann der Wert neu berechnet wird</a:t>
            </a:r>
            <a:endParaRPr kumimoji="0" lang="en-DE" sz="18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Garet Book" pitchFamily="2" charset="0"/>
              <a:ea typeface="+mn-ea"/>
              <a:cs typeface="+mn-cs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EECCED3-0447-6EFB-9802-A6967B5426D3}"/>
              </a:ext>
            </a:extLst>
          </p:cNvPr>
          <p:cNvSpPr/>
          <p:nvPr/>
        </p:nvSpPr>
        <p:spPr>
          <a:xfrm>
            <a:off x="903000" y="4902340"/>
            <a:ext cx="981219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626B7858-50A5-14C1-D4F7-5338A98AFB49}"/>
              </a:ext>
            </a:extLst>
          </p:cNvPr>
          <p:cNvSpPr/>
          <p:nvPr/>
        </p:nvSpPr>
        <p:spPr>
          <a:xfrm>
            <a:off x="3720088" y="4282452"/>
            <a:ext cx="1717963" cy="1717963"/>
          </a:xfrm>
          <a:prstGeom prst="diamon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0E24A600-1FB6-6C37-7D74-14FEDA5DF1F0}"/>
              </a:ext>
            </a:extLst>
          </p:cNvPr>
          <p:cNvSpPr txBox="1">
            <a:spLocks/>
          </p:cNvSpPr>
          <p:nvPr/>
        </p:nvSpPr>
        <p:spPr>
          <a:xfrm>
            <a:off x="3720088" y="5011676"/>
            <a:ext cx="1717963" cy="4163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>
                <a:solidFill>
                  <a:schemeClr val="bg1"/>
                </a:solidFill>
              </a:rPr>
              <a:t>Dependencies Changed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DF9A7F4-CC63-1AD8-76F5-301600A79D8E}"/>
              </a:ext>
            </a:extLst>
          </p:cNvPr>
          <p:cNvSpPr/>
          <p:nvPr/>
        </p:nvSpPr>
        <p:spPr>
          <a:xfrm>
            <a:off x="6718997" y="5561638"/>
            <a:ext cx="1612203" cy="3508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Use Cached</a:t>
            </a:r>
            <a:endParaRPr lang="de-DE" sz="120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34F188-4960-5093-C3DA-222CE556A356}"/>
              </a:ext>
            </a:extLst>
          </p:cNvPr>
          <p:cNvSpPr/>
          <p:nvPr/>
        </p:nvSpPr>
        <p:spPr>
          <a:xfrm>
            <a:off x="6718997" y="4352691"/>
            <a:ext cx="1612203" cy="44098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Recompute &amp; Update Cache</a:t>
            </a:r>
            <a:endParaRPr lang="de-DE" sz="120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67FE103-E7C1-0EF6-B263-0641603C5C4B}"/>
              </a:ext>
            </a:extLst>
          </p:cNvPr>
          <p:cNvSpPr/>
          <p:nvPr/>
        </p:nvSpPr>
        <p:spPr>
          <a:xfrm rot="900000">
            <a:off x="5343490" y="5351742"/>
            <a:ext cx="1256838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A87560B-6768-AEA8-5C4D-5C1F0763137A}"/>
              </a:ext>
            </a:extLst>
          </p:cNvPr>
          <p:cNvSpPr/>
          <p:nvPr/>
        </p:nvSpPr>
        <p:spPr>
          <a:xfrm rot="20700000">
            <a:off x="5343490" y="4476030"/>
            <a:ext cx="1256838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8369661-E651-600B-93EF-1B08740CBB9C}"/>
              </a:ext>
            </a:extLst>
          </p:cNvPr>
          <p:cNvSpPr/>
          <p:nvPr/>
        </p:nvSpPr>
        <p:spPr>
          <a:xfrm>
            <a:off x="2049787" y="4954444"/>
            <a:ext cx="1504733" cy="3508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useMemo()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F7A72B4F-CAA4-52C2-4B03-1F7BC8A7B5ED}"/>
              </a:ext>
            </a:extLst>
          </p:cNvPr>
          <p:cNvSpPr/>
          <p:nvPr/>
        </p:nvSpPr>
        <p:spPr>
          <a:xfrm>
            <a:off x="8516470" y="5545322"/>
            <a:ext cx="1152755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48EE5C0-6A9C-A583-D9C4-C578A879B00B}"/>
              </a:ext>
            </a:extLst>
          </p:cNvPr>
          <p:cNvSpPr/>
          <p:nvPr/>
        </p:nvSpPr>
        <p:spPr>
          <a:xfrm>
            <a:off x="9800804" y="5597426"/>
            <a:ext cx="1504733" cy="3508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Cached Components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BE1640B-E217-1080-9ED8-59E2D1976E15}"/>
              </a:ext>
            </a:extLst>
          </p:cNvPr>
          <p:cNvSpPr/>
          <p:nvPr/>
        </p:nvSpPr>
        <p:spPr>
          <a:xfrm rot="5400000">
            <a:off x="7254882" y="4930262"/>
            <a:ext cx="540430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49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Component Caching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1D3228B4-EBAC-CCC4-E102-6A4237F848F8}"/>
              </a:ext>
            </a:extLst>
          </p:cNvPr>
          <p:cNvSpPr txBox="1">
            <a:spLocks/>
          </p:cNvSpPr>
          <p:nvPr/>
        </p:nvSpPr>
        <p:spPr>
          <a:xfrm>
            <a:off x="8421398" y="1862680"/>
            <a:ext cx="2523691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Render:       400 ms</a:t>
            </a:r>
            <a:endParaRPr lang="de-DE" sz="16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130BA9-F944-57F2-1702-1E616F9A938D}"/>
              </a:ext>
            </a:extLst>
          </p:cNvPr>
          <p:cNvSpPr txBox="1"/>
          <p:nvPr/>
        </p:nvSpPr>
        <p:spPr>
          <a:xfrm>
            <a:off x="838345" y="3611871"/>
            <a:ext cx="74282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cachedTrainItems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useMemo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(() =&gt; trains.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map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((train) =&gt; (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&lt;ListItem </a:t>
            </a:r>
            <a:r>
              <a:rPr lang="en-US">
                <a:solidFill>
                  <a:srgbClr val="BABABA"/>
                </a:solidFill>
                <a:effectLst/>
                <a:latin typeface="JetBrains Mono"/>
              </a:rPr>
              <a:t>key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{train.id}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{train.name}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&lt;/ListItem&gt;</a:t>
            </a:r>
            <a:br>
              <a:rPr lang="en-US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[trains])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3518CD-0C87-5288-614F-CD76E8E8C7BC}"/>
              </a:ext>
            </a:extLst>
          </p:cNvPr>
          <p:cNvSpPr txBox="1"/>
          <p:nvPr/>
        </p:nvSpPr>
        <p:spPr>
          <a:xfrm>
            <a:off x="838345" y="1862680"/>
            <a:ext cx="742819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trainItems = trains.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map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((train) =&gt; (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&lt;ListItem </a:t>
            </a:r>
            <a:r>
              <a:rPr lang="en-US">
                <a:solidFill>
                  <a:srgbClr val="BABABA"/>
                </a:solidFill>
                <a:effectLst/>
                <a:latin typeface="JetBrains Mono"/>
              </a:rPr>
              <a:t>key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{train.id}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{train.name}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&lt;/ListItem&gt;</a:t>
            </a:r>
            <a:br>
              <a:rPr lang="en-US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2DA99F4-5DB5-4F1E-7056-5E34D28594FE}"/>
              </a:ext>
            </a:extLst>
          </p:cNvPr>
          <p:cNvSpPr txBox="1">
            <a:spLocks/>
          </p:cNvSpPr>
          <p:nvPr/>
        </p:nvSpPr>
        <p:spPr>
          <a:xfrm>
            <a:off x="8421397" y="2351041"/>
            <a:ext cx="2523692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Re-Render: </a:t>
            </a:r>
            <a:r>
              <a:rPr lang="en-US" sz="1600" b="1">
                <a:solidFill>
                  <a:schemeClr val="bg2">
                    <a:lumMod val="50000"/>
                  </a:schemeClr>
                </a:solidFill>
              </a:rPr>
              <a:t>400 ms</a:t>
            </a:r>
            <a:endParaRPr lang="de-DE" sz="16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983D0E26-3504-7CEB-4510-BD9A755A84DE}"/>
              </a:ext>
            </a:extLst>
          </p:cNvPr>
          <p:cNvSpPr txBox="1">
            <a:spLocks/>
          </p:cNvSpPr>
          <p:nvPr/>
        </p:nvSpPr>
        <p:spPr>
          <a:xfrm>
            <a:off x="8421398" y="3609742"/>
            <a:ext cx="2523691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Render:       400 ms</a:t>
            </a:r>
            <a:endParaRPr lang="de-DE" sz="1600" b="1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BC9AE5D-1BE1-5140-0296-36094B061083}"/>
              </a:ext>
            </a:extLst>
          </p:cNvPr>
          <p:cNvSpPr txBox="1">
            <a:spLocks/>
          </p:cNvSpPr>
          <p:nvPr/>
        </p:nvSpPr>
        <p:spPr>
          <a:xfrm>
            <a:off x="8421397" y="4098103"/>
            <a:ext cx="2523692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Re-Render:   </a:t>
            </a:r>
            <a:r>
              <a:rPr lang="en-US" sz="1600" b="1">
                <a:solidFill>
                  <a:srgbClr val="92D050"/>
                </a:solidFill>
              </a:rPr>
              <a:t>~ 7 ms</a:t>
            </a:r>
            <a:endParaRPr lang="de-DE" sz="1600" b="1">
              <a:solidFill>
                <a:srgbClr val="92D050"/>
              </a:solidFill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DF4CB98-3468-00B7-D3BB-3386D6DB74CF}"/>
              </a:ext>
            </a:extLst>
          </p:cNvPr>
          <p:cNvSpPr txBox="1">
            <a:spLocks/>
          </p:cNvSpPr>
          <p:nvPr/>
        </p:nvSpPr>
        <p:spPr>
          <a:xfrm>
            <a:off x="838345" y="3197786"/>
            <a:ext cx="2089582" cy="41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Mit useMemo: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BA5B03F-2498-1CDA-3BFC-E3FD32A44585}"/>
              </a:ext>
            </a:extLst>
          </p:cNvPr>
          <p:cNvSpPr/>
          <p:nvPr/>
        </p:nvSpPr>
        <p:spPr>
          <a:xfrm rot="16200000">
            <a:off x="1548548" y="4578760"/>
            <a:ext cx="298941" cy="27101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09928B2E-67D8-EEED-D7C6-58D70A3FE4B1}"/>
              </a:ext>
            </a:extLst>
          </p:cNvPr>
          <p:cNvSpPr txBox="1">
            <a:spLocks/>
          </p:cNvSpPr>
          <p:nvPr/>
        </p:nvSpPr>
        <p:spPr>
          <a:xfrm>
            <a:off x="798649" y="4792146"/>
            <a:ext cx="1872528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Dependencies</a:t>
            </a:r>
            <a:endParaRPr lang="de-DE" sz="16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8E6420-8CA4-4CD9-4AE1-36EE86CEFEA3}"/>
              </a:ext>
            </a:extLst>
          </p:cNvPr>
          <p:cNvSpPr txBox="1"/>
          <p:nvPr/>
        </p:nvSpPr>
        <p:spPr>
          <a:xfrm>
            <a:off x="2443028" y="5850978"/>
            <a:ext cx="633341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highlight>
                  <a:srgbClr val="2B2B2B"/>
                </a:highlight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highlight>
                  <a:srgbClr val="2B2B2B"/>
                </a:highlight>
                <a:latin typeface="JetBrains Mono"/>
              </a:rPr>
              <a:t>ToDo 3.1 use useMemo to cache the pokemonItems</a:t>
            </a:r>
            <a:endParaRPr lang="en-US">
              <a:solidFill>
                <a:srgbClr val="A9B7C6"/>
              </a:solidFill>
              <a:effectLst/>
              <a:highlight>
                <a:srgbClr val="2B2B2B"/>
              </a:highlight>
              <a:latin typeface="JetBrains Mono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0C287C2-6EF7-B1A2-ADAC-FC58C590FC6F}"/>
              </a:ext>
            </a:extLst>
          </p:cNvPr>
          <p:cNvSpPr txBox="1">
            <a:spLocks/>
          </p:cNvSpPr>
          <p:nvPr/>
        </p:nvSpPr>
        <p:spPr>
          <a:xfrm>
            <a:off x="838345" y="5887468"/>
            <a:ext cx="2089582" cy="41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Aufgabe:</a:t>
            </a:r>
          </a:p>
        </p:txBody>
      </p:sp>
    </p:spTree>
    <p:extLst>
      <p:ext uri="{BB962C8B-B14F-4D97-AF65-F5344CB8AC3E}">
        <p14:creationId xmlns:p14="http://schemas.microsoft.com/office/powerpoint/2010/main" val="1313307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">
            <a:extLst>
              <a:ext uri="{FF2B5EF4-FFF2-40B4-BE49-F238E27FC236}">
                <a16:creationId xmlns:a16="http://schemas.microsoft.com/office/drawing/2014/main" id="{0AB88B66-1A5C-20D7-F47A-40CDDD03ED85}"/>
              </a:ext>
            </a:extLst>
          </p:cNvPr>
          <p:cNvSpPr txBox="1"/>
          <p:nvPr/>
        </p:nvSpPr>
        <p:spPr>
          <a:xfrm>
            <a:off x="1624891" y="3198605"/>
            <a:ext cx="854518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cachedPokemonItems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useMemo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(() =&gt; (</a:t>
            </a:r>
          </a:p>
          <a:p>
            <a:r>
              <a:rPr lang="en-US">
                <a:solidFill>
                  <a:srgbClr val="A9B7C6"/>
                </a:solidFill>
                <a:latin typeface="JetBrains Mono"/>
              </a:rPr>
              <a:t> 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map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((pokemon) =&gt; 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&lt;ListItem </a:t>
            </a:r>
            <a:r>
              <a:rPr lang="en-US"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="PokemonListItem" </a:t>
            </a:r>
            <a:r>
              <a:rPr lang="en-US">
                <a:solidFill>
                  <a:srgbClr val="BABABA"/>
                </a:solidFill>
                <a:effectLst/>
                <a:latin typeface="JetBrains Mono"/>
              </a:rPr>
              <a:t>key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{pokemon.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lang="en-US">
                <a:solidFill>
                  <a:srgbClr val="A9B7C6"/>
                </a:solidFill>
                <a:effectLst/>
                <a:highlight>
                  <a:srgbClr val="808080"/>
                </a:highlight>
                <a:latin typeface="JetBrains Mono"/>
              </a:rPr>
              <a:t>. . .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/&gt;</a:t>
            </a:r>
          </a:p>
          <a:p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>
                <a:solidFill>
                  <a:srgbClr val="A9B7C6"/>
                </a:solidFill>
                <a:latin typeface="JetBrains Mono"/>
              </a:rPr>
              <a:t>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5" name="ToDo 1.1 Show">
            <a:extLst>
              <a:ext uri="{FF2B5EF4-FFF2-40B4-BE49-F238E27FC236}">
                <a16:creationId xmlns:a16="http://schemas.microsoft.com/office/drawing/2014/main" id="{33387BA1-B87C-8885-A341-31F6B07D9BD6}"/>
              </a:ext>
            </a:extLst>
          </p:cNvPr>
          <p:cNvSpPr txBox="1"/>
          <p:nvPr/>
        </p:nvSpPr>
        <p:spPr>
          <a:xfrm>
            <a:off x="1624891" y="3186947"/>
            <a:ext cx="854518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3.1 </a:t>
            </a:r>
          </a:p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Click to Show Solution</a:t>
            </a:r>
          </a:p>
          <a:p>
            <a:pPr algn="ctr"/>
            <a:endParaRPr lang="en-US" i="1">
              <a:solidFill>
                <a:srgbClr val="A8C023"/>
              </a:solidFill>
              <a:effectLst/>
              <a:latin typeface="JetBrains Mon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Lösungen</a:t>
            </a:r>
          </a:p>
        </p:txBody>
      </p:sp>
      <p:pic>
        <p:nvPicPr>
          <p:cNvPr id="3" name="Picture 2" descr="GitHub - rtk-incubator/rtk-query-codegen">
            <a:extLst>
              <a:ext uri="{FF2B5EF4-FFF2-40B4-BE49-F238E27FC236}">
                <a16:creationId xmlns:a16="http://schemas.microsoft.com/office/drawing/2014/main" id="{1948EF48-69FA-C0DC-BF26-ACB9B6A2F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257" y="658634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35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Hooks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D7F0BC1-64B4-C22D-D688-A43A681D5B26}"/>
              </a:ext>
            </a:extLst>
          </p:cNvPr>
          <p:cNvSpPr txBox="1">
            <a:spLocks/>
          </p:cNvSpPr>
          <p:nvPr/>
        </p:nvSpPr>
        <p:spPr>
          <a:xfrm>
            <a:off x="839789" y="190842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useRef: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30A0B3B-5E33-DCBD-D65F-4E85373A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343531"/>
            <a:ext cx="5256211" cy="935953"/>
          </a:xfr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/>
              <a:t>Persistiert Werte zwischen Renderings</a:t>
            </a:r>
            <a:endParaRPr lang="en-DE" sz="180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Ähnlich </a:t>
            </a:r>
            <a:r>
              <a:rPr kumimoji="0" lang="en-DE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aret Book" pitchFamily="2" charset="0"/>
                <a:ea typeface="+mn-ea"/>
                <a:cs typeface="+mn-cs"/>
              </a:rPr>
              <a:t>zu </a:t>
            </a:r>
            <a:r>
              <a:rPr lang="en-US" sz="1800"/>
              <a:t>useState aber löst keine Renderings aus</a:t>
            </a:r>
            <a:endParaRPr kumimoji="0" lang="en-DE" sz="18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Garet Book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AED08-E0BD-D20C-FB85-598D1CEE7FE6}"/>
              </a:ext>
            </a:extLst>
          </p:cNvPr>
          <p:cNvSpPr txBox="1"/>
          <p:nvPr/>
        </p:nvSpPr>
        <p:spPr>
          <a:xfrm>
            <a:off x="838345" y="4380562"/>
            <a:ext cx="686954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trainMap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useRef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&lt;Record&lt;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number,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ITrain&gt;&gt;({})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D836E-CB7B-4172-BE6C-EAD6566765E8}"/>
              </a:ext>
            </a:extLst>
          </p:cNvPr>
          <p:cNvSpPr txBox="1"/>
          <p:nvPr/>
        </p:nvSpPr>
        <p:spPr>
          <a:xfrm>
            <a:off x="838344" y="4955250"/>
            <a:ext cx="686954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handleUpdatePokemon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(pokemon: IPokemon) =&gt;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trainMap.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current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[train.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 = train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901182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Aufgaben useRef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3BCDE-0670-20CF-3747-CC8DBBB5066A}"/>
              </a:ext>
            </a:extLst>
          </p:cNvPr>
          <p:cNvSpPr txBox="1"/>
          <p:nvPr/>
        </p:nvSpPr>
        <p:spPr>
          <a:xfrm>
            <a:off x="990463" y="2336147"/>
            <a:ext cx="976718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3.2.1 use useRef to store edited pokemons in an editedPokemonsMap</a:t>
            </a:r>
            <a:endParaRPr lang="en-US" i="1">
              <a:solidFill>
                <a:srgbClr val="A8C023"/>
              </a:solidFill>
              <a:latin typeface="JetBrains Mono"/>
            </a:endParaRPr>
          </a:p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3.2.2 update the pokemon in the editedPokemonsMap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CBC43C-8AEC-E960-A660-8A40D761E34E}"/>
              </a:ext>
            </a:extLst>
          </p:cNvPr>
          <p:cNvSpPr txBox="1"/>
          <p:nvPr/>
        </p:nvSpPr>
        <p:spPr>
          <a:xfrm>
            <a:off x="990463" y="3598524"/>
            <a:ext cx="976718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3.3.1 use useState to enable/disable the reset &amp; submit button</a:t>
            </a:r>
            <a:endParaRPr lang="en-US" i="1">
              <a:solidFill>
                <a:srgbClr val="A8C023"/>
              </a:solidFill>
              <a:latin typeface="JetBrains Mono"/>
            </a:endParaRPr>
          </a:p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3.3.2 update the state that tracks whether pokemons have been edited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2A1DA61-AA78-F3DE-E46C-8AEA217AE6E5}"/>
              </a:ext>
            </a:extLst>
          </p:cNvPr>
          <p:cNvSpPr txBox="1">
            <a:spLocks/>
          </p:cNvSpPr>
          <p:nvPr/>
        </p:nvSpPr>
        <p:spPr>
          <a:xfrm>
            <a:off x="8238565" y="2708944"/>
            <a:ext cx="2519079" cy="263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300" b="1">
                <a:solidFill>
                  <a:schemeClr val="bg1">
                    <a:lumMod val="65000"/>
                  </a:schemeClr>
                </a:solidFill>
              </a:rPr>
              <a:t>PokemonTabContent.tsx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37FB28-15D2-AE32-9B4F-96F3995058B5}"/>
              </a:ext>
            </a:extLst>
          </p:cNvPr>
          <p:cNvSpPr txBox="1">
            <a:spLocks/>
          </p:cNvSpPr>
          <p:nvPr/>
        </p:nvSpPr>
        <p:spPr>
          <a:xfrm>
            <a:off x="8238562" y="3981502"/>
            <a:ext cx="2519079" cy="263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300" b="1">
                <a:solidFill>
                  <a:schemeClr val="bg1">
                    <a:lumMod val="65000"/>
                  </a:schemeClr>
                </a:solidFill>
              </a:rPr>
              <a:t>PokemonTabContent.tsx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23A4A-450B-6582-41CC-7F2575B7AB0B}"/>
              </a:ext>
            </a:extLst>
          </p:cNvPr>
          <p:cNvSpPr txBox="1"/>
          <p:nvPr/>
        </p:nvSpPr>
        <p:spPr>
          <a:xfrm>
            <a:off x="990463" y="4860901"/>
            <a:ext cx="976718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highlight>
                  <a:srgbClr val="2B2B2B"/>
                </a:highlight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highlight>
                  <a:srgbClr val="2B2B2B"/>
                </a:highlight>
                <a:latin typeface="JetBrains Mono"/>
              </a:rPr>
              <a:t>ToDo 3.4.1 use useRef to store reset Callbacks from child components in a resetMap</a:t>
            </a:r>
            <a:endParaRPr lang="en-US">
              <a:solidFill>
                <a:srgbClr val="A9B7C6"/>
              </a:solidFill>
              <a:effectLst/>
              <a:highlight>
                <a:srgbClr val="2B2B2B"/>
              </a:highlight>
              <a:latin typeface="JetBrains Mono"/>
            </a:endParaRPr>
          </a:p>
          <a:p>
            <a:r>
              <a:rPr lang="en-US">
                <a:solidFill>
                  <a:srgbClr val="808080"/>
                </a:solidFill>
                <a:effectLst/>
                <a:highlight>
                  <a:srgbClr val="2B2B2B"/>
                </a:highlight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highlight>
                  <a:srgbClr val="2B2B2B"/>
                </a:highlight>
                <a:latin typeface="JetBrains Mono"/>
              </a:rPr>
              <a:t>ToDo 3.4.2 Pass a reset-callback function to EditableTextField</a:t>
            </a:r>
            <a:endParaRPr lang="en-US">
              <a:solidFill>
                <a:srgbClr val="A9B7C6"/>
              </a:solidFill>
              <a:effectLst/>
              <a:highlight>
                <a:srgbClr val="2B2B2B"/>
              </a:highlight>
              <a:latin typeface="JetBrains Mono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3B4128-DE74-25A9-CDF8-76E8BB8FB70A}"/>
              </a:ext>
            </a:extLst>
          </p:cNvPr>
          <p:cNvSpPr txBox="1">
            <a:spLocks/>
          </p:cNvSpPr>
          <p:nvPr/>
        </p:nvSpPr>
        <p:spPr>
          <a:xfrm>
            <a:off x="8238562" y="5243879"/>
            <a:ext cx="2519079" cy="263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300" b="1">
                <a:solidFill>
                  <a:schemeClr val="bg1">
                    <a:lumMod val="65000"/>
                  </a:schemeClr>
                </a:solidFill>
              </a:rPr>
              <a:t>PokemonTabContent.tsx</a:t>
            </a:r>
          </a:p>
        </p:txBody>
      </p:sp>
    </p:spTree>
    <p:extLst>
      <p:ext uri="{BB962C8B-B14F-4D97-AF65-F5344CB8AC3E}">
        <p14:creationId xmlns:p14="http://schemas.microsoft.com/office/powerpoint/2010/main" val="372082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65" y="358896"/>
            <a:ext cx="10515600" cy="1325563"/>
          </a:xfrm>
        </p:spPr>
        <p:txBody>
          <a:bodyPr/>
          <a:lstStyle/>
          <a:p>
            <a:r>
              <a:rPr lang="de-DE"/>
              <a:t>Lösungen useRef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17D2D-C115-C1EF-D6B2-3E8881621C0E}"/>
              </a:ext>
            </a:extLst>
          </p:cNvPr>
          <p:cNvSpPr txBox="1"/>
          <p:nvPr/>
        </p:nvSpPr>
        <p:spPr>
          <a:xfrm>
            <a:off x="2340908" y="1531941"/>
            <a:ext cx="81131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3.2.1 use useRef to store edited pokemons in an editedPokemonsMap</a:t>
            </a:r>
            <a:endParaRPr lang="en-US">
              <a:solidFill>
                <a:srgbClr val="CC7832"/>
              </a:solidFill>
              <a:effectLst/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editedPokemonsMap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useRef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&lt;Record&lt;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number,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IPokemon&gt;&gt;({})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3AED2-A49A-9999-F57E-CBE6E1790105}"/>
              </a:ext>
            </a:extLst>
          </p:cNvPr>
          <p:cNvSpPr txBox="1"/>
          <p:nvPr/>
        </p:nvSpPr>
        <p:spPr>
          <a:xfrm>
            <a:off x="2340908" y="2260951"/>
            <a:ext cx="81131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3.2.2 update the pokemon in the editedPokemonsMap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  <a:p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editedPokemonsMap.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current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 = pokemon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732B9-4F20-CBF8-69D4-41D79F790360}"/>
              </a:ext>
            </a:extLst>
          </p:cNvPr>
          <p:cNvSpPr txBox="1"/>
          <p:nvPr/>
        </p:nvSpPr>
        <p:spPr>
          <a:xfrm>
            <a:off x="2327460" y="3300408"/>
            <a:ext cx="812035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3.3.1 use useState to enable/disable the reset &amp; submit button</a:t>
            </a:r>
            <a:endParaRPr lang="en-US">
              <a:solidFill>
                <a:srgbClr val="CC7832"/>
              </a:solidFill>
              <a:effectLst/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[hasEditedPokemons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setHasEditedPokemons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useState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5386E2-83D9-522E-DB6B-38C1B803264D}"/>
              </a:ext>
            </a:extLst>
          </p:cNvPr>
          <p:cNvSpPr txBox="1"/>
          <p:nvPr/>
        </p:nvSpPr>
        <p:spPr>
          <a:xfrm>
            <a:off x="2334184" y="4033398"/>
            <a:ext cx="812762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3.3.2 update the state that tracks whether pokemons have been edited</a:t>
            </a:r>
            <a:endParaRPr lang="en-US">
              <a:solidFill>
                <a:srgbClr val="CC7832"/>
              </a:solidFill>
              <a:effectLst/>
              <a:latin typeface="JetBrains Mono"/>
            </a:endParaRPr>
          </a:p>
          <a:p>
            <a:r>
              <a:rPr lang="en-US">
                <a:solidFill>
                  <a:srgbClr val="FFC66D"/>
                </a:solidFill>
                <a:effectLst/>
                <a:highlight>
                  <a:srgbClr val="2B2B2B"/>
                </a:highlight>
                <a:latin typeface="JetBrains Mono"/>
              </a:rPr>
              <a:t>setHasEditedPokemons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(</a:t>
            </a:r>
            <a: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  <a:t>false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)</a:t>
            </a:r>
            <a: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highlight>
                <a:srgbClr val="2B2B2B"/>
              </a:highlight>
              <a:latin typeface="JetBrains Mono"/>
            </a:endParaRPr>
          </a:p>
        </p:txBody>
      </p:sp>
      <p:sp>
        <p:nvSpPr>
          <p:cNvPr id="13" name="ToDo 1.1 Show">
            <a:extLst>
              <a:ext uri="{FF2B5EF4-FFF2-40B4-BE49-F238E27FC236}">
                <a16:creationId xmlns:a16="http://schemas.microsoft.com/office/drawing/2014/main" id="{AA6C0A04-67AA-B6A0-B590-2B1AEB2B2E6D}"/>
              </a:ext>
            </a:extLst>
          </p:cNvPr>
          <p:cNvSpPr txBox="1"/>
          <p:nvPr/>
        </p:nvSpPr>
        <p:spPr>
          <a:xfrm>
            <a:off x="2340908" y="1531941"/>
            <a:ext cx="812036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</a:t>
            </a:r>
            <a:r>
              <a:rPr lang="en-US" i="1">
                <a:solidFill>
                  <a:srgbClr val="A8C023"/>
                </a:solidFill>
                <a:latin typeface="JetBrains Mono"/>
              </a:rPr>
              <a:t>3.2.1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 </a:t>
            </a:r>
          </a:p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Click to Show Solution</a:t>
            </a:r>
          </a:p>
        </p:txBody>
      </p:sp>
      <p:sp>
        <p:nvSpPr>
          <p:cNvPr id="14" name="ToDo 1.1 Show">
            <a:extLst>
              <a:ext uri="{FF2B5EF4-FFF2-40B4-BE49-F238E27FC236}">
                <a16:creationId xmlns:a16="http://schemas.microsoft.com/office/drawing/2014/main" id="{EEF1E9CF-9269-3AB9-2726-1DE577237EE3}"/>
              </a:ext>
            </a:extLst>
          </p:cNvPr>
          <p:cNvSpPr txBox="1"/>
          <p:nvPr/>
        </p:nvSpPr>
        <p:spPr>
          <a:xfrm>
            <a:off x="2334184" y="2256971"/>
            <a:ext cx="812036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</a:t>
            </a:r>
            <a:r>
              <a:rPr lang="en-US" i="1">
                <a:solidFill>
                  <a:srgbClr val="A8C023"/>
                </a:solidFill>
                <a:latin typeface="JetBrains Mono"/>
              </a:rPr>
              <a:t>3.2.2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 </a:t>
            </a:r>
          </a:p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Click to Show Solution</a:t>
            </a:r>
          </a:p>
        </p:txBody>
      </p:sp>
      <p:sp>
        <p:nvSpPr>
          <p:cNvPr id="15" name="ToDo 1.1 Show">
            <a:extLst>
              <a:ext uri="{FF2B5EF4-FFF2-40B4-BE49-F238E27FC236}">
                <a16:creationId xmlns:a16="http://schemas.microsoft.com/office/drawing/2014/main" id="{C3EC31CA-DB52-F5AB-5804-CA797691F2F6}"/>
              </a:ext>
            </a:extLst>
          </p:cNvPr>
          <p:cNvSpPr txBox="1"/>
          <p:nvPr/>
        </p:nvSpPr>
        <p:spPr>
          <a:xfrm>
            <a:off x="2327460" y="3304388"/>
            <a:ext cx="812762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</a:t>
            </a:r>
            <a:r>
              <a:rPr lang="en-US" i="1">
                <a:solidFill>
                  <a:srgbClr val="A8C023"/>
                </a:solidFill>
                <a:latin typeface="JetBrains Mono"/>
              </a:rPr>
              <a:t>3.3.1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 </a:t>
            </a:r>
          </a:p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Click to Show Solution</a:t>
            </a:r>
          </a:p>
        </p:txBody>
      </p:sp>
      <p:sp>
        <p:nvSpPr>
          <p:cNvPr id="16" name="ToDo 1.1 Show">
            <a:extLst>
              <a:ext uri="{FF2B5EF4-FFF2-40B4-BE49-F238E27FC236}">
                <a16:creationId xmlns:a16="http://schemas.microsoft.com/office/drawing/2014/main" id="{050B55A3-1EF1-BF72-22ED-AC284A678421}"/>
              </a:ext>
            </a:extLst>
          </p:cNvPr>
          <p:cNvSpPr txBox="1"/>
          <p:nvPr/>
        </p:nvSpPr>
        <p:spPr>
          <a:xfrm>
            <a:off x="2327460" y="4029418"/>
            <a:ext cx="812762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</a:t>
            </a:r>
            <a:r>
              <a:rPr lang="en-US" i="1">
                <a:solidFill>
                  <a:srgbClr val="A8C023"/>
                </a:solidFill>
                <a:latin typeface="JetBrains Mono"/>
              </a:rPr>
              <a:t>3.3.2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 </a:t>
            </a:r>
          </a:p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Click to Show Solution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0AC01E-6AF5-E57D-2106-0EE6219ECE85}"/>
              </a:ext>
            </a:extLst>
          </p:cNvPr>
          <p:cNvSpPr txBox="1"/>
          <p:nvPr/>
        </p:nvSpPr>
        <p:spPr>
          <a:xfrm>
            <a:off x="2325759" y="5040968"/>
            <a:ext cx="813551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3.4.1 use useRef to store reset Callbacks from child components in a resetMap</a:t>
            </a:r>
            <a:endParaRPr lang="en-US">
              <a:solidFill>
                <a:srgbClr val="CC7832"/>
              </a:solidFill>
              <a:effectLst/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resetMap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useRef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&lt;Record&lt;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number,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() =&gt; 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&gt;&gt;({})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FFD137-C5D9-81E6-B898-99F8484D63D4}"/>
              </a:ext>
            </a:extLst>
          </p:cNvPr>
          <p:cNvSpPr txBox="1"/>
          <p:nvPr/>
        </p:nvSpPr>
        <p:spPr>
          <a:xfrm>
            <a:off x="2325218" y="5807153"/>
            <a:ext cx="813551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3.4.2 Pass a reset-callback function to EditableTextField</a:t>
            </a:r>
          </a:p>
          <a:p>
            <a:r>
              <a:rPr lang="en-US">
                <a:solidFill>
                  <a:srgbClr val="BABABA"/>
                </a:solidFill>
                <a:effectLst/>
                <a:latin typeface="JetBrains Mono"/>
              </a:rPr>
              <a:t>registerReset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{(reset) =&gt; { resetMap.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current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 = reset</a:t>
            </a:r>
            <a:r>
              <a:rPr lang="en-US">
                <a:solidFill>
                  <a:srgbClr val="CC7832"/>
                </a:solidFill>
                <a:latin typeface="JetBrains Mono"/>
              </a:rPr>
              <a:t>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}}</a:t>
            </a:r>
          </a:p>
        </p:txBody>
      </p:sp>
      <p:sp>
        <p:nvSpPr>
          <p:cNvPr id="21" name="ToDo 1.1 Show">
            <a:extLst>
              <a:ext uri="{FF2B5EF4-FFF2-40B4-BE49-F238E27FC236}">
                <a16:creationId xmlns:a16="http://schemas.microsoft.com/office/drawing/2014/main" id="{F00E372E-A7C0-1DF5-2AE9-A482B68C7BA4}"/>
              </a:ext>
            </a:extLst>
          </p:cNvPr>
          <p:cNvSpPr txBox="1"/>
          <p:nvPr/>
        </p:nvSpPr>
        <p:spPr>
          <a:xfrm>
            <a:off x="2325218" y="5040967"/>
            <a:ext cx="813551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</a:t>
            </a:r>
            <a:r>
              <a:rPr lang="en-US" i="1">
                <a:solidFill>
                  <a:srgbClr val="A8C023"/>
                </a:solidFill>
                <a:latin typeface="JetBrains Mono"/>
              </a:rPr>
              <a:t>3.4.1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 </a:t>
            </a:r>
          </a:p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Click to Show Solution</a:t>
            </a:r>
          </a:p>
        </p:txBody>
      </p:sp>
      <p:sp>
        <p:nvSpPr>
          <p:cNvPr id="22" name="ToDo 1.1 Show">
            <a:extLst>
              <a:ext uri="{FF2B5EF4-FFF2-40B4-BE49-F238E27FC236}">
                <a16:creationId xmlns:a16="http://schemas.microsoft.com/office/drawing/2014/main" id="{27AEA494-2B64-0B67-D924-1B6CAF484C68}"/>
              </a:ext>
            </a:extLst>
          </p:cNvPr>
          <p:cNvSpPr txBox="1"/>
          <p:nvPr/>
        </p:nvSpPr>
        <p:spPr>
          <a:xfrm>
            <a:off x="2325218" y="5809825"/>
            <a:ext cx="813605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ToDo </a:t>
            </a:r>
            <a:r>
              <a:rPr lang="en-US" i="1">
                <a:solidFill>
                  <a:srgbClr val="A8C023"/>
                </a:solidFill>
                <a:latin typeface="JetBrains Mono"/>
              </a:rPr>
              <a:t>3.4.2</a:t>
            </a:r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 </a:t>
            </a:r>
          </a:p>
          <a:p>
            <a:pPr algn="ctr"/>
            <a:r>
              <a:rPr lang="en-US" i="1">
                <a:solidFill>
                  <a:srgbClr val="A8C023"/>
                </a:solidFill>
                <a:effectLst/>
                <a:latin typeface="JetBrains Mono"/>
              </a:rPr>
              <a:t>Click to Show Solution</a:t>
            </a:r>
          </a:p>
        </p:txBody>
      </p:sp>
    </p:spTree>
    <p:extLst>
      <p:ext uri="{BB962C8B-B14F-4D97-AF65-F5344CB8AC3E}">
        <p14:creationId xmlns:p14="http://schemas.microsoft.com/office/powerpoint/2010/main" val="28983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Invalidation Tags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677" y="648826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731B66-C82F-FA49-2512-8B4A0789DBEC}"/>
              </a:ext>
            </a:extLst>
          </p:cNvPr>
          <p:cNvSpPr txBox="1"/>
          <p:nvPr/>
        </p:nvSpPr>
        <p:spPr>
          <a:xfrm>
            <a:off x="699079" y="3429000"/>
            <a:ext cx="564593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getPokemonData} 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useGetPokemonQuery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694D4-A2F1-4C6E-FA96-7A3D767C9869}"/>
              </a:ext>
            </a:extLst>
          </p:cNvPr>
          <p:cNvSpPr txBox="1"/>
          <p:nvPr/>
        </p:nvSpPr>
        <p:spPr>
          <a:xfrm>
            <a:off x="699080" y="4303678"/>
            <a:ext cx="5645931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[postPokemonData] 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usePostPokemonMutation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latin typeface="JetBrains Mono"/>
            </a:endParaRPr>
          </a:p>
          <a:p>
            <a:endParaRPr lang="en-US">
              <a:solidFill>
                <a:srgbClr val="CC7832"/>
              </a:solidFill>
              <a:effectLst/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handleSubmit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postPokemonData({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body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updatedPokemonData 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4B26E-C3C6-F55C-5AAD-86AEC005380E}"/>
              </a:ext>
            </a:extLst>
          </p:cNvPr>
          <p:cNvSpPr txBox="1"/>
          <p:nvPr/>
        </p:nvSpPr>
        <p:spPr>
          <a:xfrm>
            <a:off x="7531982" y="2364686"/>
            <a:ext cx="350295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enhancedPokemonApi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pokemonApi.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enhanceEndpoints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addTagTypes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'Pokemon'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getPokemon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providesTags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'Pokemon'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postPokemon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invalidatesTags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'Pokemon'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4E80CED-13FA-5BBE-89AC-C5B0C42A0DA7}"/>
              </a:ext>
            </a:extLst>
          </p:cNvPr>
          <p:cNvSpPr txBox="1">
            <a:spLocks/>
          </p:cNvSpPr>
          <p:nvPr/>
        </p:nvSpPr>
        <p:spPr>
          <a:xfrm>
            <a:off x="8996981" y="5521768"/>
            <a:ext cx="1995055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enhancedPokemonApi.ts</a:t>
            </a:r>
          </a:p>
        </p:txBody>
      </p:sp>
      <p:sp>
        <p:nvSpPr>
          <p:cNvPr id="23" name="Arrow: U-Turn 22">
            <a:extLst>
              <a:ext uri="{FF2B5EF4-FFF2-40B4-BE49-F238E27FC236}">
                <a16:creationId xmlns:a16="http://schemas.microsoft.com/office/drawing/2014/main" id="{9186A470-0D8F-DE1E-F627-E15F3344B46E}"/>
              </a:ext>
            </a:extLst>
          </p:cNvPr>
          <p:cNvSpPr/>
          <p:nvPr/>
        </p:nvSpPr>
        <p:spPr>
          <a:xfrm rot="16200000" flipV="1">
            <a:off x="5832659" y="3900501"/>
            <a:ext cx="2110923" cy="1033452"/>
          </a:xfrm>
          <a:prstGeom prst="uturnArrow">
            <a:avLst>
              <a:gd name="adj1" fmla="val 25000"/>
              <a:gd name="adj2" fmla="val 25000"/>
              <a:gd name="adj3" fmla="val 24133"/>
              <a:gd name="adj4" fmla="val 15027"/>
              <a:gd name="adj5" fmla="val 10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B37CB80-EE63-B63D-42F2-7CB9CA87C7F9}"/>
              </a:ext>
            </a:extLst>
          </p:cNvPr>
          <p:cNvSpPr txBox="1">
            <a:spLocks/>
          </p:cNvSpPr>
          <p:nvPr/>
        </p:nvSpPr>
        <p:spPr>
          <a:xfrm rot="5400000">
            <a:off x="6432876" y="4207822"/>
            <a:ext cx="1577898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b="1">
                <a:solidFill>
                  <a:schemeClr val="bg1"/>
                </a:solidFill>
              </a:rPr>
              <a:t>invalidate</a:t>
            </a:r>
          </a:p>
        </p:txBody>
      </p:sp>
      <p:sp>
        <p:nvSpPr>
          <p:cNvPr id="27" name="Arrow: U-Turn 26">
            <a:extLst>
              <a:ext uri="{FF2B5EF4-FFF2-40B4-BE49-F238E27FC236}">
                <a16:creationId xmlns:a16="http://schemas.microsoft.com/office/drawing/2014/main" id="{A62F3C9D-3B5F-6627-17A2-32A84A7BDBFF}"/>
              </a:ext>
            </a:extLst>
          </p:cNvPr>
          <p:cNvSpPr/>
          <p:nvPr/>
        </p:nvSpPr>
        <p:spPr>
          <a:xfrm rot="16200000" flipV="1">
            <a:off x="10436598" y="3641318"/>
            <a:ext cx="1502911" cy="1033452"/>
          </a:xfrm>
          <a:prstGeom prst="uturnArrow">
            <a:avLst>
              <a:gd name="adj1" fmla="val 25000"/>
              <a:gd name="adj2" fmla="val 25000"/>
              <a:gd name="adj3" fmla="val 24133"/>
              <a:gd name="adj4" fmla="val 15027"/>
              <a:gd name="adj5" fmla="val 10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A50E487-923D-601C-BD33-7038415B274F}"/>
              </a:ext>
            </a:extLst>
          </p:cNvPr>
          <p:cNvSpPr txBox="1">
            <a:spLocks/>
          </p:cNvSpPr>
          <p:nvPr/>
        </p:nvSpPr>
        <p:spPr>
          <a:xfrm rot="5400000">
            <a:off x="10707549" y="4018728"/>
            <a:ext cx="1628417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b="1">
                <a:solidFill>
                  <a:schemeClr val="bg1"/>
                </a:solidFill>
              </a:rPr>
              <a:t>invalidate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982061-5190-6106-0931-5D4364475860}"/>
              </a:ext>
            </a:extLst>
          </p:cNvPr>
          <p:cNvSpPr txBox="1"/>
          <p:nvPr/>
        </p:nvSpPr>
        <p:spPr>
          <a:xfrm>
            <a:off x="4428565" y="5536644"/>
            <a:ext cx="19164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000" b="1">
                <a:solidFill>
                  <a:schemeClr val="bg1">
                    <a:lumMod val="65000"/>
                  </a:schemeClr>
                </a:solidFill>
              </a:rPr>
              <a:t>PokemonTabContent.tsx</a:t>
            </a:r>
          </a:p>
        </p:txBody>
      </p:sp>
      <p:sp>
        <p:nvSpPr>
          <p:cNvPr id="39" name="Content Placeholder 3">
            <a:extLst>
              <a:ext uri="{FF2B5EF4-FFF2-40B4-BE49-F238E27FC236}">
                <a16:creationId xmlns:a16="http://schemas.microsoft.com/office/drawing/2014/main" id="{70305B88-EB59-D56C-30A7-82B1661827B0}"/>
              </a:ext>
            </a:extLst>
          </p:cNvPr>
          <p:cNvSpPr txBox="1">
            <a:spLocks/>
          </p:cNvSpPr>
          <p:nvPr/>
        </p:nvSpPr>
        <p:spPr>
          <a:xfrm>
            <a:off x="839789" y="1780095"/>
            <a:ext cx="5645931" cy="1626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Query Caches können durch die Ausführung von Mutations invalidiert werden.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Hierzu werden Query &amp; Mutation mit dem Gleichen tag ‘Pokemon’ versehen.</a:t>
            </a:r>
            <a:endParaRPr lang="en-DE" sz="1800"/>
          </a:p>
        </p:txBody>
      </p:sp>
    </p:spTree>
    <p:extLst>
      <p:ext uri="{BB962C8B-B14F-4D97-AF65-F5344CB8AC3E}">
        <p14:creationId xmlns:p14="http://schemas.microsoft.com/office/powerpoint/2010/main" val="1251521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Pitfall –Nested Object in useState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F3C0F6A-0029-D724-60AC-1DFBF53E11F4}"/>
              </a:ext>
            </a:extLst>
          </p:cNvPr>
          <p:cNvSpPr txBox="1">
            <a:spLocks/>
          </p:cNvSpPr>
          <p:nvPr/>
        </p:nvSpPr>
        <p:spPr>
          <a:xfrm>
            <a:off x="839789" y="2030820"/>
            <a:ext cx="9048282" cy="704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Deep Nesting wenn möglich vermeiden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Aber oftmals notwendig z.B. formData</a:t>
            </a:r>
            <a:endParaRPr lang="en-DE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06190-C5FA-0322-6B0A-FB8EE12351C7}"/>
              </a:ext>
            </a:extLst>
          </p:cNvPr>
          <p:cNvSpPr txBox="1"/>
          <p:nvPr/>
        </p:nvSpPr>
        <p:spPr>
          <a:xfrm>
            <a:off x="773205" y="4619618"/>
            <a:ext cx="700816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Shallow Nesting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[colorObject</a:t>
            </a:r>
            <a: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  <a:t>, </a:t>
            </a:r>
            <a:r>
              <a:rPr lang="en-US">
                <a:solidFill>
                  <a:srgbClr val="FFC66D"/>
                </a:solidFill>
                <a:effectLst/>
                <a:highlight>
                  <a:srgbClr val="2B2B2B"/>
                </a:highlight>
                <a:latin typeface="JetBrains Mono"/>
              </a:rPr>
              <a:t>setColorObject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] = </a:t>
            </a:r>
            <a:r>
              <a:rPr lang="en-US">
                <a:solidFill>
                  <a:srgbClr val="FFC66D"/>
                </a:solidFill>
                <a:effectLst/>
                <a:highlight>
                  <a:srgbClr val="2B2B2B"/>
                </a:highlight>
                <a:latin typeface="JetBrains Mono"/>
              </a:rPr>
              <a:t>useState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({ </a:t>
            </a:r>
            <a:r>
              <a:rPr lang="en-US">
                <a:solidFill>
                  <a:srgbClr val="9876AA"/>
                </a:solidFill>
                <a:effectLst/>
                <a:highlight>
                  <a:srgbClr val="2B2B2B"/>
                </a:highlight>
                <a:latin typeface="JetBrains Mono"/>
              </a:rPr>
              <a:t>slot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: </a:t>
            </a:r>
            <a:r>
              <a:rPr lang="en-US">
                <a:solidFill>
                  <a:srgbClr val="6897BB"/>
                </a:solidFill>
                <a:effectLst/>
                <a:highlight>
                  <a:srgbClr val="2B2B2B"/>
                </a:highlight>
                <a:latin typeface="JetBrains Mono"/>
              </a:rPr>
              <a:t>1</a:t>
            </a:r>
            <a: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highlight>
                  <a:srgbClr val="2B2B2B"/>
                </a:highlight>
                <a:latin typeface="JetBrains Mono"/>
              </a:rPr>
              <a:t>color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highlight>
                  <a:srgbClr val="2B2B2B"/>
                </a:highlight>
                <a:latin typeface="JetBrains Mono"/>
              </a:rPr>
              <a:t>'red' 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highlight>
                  <a:srgbClr val="2B2B2B"/>
                </a:highlight>
                <a:latin typeface="JetBrains Mono"/>
              </a:rPr>
              <a:t>setColorObject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({ ...colorObject</a:t>
            </a:r>
            <a: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highlight>
                  <a:srgbClr val="2B2B2B"/>
                </a:highlight>
                <a:latin typeface="JetBrains Mono"/>
              </a:rPr>
              <a:t>color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highlight>
                  <a:srgbClr val="2B2B2B"/>
                </a:highlight>
                <a:latin typeface="JetBrains Mono"/>
              </a:rPr>
              <a:t>'blue' </a:t>
            </a:r>
            <a:r>
              <a:rPr lang="en-US">
                <a:solidFill>
                  <a:srgbClr val="A9B7C6"/>
                </a:solidFill>
                <a:effectLst/>
                <a:highlight>
                  <a:srgbClr val="2B2B2B"/>
                </a:highlight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highlight>
                  <a:srgbClr val="2B2B2B"/>
                </a:highlight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highlight>
                <a:srgbClr val="2B2B2B"/>
              </a:highlight>
              <a:latin typeface="JetBrains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BCF87-D624-D76E-9998-6859AFCC027F}"/>
              </a:ext>
            </a:extLst>
          </p:cNvPr>
          <p:cNvSpPr txBox="1"/>
          <p:nvPr/>
        </p:nvSpPr>
        <p:spPr>
          <a:xfrm>
            <a:off x="773205" y="3290445"/>
            <a:ext cx="518832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No Nesting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[color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setColor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useState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'red'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setColor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'blue'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6AEFAD-3F80-98C9-5E3A-32134C38E138}"/>
              </a:ext>
            </a:extLst>
          </p:cNvPr>
          <p:cNvSpPr/>
          <p:nvPr/>
        </p:nvSpPr>
        <p:spPr>
          <a:xfrm rot="16200000">
            <a:off x="2274168" y="5593232"/>
            <a:ext cx="501995" cy="45509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E89A9E1-0FB3-DBEE-E628-B52F1AA5A10F}"/>
              </a:ext>
            </a:extLst>
          </p:cNvPr>
          <p:cNvSpPr txBox="1">
            <a:spLocks/>
          </p:cNvSpPr>
          <p:nvPr/>
        </p:nvSpPr>
        <p:spPr>
          <a:xfrm>
            <a:off x="773205" y="6110335"/>
            <a:ext cx="4757584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Use Object spreading to recreate object</a:t>
            </a:r>
            <a:endParaRPr lang="de-DE" sz="1600" b="1"/>
          </a:p>
        </p:txBody>
      </p:sp>
    </p:spTree>
    <p:extLst>
      <p:ext uri="{BB962C8B-B14F-4D97-AF65-F5344CB8AC3E}">
        <p14:creationId xmlns:p14="http://schemas.microsoft.com/office/powerpoint/2010/main" val="95618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78DF1-CFDE-4416-6BE1-274992E4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+mj-lt"/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995405-68DF-F027-C948-F51DABF96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Projektvorstellung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Css-modules vs styled-components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Api-Generierung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Global State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React Hooks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05840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Pitfall –Nested Object in useState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BCF87-D624-D76E-9998-6859AFCC027F}"/>
              </a:ext>
            </a:extLst>
          </p:cNvPr>
          <p:cNvSpPr txBox="1"/>
          <p:nvPr/>
        </p:nvSpPr>
        <p:spPr>
          <a:xfrm>
            <a:off x="773204" y="3290445"/>
            <a:ext cx="577999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Deep Nesting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[colorObjects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setColorObjects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 = </a:t>
            </a:r>
          </a:p>
          <a:p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useState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([{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slot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color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'red'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slot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color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'green'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newColorObjects = [...colorObjects]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newColorObjects[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 = { ...newColorObjects[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color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'blue’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endParaRPr lang="en-US">
              <a:solidFill>
                <a:srgbClr val="A9B7C6"/>
              </a:solidFill>
              <a:latin typeface="JetBrains Mono"/>
            </a:endParaRPr>
          </a:p>
          <a:p>
            <a:endParaRPr lang="en-US">
              <a:solidFill>
                <a:srgbClr val="A9B7C6"/>
              </a:solidFill>
              <a:effectLst/>
              <a:latin typeface="JetBrains Mono"/>
            </a:endParaRPr>
          </a:p>
          <a:p>
            <a:endParaRPr lang="en-US">
              <a:solidFill>
                <a:srgbClr val="A9B7C6"/>
              </a:solidFill>
              <a:latin typeface="JetBrains Mono"/>
            </a:endParaRPr>
          </a:p>
          <a:p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setColorObjects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(newColorObjects)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6AEFAD-3F80-98C9-5E3A-32134C38E138}"/>
              </a:ext>
            </a:extLst>
          </p:cNvPr>
          <p:cNvSpPr/>
          <p:nvPr/>
        </p:nvSpPr>
        <p:spPr>
          <a:xfrm rot="16200000">
            <a:off x="2940588" y="4942048"/>
            <a:ext cx="350971" cy="3438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E89A9E1-0FB3-DBEE-E628-B52F1AA5A10F}"/>
              </a:ext>
            </a:extLst>
          </p:cNvPr>
          <p:cNvSpPr txBox="1">
            <a:spLocks/>
          </p:cNvSpPr>
          <p:nvPr/>
        </p:nvSpPr>
        <p:spPr>
          <a:xfrm>
            <a:off x="773205" y="5289441"/>
            <a:ext cx="4982136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bg1"/>
                </a:solidFill>
              </a:rPr>
              <a:t>Use Object spreading to recreate objects</a:t>
            </a:r>
            <a:endParaRPr lang="de-DE" sz="1600" b="1">
              <a:solidFill>
                <a:schemeClr val="bg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7196DC1-AD5E-9390-590F-B685D5ACB7D3}"/>
              </a:ext>
            </a:extLst>
          </p:cNvPr>
          <p:cNvSpPr/>
          <p:nvPr/>
        </p:nvSpPr>
        <p:spPr>
          <a:xfrm rot="5400000">
            <a:off x="3248406" y="4248208"/>
            <a:ext cx="265844" cy="22255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156BA3-C61B-1C24-A9F7-A031EA9FD5AF}"/>
              </a:ext>
            </a:extLst>
          </p:cNvPr>
          <p:cNvSpPr/>
          <p:nvPr/>
        </p:nvSpPr>
        <p:spPr>
          <a:xfrm>
            <a:off x="9049572" y="1884536"/>
            <a:ext cx="815788" cy="8157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F0A0C-8CF9-443D-C71B-A927DF607FCC}"/>
              </a:ext>
            </a:extLst>
          </p:cNvPr>
          <p:cNvSpPr txBox="1"/>
          <p:nvPr/>
        </p:nvSpPr>
        <p:spPr>
          <a:xfrm>
            <a:off x="9049573" y="2030820"/>
            <a:ext cx="81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Color</a:t>
            </a:r>
          </a:p>
          <a:p>
            <a:pPr algn="ctr"/>
            <a:r>
              <a:rPr lang="de-DE" sz="140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20C47B-8E28-ECC1-4A8B-F4D020F84D33}"/>
              </a:ext>
            </a:extLst>
          </p:cNvPr>
          <p:cNvSpPr/>
          <p:nvPr/>
        </p:nvSpPr>
        <p:spPr>
          <a:xfrm>
            <a:off x="7896428" y="3142017"/>
            <a:ext cx="815788" cy="8157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CD4D3-9BEF-9F8C-74F2-6B2C8E43B652}"/>
              </a:ext>
            </a:extLst>
          </p:cNvPr>
          <p:cNvSpPr txBox="1"/>
          <p:nvPr/>
        </p:nvSpPr>
        <p:spPr>
          <a:xfrm>
            <a:off x="7896429" y="3394952"/>
            <a:ext cx="815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[0]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F04834-200F-6E7F-2340-8AC791ED539A}"/>
              </a:ext>
            </a:extLst>
          </p:cNvPr>
          <p:cNvSpPr/>
          <p:nvPr/>
        </p:nvSpPr>
        <p:spPr>
          <a:xfrm>
            <a:off x="10129648" y="3153062"/>
            <a:ext cx="815788" cy="81578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EB846-8483-985D-B31B-92D925E711CA}"/>
              </a:ext>
            </a:extLst>
          </p:cNvPr>
          <p:cNvSpPr txBox="1"/>
          <p:nvPr/>
        </p:nvSpPr>
        <p:spPr>
          <a:xfrm>
            <a:off x="10129649" y="3405997"/>
            <a:ext cx="815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[1]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B30C7D-A235-5593-F8C6-510C8CEC4D4C}"/>
              </a:ext>
            </a:extLst>
          </p:cNvPr>
          <p:cNvSpPr/>
          <p:nvPr/>
        </p:nvSpPr>
        <p:spPr>
          <a:xfrm>
            <a:off x="7416818" y="4662892"/>
            <a:ext cx="815788" cy="81578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3AD455-8889-5321-8238-C5D2042FC2E9}"/>
              </a:ext>
            </a:extLst>
          </p:cNvPr>
          <p:cNvSpPr txBox="1"/>
          <p:nvPr/>
        </p:nvSpPr>
        <p:spPr>
          <a:xfrm>
            <a:off x="7416819" y="4825678"/>
            <a:ext cx="81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slot:</a:t>
            </a:r>
          </a:p>
          <a:p>
            <a:pPr algn="ctr"/>
            <a:r>
              <a:rPr lang="de-DE" sz="1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B04626-2519-32A7-D95C-88883386B65A}"/>
              </a:ext>
            </a:extLst>
          </p:cNvPr>
          <p:cNvSpPr/>
          <p:nvPr/>
        </p:nvSpPr>
        <p:spPr>
          <a:xfrm>
            <a:off x="8376041" y="4669894"/>
            <a:ext cx="815788" cy="8157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759290-2656-1900-59AE-4400710D5709}"/>
              </a:ext>
            </a:extLst>
          </p:cNvPr>
          <p:cNvSpPr txBox="1"/>
          <p:nvPr/>
        </p:nvSpPr>
        <p:spPr>
          <a:xfrm>
            <a:off x="8376041" y="4824595"/>
            <a:ext cx="81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color: red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FB69BF3-2959-6604-40B6-061213F38D4C}"/>
              </a:ext>
            </a:extLst>
          </p:cNvPr>
          <p:cNvSpPr/>
          <p:nvPr/>
        </p:nvSpPr>
        <p:spPr>
          <a:xfrm>
            <a:off x="9643784" y="4667396"/>
            <a:ext cx="815788" cy="81578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3A73CA-4B53-F202-3C3C-06F42D4F3E44}"/>
              </a:ext>
            </a:extLst>
          </p:cNvPr>
          <p:cNvSpPr txBox="1"/>
          <p:nvPr/>
        </p:nvSpPr>
        <p:spPr>
          <a:xfrm>
            <a:off x="9643785" y="4830182"/>
            <a:ext cx="81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slot:</a:t>
            </a:r>
          </a:p>
          <a:p>
            <a:pPr algn="ctr"/>
            <a:r>
              <a:rPr lang="de-DE" sz="1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518C7A7-160F-F784-25A6-8F7D10FE164C}"/>
              </a:ext>
            </a:extLst>
          </p:cNvPr>
          <p:cNvSpPr/>
          <p:nvPr/>
        </p:nvSpPr>
        <p:spPr>
          <a:xfrm>
            <a:off x="10603007" y="4674398"/>
            <a:ext cx="815788" cy="81578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73B630-2ADE-8899-C477-086A6C10DDF0}"/>
              </a:ext>
            </a:extLst>
          </p:cNvPr>
          <p:cNvSpPr txBox="1"/>
          <p:nvPr/>
        </p:nvSpPr>
        <p:spPr>
          <a:xfrm>
            <a:off x="10603007" y="4829099"/>
            <a:ext cx="81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color: blue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3D68966-BCDB-BA00-AFB5-340543B21427}"/>
              </a:ext>
            </a:extLst>
          </p:cNvPr>
          <p:cNvSpPr/>
          <p:nvPr/>
        </p:nvSpPr>
        <p:spPr>
          <a:xfrm rot="7902096">
            <a:off x="8579810" y="2800079"/>
            <a:ext cx="518984" cy="222555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061FDDF-2E19-54C1-80C9-E01956E0AE5D}"/>
              </a:ext>
            </a:extLst>
          </p:cNvPr>
          <p:cNvSpPr/>
          <p:nvPr/>
        </p:nvSpPr>
        <p:spPr>
          <a:xfrm rot="2700000">
            <a:off x="9762234" y="2805675"/>
            <a:ext cx="518984" cy="22255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6C0A05D-8E42-75BE-0045-1A8CE6AC8DA0}"/>
              </a:ext>
            </a:extLst>
          </p:cNvPr>
          <p:cNvSpPr/>
          <p:nvPr/>
        </p:nvSpPr>
        <p:spPr>
          <a:xfrm rot="6710096">
            <a:off x="7683840" y="4199071"/>
            <a:ext cx="518984" cy="22255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E0A9CA1-E5E3-6C5B-D809-D0A05F20C8CC}"/>
              </a:ext>
            </a:extLst>
          </p:cNvPr>
          <p:cNvSpPr/>
          <p:nvPr/>
        </p:nvSpPr>
        <p:spPr>
          <a:xfrm rot="4114798">
            <a:off x="8345676" y="4199071"/>
            <a:ext cx="518984" cy="222555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7F49578-B1B9-DC2F-9905-E5047E58F606}"/>
              </a:ext>
            </a:extLst>
          </p:cNvPr>
          <p:cNvSpPr/>
          <p:nvPr/>
        </p:nvSpPr>
        <p:spPr>
          <a:xfrm rot="6710096">
            <a:off x="9950789" y="4199072"/>
            <a:ext cx="518984" cy="22255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BB46F45-7F76-22CF-69F2-B09C83FB2D57}"/>
              </a:ext>
            </a:extLst>
          </p:cNvPr>
          <p:cNvSpPr/>
          <p:nvPr/>
        </p:nvSpPr>
        <p:spPr>
          <a:xfrm rot="4114798">
            <a:off x="10612625" y="4199072"/>
            <a:ext cx="518984" cy="22255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D772F889-981A-8E6E-E2AC-2A134FF98A34}"/>
              </a:ext>
            </a:extLst>
          </p:cNvPr>
          <p:cNvSpPr txBox="1">
            <a:spLocks/>
          </p:cNvSpPr>
          <p:nvPr/>
        </p:nvSpPr>
        <p:spPr>
          <a:xfrm>
            <a:off x="839789" y="2030820"/>
            <a:ext cx="6577029" cy="704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State-Objekte dürfen nicht direkt editiert werden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Erst kopieren, dann editieren</a:t>
            </a:r>
            <a:endParaRPr lang="en-DE" sz="18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A23635-ECB9-94B9-5885-A81C31A68F1E}"/>
              </a:ext>
            </a:extLst>
          </p:cNvPr>
          <p:cNvSpPr txBox="1"/>
          <p:nvPr/>
        </p:nvSpPr>
        <p:spPr>
          <a:xfrm>
            <a:off x="6777019" y="5855459"/>
            <a:ext cx="536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Wird ‚red‘ auf ‚blue‘ abgeändert so müssen alle Objekte darüber kopiert werden.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BB553E4-C6C4-1375-7B28-1BD2FE7C5CA4}"/>
              </a:ext>
            </a:extLst>
          </p:cNvPr>
          <p:cNvSpPr/>
          <p:nvPr/>
        </p:nvSpPr>
        <p:spPr>
          <a:xfrm rot="16200000">
            <a:off x="8655318" y="5557532"/>
            <a:ext cx="292532" cy="290388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634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Pitfall – Object in Dependencies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BCF87-D624-D76E-9998-6859AFCC027F}"/>
              </a:ext>
            </a:extLst>
          </p:cNvPr>
          <p:cNvSpPr txBox="1"/>
          <p:nvPr/>
        </p:nvSpPr>
        <p:spPr>
          <a:xfrm>
            <a:off x="838345" y="3199382"/>
            <a:ext cx="481180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Not Triggered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push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'Bulbasaur'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handleSomething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D772F889-981A-8E6E-E2AC-2A134FF98A34}"/>
              </a:ext>
            </a:extLst>
          </p:cNvPr>
          <p:cNvSpPr txBox="1">
            <a:spLocks/>
          </p:cNvSpPr>
          <p:nvPr/>
        </p:nvSpPr>
        <p:spPr>
          <a:xfrm>
            <a:off x="839789" y="2030820"/>
            <a:ext cx="6577029" cy="704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Nur Änderungen am Objekt lösen useEffect aus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Unterobjekte haben keinen Einfluss</a:t>
            </a:r>
            <a:endParaRPr lang="en-DE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A89B3-C92B-3EDB-0B31-26E18A00B435}"/>
              </a:ext>
            </a:extLst>
          </p:cNvPr>
          <p:cNvSpPr txBox="1"/>
          <p:nvPr/>
        </p:nvSpPr>
        <p:spPr>
          <a:xfrm>
            <a:off x="838344" y="4497204"/>
            <a:ext cx="48118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Triggered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push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'Bulbasaur'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handleSomething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F8F26-D868-BC45-696A-B835AB0BC76A}"/>
              </a:ext>
            </a:extLst>
          </p:cNvPr>
          <p:cNvSpPr txBox="1"/>
          <p:nvPr/>
        </p:nvSpPr>
        <p:spPr>
          <a:xfrm>
            <a:off x="6161141" y="3199382"/>
            <a:ext cx="481180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Not Triggered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pokemons[</a:t>
            </a:r>
            <a:r>
              <a:rPr lang="en-US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name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'Ivysaur'</a:t>
            </a:r>
            <a:br>
              <a:rPr lang="en-US">
                <a:solidFill>
                  <a:srgbClr val="6A8759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handleSomething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F2A34D-6516-D4A4-421F-278AA88AAF10}"/>
              </a:ext>
            </a:extLst>
          </p:cNvPr>
          <p:cNvSpPr txBox="1"/>
          <p:nvPr/>
        </p:nvSpPr>
        <p:spPr>
          <a:xfrm>
            <a:off x="6161141" y="4494091"/>
            <a:ext cx="481180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// Triggered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pokemons = [...pokemons]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handleSomething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53221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/>
              <a:t>Virtualized List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/>
              <a:t>React 19</a:t>
            </a:r>
            <a:endParaRPr lang="en-DE" sz="2400"/>
          </a:p>
        </p:txBody>
      </p:sp>
    </p:spTree>
    <p:extLst>
      <p:ext uri="{BB962C8B-B14F-4D97-AF65-F5344CB8AC3E}">
        <p14:creationId xmlns:p14="http://schemas.microsoft.com/office/powerpoint/2010/main" val="3863607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Virtualized List</a:t>
            </a:r>
          </a:p>
        </p:txBody>
      </p:sp>
      <p:pic>
        <p:nvPicPr>
          <p:cNvPr id="2050" name="Picture 2" descr="Virtualize large lists with react-window | Articles | web.dev">
            <a:extLst>
              <a:ext uri="{FF2B5EF4-FFF2-40B4-BE49-F238E27FC236}">
                <a16:creationId xmlns:a16="http://schemas.microsoft.com/office/drawing/2014/main" id="{9B2EE12A-B845-ED84-B630-5B858A715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718" y="1945325"/>
            <a:ext cx="5410055" cy="359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E624C8-0605-12BF-5AB3-08F76FB945AF}"/>
              </a:ext>
            </a:extLst>
          </p:cNvPr>
          <p:cNvSpPr txBox="1">
            <a:spLocks/>
          </p:cNvSpPr>
          <p:nvPr/>
        </p:nvSpPr>
        <p:spPr>
          <a:xfrm>
            <a:off x="839788" y="2310953"/>
            <a:ext cx="8707623" cy="2861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Nur rendern was wirklich sichtbar ist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Performanter und flexibler als useMemo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66888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19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3F61A531-FCBF-56CC-F123-974502569A23}"/>
              </a:ext>
            </a:extLst>
          </p:cNvPr>
          <p:cNvSpPr txBox="1">
            <a:spLocks/>
          </p:cNvSpPr>
          <p:nvPr/>
        </p:nvSpPr>
        <p:spPr>
          <a:xfrm>
            <a:off x="839788" y="2310953"/>
            <a:ext cx="8707623" cy="2861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Weniger Boilerplate</a:t>
            </a:r>
            <a:endParaRPr lang="en-US" sz="1400"/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Schneller durch React-Compiler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useMemo &amp; useCallback entfallen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Aber Wissen bleibt relevant</a:t>
            </a:r>
          </a:p>
        </p:txBody>
      </p:sp>
    </p:spTree>
    <p:extLst>
      <p:ext uri="{BB962C8B-B14F-4D97-AF65-F5344CB8AC3E}">
        <p14:creationId xmlns:p14="http://schemas.microsoft.com/office/powerpoint/2010/main" val="216905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Projektvorstellung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Tim</a:t>
            </a:r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352AF7AE-6D28-5F74-4840-4E93E33D8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166" y="1113865"/>
            <a:ext cx="4630270" cy="46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0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mountain with a body of water and a person sitting on it&#10;&#10;Description automatically generated">
            <a:extLst>
              <a:ext uri="{FF2B5EF4-FFF2-40B4-BE49-F238E27FC236}">
                <a16:creationId xmlns:a16="http://schemas.microsoft.com/office/drawing/2014/main" id="{67B16135-AE3B-B654-C574-625658B65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53" y="2160492"/>
            <a:ext cx="3137647" cy="3137647"/>
          </a:xfrm>
          <a:prstGeom prst="rect">
            <a:avLst/>
          </a:prstGeom>
        </p:spPr>
      </p:pic>
      <p:pic>
        <p:nvPicPr>
          <p:cNvPr id="14" name="Picture 1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976F3689-5BF1-0F8C-1C4F-1FB642B87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72" y="3095061"/>
            <a:ext cx="1950160" cy="126850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9FD0397-61B8-C9FC-0E42-2985B9E82378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9" kern="1200">
                <a:solidFill>
                  <a:schemeClr val="tx1"/>
                </a:solidFill>
                <a:latin typeface="Garet Book" pitchFamily="2" charset="0"/>
                <a:ea typeface="+mj-ea"/>
                <a:cs typeface="+mj-cs"/>
              </a:defRPr>
            </a:lvl1pPr>
          </a:lstStyle>
          <a:p>
            <a:r>
              <a:rPr lang="de-DE" sz="6000"/>
              <a:t>Design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0F8FF2F-39D5-E7A8-E28A-C183FF5CCDBD}"/>
              </a:ext>
            </a:extLst>
          </p:cNvPr>
          <p:cNvSpPr/>
          <p:nvPr/>
        </p:nvSpPr>
        <p:spPr>
          <a:xfrm>
            <a:off x="2212563" y="3556539"/>
            <a:ext cx="562014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52100FD-BA3E-0DE9-BACC-13169D80B769}"/>
              </a:ext>
            </a:extLst>
          </p:cNvPr>
          <p:cNvSpPr/>
          <p:nvPr/>
        </p:nvSpPr>
        <p:spPr>
          <a:xfrm>
            <a:off x="6279776" y="3563158"/>
            <a:ext cx="562014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F50435D-F087-B9DF-7738-BE1B904EE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824" y="1602194"/>
            <a:ext cx="4793694" cy="384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4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02FE96-38F8-4C5A-F51E-FAC6865DB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6" y="2243582"/>
            <a:ext cx="1997074" cy="429878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60655E9-9C5C-6604-38FE-020400F4A8AB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9" kern="1200">
                <a:solidFill>
                  <a:schemeClr val="tx1"/>
                </a:solidFill>
                <a:latin typeface="Garet Book" pitchFamily="2" charset="0"/>
                <a:ea typeface="+mj-ea"/>
                <a:cs typeface="+mj-cs"/>
              </a:defRPr>
            </a:lvl1pPr>
          </a:lstStyle>
          <a:p>
            <a:r>
              <a:rPr lang="de-DE" sz="6000"/>
              <a:t>Web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E3B6A-9830-AFB7-F454-ACA47B106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128" y="2243390"/>
            <a:ext cx="2014780" cy="42923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765D4C-A8E9-273B-C828-8ABD441AA014}"/>
              </a:ext>
            </a:extLst>
          </p:cNvPr>
          <p:cNvSpPr txBox="1"/>
          <p:nvPr/>
        </p:nvSpPr>
        <p:spPr>
          <a:xfrm>
            <a:off x="2981326" y="1914827"/>
            <a:ext cx="199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Login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BD973-B772-A391-5E3F-FBB398D51C1C}"/>
              </a:ext>
            </a:extLst>
          </p:cNvPr>
          <p:cNvSpPr txBox="1"/>
          <p:nvPr/>
        </p:nvSpPr>
        <p:spPr>
          <a:xfrm>
            <a:off x="7203260" y="1914827"/>
            <a:ext cx="20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Pokemon Page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32AA427-0968-4C7E-9492-B99B7157CF17}"/>
              </a:ext>
            </a:extLst>
          </p:cNvPr>
          <p:cNvSpPr/>
          <p:nvPr/>
        </p:nvSpPr>
        <p:spPr>
          <a:xfrm>
            <a:off x="5605390" y="4162022"/>
            <a:ext cx="981219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Redirect</a:t>
            </a:r>
          </a:p>
        </p:txBody>
      </p:sp>
    </p:spTree>
    <p:extLst>
      <p:ext uri="{BB962C8B-B14F-4D97-AF65-F5344CB8AC3E}">
        <p14:creationId xmlns:p14="http://schemas.microsoft.com/office/powerpoint/2010/main" val="244524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Architecture</a:t>
            </a:r>
          </a:p>
        </p:txBody>
      </p:sp>
      <p:pic>
        <p:nvPicPr>
          <p:cNvPr id="11" name="Picture 10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EC0D234D-BD6E-71D6-9F48-CC95B9B6B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2282"/>
            <a:ext cx="10687086" cy="460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1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Css-Modules vs Styled-Components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Leon</a:t>
            </a:r>
          </a:p>
        </p:txBody>
      </p:sp>
    </p:spTree>
    <p:extLst>
      <p:ext uri="{BB962C8B-B14F-4D97-AF65-F5344CB8AC3E}">
        <p14:creationId xmlns:p14="http://schemas.microsoft.com/office/powerpoint/2010/main" val="41717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er Smash Bros Vs Template Blank Template - Imgflip">
            <a:extLst>
              <a:ext uri="{FF2B5EF4-FFF2-40B4-BE49-F238E27FC236}">
                <a16:creationId xmlns:a16="http://schemas.microsoft.com/office/drawing/2014/main" id="{A9DFBFC2-D7F2-E1E5-7047-247516285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17"/>
            <a:ext cx="12275127" cy="690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00C17-BFE7-554B-C059-6658C8E7E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rot="-120000">
            <a:off x="564429" y="201364"/>
            <a:ext cx="5181600" cy="1246049"/>
          </a:xfrm>
        </p:spPr>
        <p:txBody>
          <a:bodyPr>
            <a:normAutofit/>
          </a:bodyPr>
          <a:lstStyle/>
          <a:p>
            <a:r>
              <a:rPr lang="de-DE" sz="4800" i="1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Css-Modules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560D9D4-6A4F-50D0-2307-438824A158C7}"/>
              </a:ext>
            </a:extLst>
          </p:cNvPr>
          <p:cNvSpPr txBox="1">
            <a:spLocks/>
          </p:cNvSpPr>
          <p:nvPr/>
        </p:nvSpPr>
        <p:spPr>
          <a:xfrm rot="21480000">
            <a:off x="6729703" y="162311"/>
            <a:ext cx="5181600" cy="1246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i="1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Styled-Components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3A6D95F-4568-4B9F-9D7B-0E59C2EECC43}"/>
              </a:ext>
            </a:extLst>
          </p:cNvPr>
          <p:cNvSpPr txBox="1">
            <a:spLocks/>
          </p:cNvSpPr>
          <p:nvPr/>
        </p:nvSpPr>
        <p:spPr>
          <a:xfrm>
            <a:off x="5420566" y="2826713"/>
            <a:ext cx="1534417" cy="1246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Vs.</a:t>
            </a:r>
          </a:p>
        </p:txBody>
      </p:sp>
      <p:pic>
        <p:nvPicPr>
          <p:cNvPr id="1030" name="Picture 6" descr="Material UI&quot; Icon - Download for free – Iconduck">
            <a:extLst>
              <a:ext uri="{FF2B5EF4-FFF2-40B4-BE49-F238E27FC236}">
                <a16:creationId xmlns:a16="http://schemas.microsoft.com/office/drawing/2014/main" id="{84AEB2EB-B358-1E70-C2D6-FC9F85067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512" y="2052143"/>
            <a:ext cx="3507981" cy="278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C54B28-306C-DAA1-B704-649CA8E2F5BA}"/>
              </a:ext>
            </a:extLst>
          </p:cNvPr>
          <p:cNvSpPr txBox="1">
            <a:spLocks/>
          </p:cNvSpPr>
          <p:nvPr/>
        </p:nvSpPr>
        <p:spPr>
          <a:xfrm>
            <a:off x="6304574" y="5092340"/>
            <a:ext cx="5795062" cy="77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6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z.B. Material Ui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3F5FCF6-3186-3256-52D5-744603497B29}"/>
              </a:ext>
            </a:extLst>
          </p:cNvPr>
          <p:cNvSpPr txBox="1">
            <a:spLocks/>
          </p:cNvSpPr>
          <p:nvPr/>
        </p:nvSpPr>
        <p:spPr>
          <a:xfrm>
            <a:off x="92364" y="5092339"/>
            <a:ext cx="5795062" cy="77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6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ToDo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8C7F85E-1057-F5CC-C256-124094A57D07}"/>
              </a:ext>
            </a:extLst>
          </p:cNvPr>
          <p:cNvSpPr txBox="1">
            <a:spLocks/>
          </p:cNvSpPr>
          <p:nvPr/>
        </p:nvSpPr>
        <p:spPr>
          <a:xfrm>
            <a:off x="-148372" y="2169568"/>
            <a:ext cx="5795062" cy="77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Todo research differences of:</a:t>
            </a:r>
          </a:p>
          <a:p>
            <a:pPr algn="ctr"/>
            <a:r>
              <a:rPr lang="de-DE" sz="2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Styled components, scss, sass, etc.</a:t>
            </a:r>
          </a:p>
        </p:txBody>
      </p:sp>
    </p:spTree>
    <p:extLst>
      <p:ext uri="{BB962C8B-B14F-4D97-AF65-F5344CB8AC3E}">
        <p14:creationId xmlns:p14="http://schemas.microsoft.com/office/powerpoint/2010/main" val="506518794"/>
      </p:ext>
    </p:extLst>
  </p:cSld>
  <p:clrMapOvr>
    <a:masterClrMapping/>
  </p:clrMapOvr>
</p:sld>
</file>

<file path=ppt/theme/theme1.xml><?xml version="1.0" encoding="utf-8"?>
<a:theme xmlns:a="http://schemas.openxmlformats.org/drawingml/2006/main" name="AclueDesign">
  <a:themeElements>
    <a:clrScheme name="ACLUE Farben">
      <a:dk1>
        <a:srgbClr val="333333"/>
      </a:dk1>
      <a:lt1>
        <a:sysClr val="window" lastClr="FFFFFF"/>
      </a:lt1>
      <a:dk2>
        <a:srgbClr val="5E42F5"/>
      </a:dk2>
      <a:lt2>
        <a:srgbClr val="FF9664"/>
      </a:lt2>
      <a:accent1>
        <a:srgbClr val="5E42F5"/>
      </a:accent1>
      <a:accent2>
        <a:srgbClr val="FF9664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5E42F5"/>
      </a:hlink>
      <a:folHlink>
        <a:srgbClr val="FF9664"/>
      </a:folHlink>
    </a:clrScheme>
    <a:fontScheme name="Aclue Schrift">
      <a:majorFont>
        <a:latin typeface="Garet Book"/>
        <a:ea typeface=""/>
        <a:cs typeface=""/>
      </a:majorFont>
      <a:minorFont>
        <a:latin typeface="Garet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lueDesign" id="{5E459569-7D00-4B24-92D2-E3B8DBEDDABE}" vid="{28C871AF-C2F1-4C6A-8131-D6CAF294F47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c5753e0-85cf-46f2-8355-eec33c0b2dc8" xsi:nil="true"/>
    <TaxCatchAll xmlns="90c5ddf0-2617-45ca-952f-f899c8b262d9" xsi:nil="true"/>
    <lcf76f155ced4ddcb4097134ff3c332f xmlns="6c5753e0-85cf-46f2-8355-eec33c0b2dc8">
      <Terms xmlns="http://schemas.microsoft.com/office/infopath/2007/PartnerControls"/>
    </lcf76f155ced4ddcb4097134ff3c332f>
    <SharedWithUsers xmlns="90c5ddf0-2617-45ca-952f-f899c8b262d9">
      <UserInfo>
        <DisplayName>Marius Hensch</DisplayName>
        <AccountId>13</AccountId>
        <AccountType/>
      </UserInfo>
      <UserInfo>
        <DisplayName>Jonas Keßler</DisplayName>
        <AccountId>28</AccountId>
        <AccountType/>
      </UserInfo>
      <UserInfo>
        <DisplayName>Malte Geßner</DisplayName>
        <AccountId>30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C17B3E0CFB5E54888BF0D653345B0CA" ma:contentTypeVersion="21" ma:contentTypeDescription="Ein neues Dokument erstellen." ma:contentTypeScope="" ma:versionID="26e14a33c480123635dde8b981889a4e">
  <xsd:schema xmlns:xsd="http://www.w3.org/2001/XMLSchema" xmlns:xs="http://www.w3.org/2001/XMLSchema" xmlns:p="http://schemas.microsoft.com/office/2006/metadata/properties" xmlns:ns2="6c5753e0-85cf-46f2-8355-eec33c0b2dc8" xmlns:ns3="90c5ddf0-2617-45ca-952f-f899c8b262d9" targetNamespace="http://schemas.microsoft.com/office/2006/metadata/properties" ma:root="true" ma:fieldsID="6fbe01ff44228ee0259006ae8ab568e6" ns2:_="" ns3:_="">
    <xsd:import namespace="6c5753e0-85cf-46f2-8355-eec33c0b2dc8"/>
    <xsd:import namespace="90c5ddf0-2617-45ca-952f-f899c8b262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_Flow_SignoffStatu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753e0-85cf-46f2-8355-eec33c0b2d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2edd5bf9-e80a-45b0-b2ea-09a9f8206c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4" nillable="true" ma:displayName="Status Unterschrift" ma:internalName="Status_x0020_Unterschrift">
      <xsd:simpleType>
        <xsd:restriction base="dms:Text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c5ddf0-2617-45ca-952f-f899c8b262d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7a8c493-3ad7-4967-8cd1-ca8dcc6fdaca}" ma:internalName="TaxCatchAll" ma:showField="CatchAllData" ma:web="90c5ddf0-2617-45ca-952f-f899c8b262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FAF670-841C-45BF-AD8F-06FD58B65F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FCC383-1CAD-4E67-95BE-7666A585A00B}">
  <ds:schemaRefs>
    <ds:schemaRef ds:uri="6c5753e0-85cf-46f2-8355-eec33c0b2dc8"/>
    <ds:schemaRef ds:uri="90c5ddf0-2617-45ca-952f-f899c8b262d9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744DCA-FB26-43F5-AB96-84AB7740A1C7}">
  <ds:schemaRefs>
    <ds:schemaRef ds:uri="6c5753e0-85cf-46f2-8355-eec33c0b2dc8"/>
    <ds:schemaRef ds:uri="90c5ddf0-2617-45ca-952f-f899c8b262d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AclueDesign</Template>
  <TotalTime>2545</TotalTime>
  <Words>1704</Words>
  <Application>Microsoft Office PowerPoint</Application>
  <PresentationFormat>Widescreen</PresentationFormat>
  <Paragraphs>253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Garet Book</vt:lpstr>
      <vt:lpstr>Garet Heavy</vt:lpstr>
      <vt:lpstr>Impact</vt:lpstr>
      <vt:lpstr>JetBrains Mono</vt:lpstr>
      <vt:lpstr>Wingdings</vt:lpstr>
      <vt:lpstr>AclueDesign</vt:lpstr>
      <vt:lpstr>React Advanced</vt:lpstr>
      <vt:lpstr>PowerPoint Presentation</vt:lpstr>
      <vt:lpstr>Agenda</vt:lpstr>
      <vt:lpstr>Projektvorstellung</vt:lpstr>
      <vt:lpstr>PowerPoint Presentation</vt:lpstr>
      <vt:lpstr>PowerPoint Presentation</vt:lpstr>
      <vt:lpstr>Architecture</vt:lpstr>
      <vt:lpstr>Css-Modules vs Styled-Components</vt:lpstr>
      <vt:lpstr>PowerPoint Presentation</vt:lpstr>
      <vt:lpstr>Api-Generierung</vt:lpstr>
      <vt:lpstr> Was ist eine Api?</vt:lpstr>
      <vt:lpstr>Rule of </vt:lpstr>
      <vt:lpstr>Wie wird eine Api erstellt?</vt:lpstr>
      <vt:lpstr>Wie wird unsere Api generiert?</vt:lpstr>
      <vt:lpstr>Api-Generierung mit</vt:lpstr>
      <vt:lpstr>Aufgaben</vt:lpstr>
      <vt:lpstr>Lösungen</vt:lpstr>
      <vt:lpstr>Global State</vt:lpstr>
      <vt:lpstr>Login Request &amp; Jwt Storage</vt:lpstr>
      <vt:lpstr>Persisting State - Local Storage</vt:lpstr>
      <vt:lpstr>React Hooks</vt:lpstr>
      <vt:lpstr>React Hooks</vt:lpstr>
      <vt:lpstr>Component Caching</vt:lpstr>
      <vt:lpstr>Lösungen</vt:lpstr>
      <vt:lpstr>React Hooks</vt:lpstr>
      <vt:lpstr>Aufgaben useRef</vt:lpstr>
      <vt:lpstr>Lösungen useRef</vt:lpstr>
      <vt:lpstr>Invalidation Tags</vt:lpstr>
      <vt:lpstr>Pitfall –Nested Object in useState</vt:lpstr>
      <vt:lpstr>Pitfall –Nested Object in useState</vt:lpstr>
      <vt:lpstr>Pitfall – Object in Dependencies</vt:lpstr>
      <vt:lpstr>Ausblick</vt:lpstr>
      <vt:lpstr>Virtualized List</vt:lpstr>
      <vt:lpstr>React 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Dörr</dc:creator>
  <cp:lastModifiedBy>Tim Fehrmann</cp:lastModifiedBy>
  <cp:revision>105</cp:revision>
  <dcterms:created xsi:type="dcterms:W3CDTF">2024-02-21T13:17:56Z</dcterms:created>
  <dcterms:modified xsi:type="dcterms:W3CDTF">2024-04-19T08:43:08Z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0x0101005C17B3E0CFB5E54888BF0D653345B0CA</vt:lpwstr>
  </property>
  <property fmtid="{D5CDD505-2E9C-101B-9397-08002B2CF9AE}" pid="3" name="MediaServiceImageTags">
    <vt:lpwstr/>
  </property>
</Properties>
</file>