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8"/>
  </p:notesMasterIdLst>
  <p:sldIdLst>
    <p:sldId id="257" r:id="rId5"/>
    <p:sldId id="485" r:id="rId6"/>
    <p:sldId id="258" r:id="rId7"/>
    <p:sldId id="492" r:id="rId8"/>
    <p:sldId id="494" r:id="rId9"/>
    <p:sldId id="511" r:id="rId10"/>
    <p:sldId id="493" r:id="rId11"/>
    <p:sldId id="512" r:id="rId12"/>
    <p:sldId id="513" r:id="rId13"/>
    <p:sldId id="497" r:id="rId14"/>
    <p:sldId id="509" r:id="rId15"/>
    <p:sldId id="510" r:id="rId16"/>
    <p:sldId id="466" r:id="rId17"/>
    <p:sldId id="454" r:id="rId18"/>
    <p:sldId id="465" r:id="rId19"/>
    <p:sldId id="470" r:id="rId20"/>
    <p:sldId id="515" r:id="rId21"/>
    <p:sldId id="514" r:id="rId22"/>
    <p:sldId id="473" r:id="rId23"/>
    <p:sldId id="472" r:id="rId24"/>
    <p:sldId id="517" r:id="rId25"/>
    <p:sldId id="518" r:id="rId26"/>
    <p:sldId id="519" r:id="rId27"/>
    <p:sldId id="516" r:id="rId28"/>
    <p:sldId id="475" r:id="rId29"/>
    <p:sldId id="520" r:id="rId30"/>
    <p:sldId id="521" r:id="rId31"/>
    <p:sldId id="474" r:id="rId32"/>
    <p:sldId id="522" r:id="rId33"/>
    <p:sldId id="523" r:id="rId34"/>
    <p:sldId id="524" r:id="rId35"/>
    <p:sldId id="504" r:id="rId36"/>
    <p:sldId id="505" r:id="rId37"/>
    <p:sldId id="467" r:id="rId38"/>
    <p:sldId id="498" r:id="rId39"/>
    <p:sldId id="490" r:id="rId40"/>
    <p:sldId id="468" r:id="rId41"/>
    <p:sldId id="462" r:id="rId42"/>
    <p:sldId id="525" r:id="rId43"/>
    <p:sldId id="526" r:id="rId44"/>
    <p:sldId id="486" r:id="rId45"/>
    <p:sldId id="528" r:id="rId46"/>
    <p:sldId id="527" r:id="rId47"/>
    <p:sldId id="507" r:id="rId48"/>
    <p:sldId id="488" r:id="rId49"/>
    <p:sldId id="529" r:id="rId50"/>
    <p:sldId id="506" r:id="rId51"/>
    <p:sldId id="508" r:id="rId52"/>
    <p:sldId id="495" r:id="rId53"/>
    <p:sldId id="530" r:id="rId54"/>
    <p:sldId id="531" r:id="rId55"/>
    <p:sldId id="482" r:id="rId56"/>
    <p:sldId id="532" r:id="rId57"/>
    <p:sldId id="533" r:id="rId58"/>
    <p:sldId id="499" r:id="rId59"/>
    <p:sldId id="534" r:id="rId60"/>
    <p:sldId id="537" r:id="rId61"/>
    <p:sldId id="502" r:id="rId62"/>
    <p:sldId id="540" r:id="rId63"/>
    <p:sldId id="541" r:id="rId64"/>
    <p:sldId id="469" r:id="rId65"/>
    <p:sldId id="500" r:id="rId66"/>
    <p:sldId id="501" r:id="rId6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33333"/>
    <a:srgbClr val="FFC66D"/>
    <a:srgbClr val="5E4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9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01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3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60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16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189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070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872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58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04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98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8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37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92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81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353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29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8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7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5.sv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17.sv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Garet Heavy" pitchFamily="2" charset="77"/>
              </a:rPr>
              <a:t>React Advanced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/>
              <a:t>ToDo Repo Url</a:t>
            </a:r>
          </a:p>
          <a:p>
            <a:r>
              <a:rPr lang="de-DE" sz="3200"/>
              <a:t>xx.xx.2024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Tim Fehrmann &amp; Leon Schwarzenberger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pic>
        <p:nvPicPr>
          <p:cNvPr id="11" name="Picture 10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C0D234D-BD6E-71D6-9F48-CC95B9B6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282"/>
            <a:ext cx="10687086" cy="46013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2E1D18-A68D-BCC5-CD06-AC79B0D3B0B1}"/>
              </a:ext>
            </a:extLst>
          </p:cNvPr>
          <p:cNvSpPr/>
          <p:nvPr/>
        </p:nvSpPr>
        <p:spPr>
          <a:xfrm>
            <a:off x="7975600" y="2787650"/>
            <a:ext cx="3270250" cy="149479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7C648-CE0B-2D9A-CDF5-FF74C6F432BE}"/>
              </a:ext>
            </a:extLst>
          </p:cNvPr>
          <p:cNvSpPr/>
          <p:nvPr/>
        </p:nvSpPr>
        <p:spPr>
          <a:xfrm>
            <a:off x="2918460" y="2787650"/>
            <a:ext cx="3878580" cy="149479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B6796-A5FC-48D4-1D1D-8B55D6562D78}"/>
              </a:ext>
            </a:extLst>
          </p:cNvPr>
          <p:cNvSpPr/>
          <p:nvPr/>
        </p:nvSpPr>
        <p:spPr>
          <a:xfrm>
            <a:off x="4472940" y="4282440"/>
            <a:ext cx="830580" cy="147066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51091-A902-F4D3-3933-0C73189F0791}"/>
              </a:ext>
            </a:extLst>
          </p:cNvPr>
          <p:cNvSpPr/>
          <p:nvPr/>
        </p:nvSpPr>
        <p:spPr>
          <a:xfrm>
            <a:off x="9601200" y="4270375"/>
            <a:ext cx="1644650" cy="149479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81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/>
              <a:t>Was macht Entwickler advanced in react? </a:t>
            </a:r>
          </a:p>
        </p:txBody>
      </p:sp>
    </p:spTree>
    <p:extLst>
      <p:ext uri="{BB962C8B-B14F-4D97-AF65-F5344CB8AC3E}">
        <p14:creationId xmlns:p14="http://schemas.microsoft.com/office/powerpoint/2010/main" val="47226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/>
              <a:t>Was macht Entwickler advanced in react?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7435EF-B54C-25F7-220D-5A0A1366F3D8}"/>
              </a:ext>
            </a:extLst>
          </p:cNvPr>
          <p:cNvSpPr/>
          <p:nvPr/>
        </p:nvSpPr>
        <p:spPr>
          <a:xfrm>
            <a:off x="2160494" y="2670587"/>
            <a:ext cx="3523129" cy="8435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chemeClr val="bg1"/>
                </a:solidFill>
              </a:rPr>
              <a:t>Weniger Boilerplate:</a:t>
            </a:r>
          </a:p>
          <a:p>
            <a:pPr algn="ctr"/>
            <a:r>
              <a:rPr lang="de-DE">
                <a:solidFill>
                  <a:schemeClr val="bg1"/>
                </a:solidFill>
              </a:rPr>
              <a:t>Libraries &amp; Abstraction</a:t>
            </a:r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D0666D-C7E5-4CCE-D077-DB930A0DA60E}"/>
              </a:ext>
            </a:extLst>
          </p:cNvPr>
          <p:cNvSpPr/>
          <p:nvPr/>
        </p:nvSpPr>
        <p:spPr>
          <a:xfrm>
            <a:off x="5925669" y="2670587"/>
            <a:ext cx="3523129" cy="8435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chemeClr val="bg1"/>
                </a:solidFill>
              </a:rPr>
              <a:t>Code-Quality Tooling</a:t>
            </a:r>
          </a:p>
          <a:p>
            <a:pPr algn="ctr"/>
            <a:r>
              <a:rPr lang="de-DE">
                <a:solidFill>
                  <a:schemeClr val="bg1"/>
                </a:solidFill>
              </a:rPr>
              <a:t>EsLint &amp; Prettier</a:t>
            </a:r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1E2B4C-FE37-A40A-90EB-F37735FA7685}"/>
              </a:ext>
            </a:extLst>
          </p:cNvPr>
          <p:cNvSpPr/>
          <p:nvPr/>
        </p:nvSpPr>
        <p:spPr>
          <a:xfrm>
            <a:off x="2160493" y="3767923"/>
            <a:ext cx="3523129" cy="8435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chemeClr val="bg1"/>
                </a:solidFill>
              </a:rPr>
              <a:t>States korrekt einsetzen: Lokal vs 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C214E6-E2BF-9780-81A8-EDBD40121295}"/>
              </a:ext>
            </a:extLst>
          </p:cNvPr>
          <p:cNvSpPr/>
          <p:nvPr/>
        </p:nvSpPr>
        <p:spPr>
          <a:xfrm>
            <a:off x="5925670" y="3767923"/>
            <a:ext cx="3523129" cy="8435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chemeClr val="bg1"/>
                </a:solidFill>
              </a:rPr>
              <a:t>Performance kommt zuletzt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6520DC-D3B8-E9B9-D48D-32C68B0188CE}"/>
              </a:ext>
            </a:extLst>
          </p:cNvPr>
          <p:cNvSpPr txBox="1">
            <a:spLocks/>
          </p:cNvSpPr>
          <p:nvPr/>
        </p:nvSpPr>
        <p:spPr>
          <a:xfrm>
            <a:off x="2160493" y="1906160"/>
            <a:ext cx="7288305" cy="510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/>
              <a:t>Meine Favoriten</a:t>
            </a:r>
          </a:p>
        </p:txBody>
      </p:sp>
    </p:spTree>
    <p:extLst>
      <p:ext uri="{BB962C8B-B14F-4D97-AF65-F5344CB8AC3E}">
        <p14:creationId xmlns:p14="http://schemas.microsoft.com/office/powerpoint/2010/main" val="166595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Css-Modules vs Styled-Components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1717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Smash Bros Vs Template Blank Template - Imgflip">
            <a:extLst>
              <a:ext uri="{FF2B5EF4-FFF2-40B4-BE49-F238E27FC236}">
                <a16:creationId xmlns:a16="http://schemas.microsoft.com/office/drawing/2014/main" id="{A9DFBFC2-D7F2-E1E5-7047-24751628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7"/>
            <a:ext cx="12275127" cy="69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0C17-BFE7-554B-C059-6658C8E7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564429" y="201364"/>
            <a:ext cx="5181600" cy="1246049"/>
          </a:xfrm>
        </p:spPr>
        <p:txBody>
          <a:bodyPr>
            <a:normAutofit/>
          </a:bodyPr>
          <a:lstStyle/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Css-Modules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60D9D4-6A4F-50D0-2307-438824A158C7}"/>
              </a:ext>
            </a:extLst>
          </p:cNvPr>
          <p:cNvSpPr txBox="1">
            <a:spLocks/>
          </p:cNvSpPr>
          <p:nvPr/>
        </p:nvSpPr>
        <p:spPr>
          <a:xfrm rot="21480000">
            <a:off x="6729703" y="162311"/>
            <a:ext cx="5181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Styled-Components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A6D95F-4568-4B9F-9D7B-0E59C2EECC43}"/>
              </a:ext>
            </a:extLst>
          </p:cNvPr>
          <p:cNvSpPr txBox="1">
            <a:spLocks/>
          </p:cNvSpPr>
          <p:nvPr/>
        </p:nvSpPr>
        <p:spPr>
          <a:xfrm>
            <a:off x="5420566" y="2826713"/>
            <a:ext cx="1534417" cy="124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Vs.</a:t>
            </a:r>
          </a:p>
        </p:txBody>
      </p:sp>
      <p:pic>
        <p:nvPicPr>
          <p:cNvPr id="1030" name="Picture 6" descr="Material UI&quot; Icon - Download for free – Iconduck">
            <a:extLst>
              <a:ext uri="{FF2B5EF4-FFF2-40B4-BE49-F238E27FC236}">
                <a16:creationId xmlns:a16="http://schemas.microsoft.com/office/drawing/2014/main" id="{84AEB2EB-B358-1E70-C2D6-FC9F850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2" y="2052143"/>
            <a:ext cx="3507981" cy="2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C54B28-306C-DAA1-B704-649CA8E2F5BA}"/>
              </a:ext>
            </a:extLst>
          </p:cNvPr>
          <p:cNvSpPr txBox="1">
            <a:spLocks/>
          </p:cNvSpPr>
          <p:nvPr/>
        </p:nvSpPr>
        <p:spPr>
          <a:xfrm>
            <a:off x="6304574" y="5092340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z.B. Material Ui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F5FCF6-3186-3256-52D5-744603497B29}"/>
              </a:ext>
            </a:extLst>
          </p:cNvPr>
          <p:cNvSpPr txBox="1">
            <a:spLocks/>
          </p:cNvSpPr>
          <p:nvPr/>
        </p:nvSpPr>
        <p:spPr>
          <a:xfrm>
            <a:off x="92364" y="5092339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C7F85E-1057-F5CC-C256-124094A57D07}"/>
              </a:ext>
            </a:extLst>
          </p:cNvPr>
          <p:cNvSpPr txBox="1">
            <a:spLocks/>
          </p:cNvSpPr>
          <p:nvPr/>
        </p:nvSpPr>
        <p:spPr>
          <a:xfrm>
            <a:off x="-148372" y="2169568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 research differences of:</a:t>
            </a:r>
          </a:p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 components, scss, sass, etc.</a:t>
            </a:r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71159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</p:spTree>
    <p:extLst>
      <p:ext uri="{BB962C8B-B14F-4D97-AF65-F5344CB8AC3E}">
        <p14:creationId xmlns:p14="http://schemas.microsoft.com/office/powerpoint/2010/main" val="286726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954" y="3084224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5096" y="3084224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2525" y="3084224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3998622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3989847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3989846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3621636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3634854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BC20BFD-40CB-76B9-070D-7697FE5E9D7F}"/>
              </a:ext>
            </a:extLst>
          </p:cNvPr>
          <p:cNvSpPr txBox="1">
            <a:spLocks/>
          </p:cNvSpPr>
          <p:nvPr/>
        </p:nvSpPr>
        <p:spPr>
          <a:xfrm>
            <a:off x="1754354" y="1487253"/>
            <a:ext cx="6395510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55996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pic>
        <p:nvPicPr>
          <p:cNvPr id="8" name="Picture 4" descr="OpenAPI Specification v3.0.3 ...">
            <a:extLst>
              <a:ext uri="{FF2B5EF4-FFF2-40B4-BE49-F238E27FC236}">
                <a16:creationId xmlns:a16="http://schemas.microsoft.com/office/drawing/2014/main" id="{0534600B-3E95-5012-76B3-23125ADC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7" y="891141"/>
            <a:ext cx="2394853" cy="7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54" y="3084224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096" y="3084224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25" y="3084224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3998622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3989847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3989846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3621636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3634854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47661E-2B20-75AD-4A35-C975137DD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793" y="2492520"/>
            <a:ext cx="5067300" cy="2305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438534-D578-30EE-E395-1AFB1B59F05E}"/>
              </a:ext>
            </a:extLst>
          </p:cNvPr>
          <p:cNvSpPr txBox="1"/>
          <p:nvPr/>
        </p:nvSpPr>
        <p:spPr>
          <a:xfrm>
            <a:off x="10117155" y="4714634"/>
            <a:ext cx="19149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/>
              <a:t>https://editor.swagger.io/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BC20BFD-40CB-76B9-070D-7697FE5E9D7F}"/>
              </a:ext>
            </a:extLst>
          </p:cNvPr>
          <p:cNvSpPr txBox="1">
            <a:spLocks/>
          </p:cNvSpPr>
          <p:nvPr/>
        </p:nvSpPr>
        <p:spPr>
          <a:xfrm>
            <a:off x="1754354" y="1487253"/>
            <a:ext cx="6395510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819302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Rule of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6FD1-4B32-FDAB-4A02-F121C22E7A59}"/>
              </a:ext>
            </a:extLst>
          </p:cNvPr>
          <p:cNvSpPr txBox="1"/>
          <p:nvPr/>
        </p:nvSpPr>
        <p:spPr>
          <a:xfrm>
            <a:off x="1463963" y="3198167"/>
            <a:ext cx="92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/>
              <a:t>„Jede Api Definition ist besser als keine Api Definition“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29530-E9C0-B0EE-FE3B-C041AD56E203}"/>
              </a:ext>
            </a:extLst>
          </p:cNvPr>
          <p:cNvSpPr txBox="1"/>
          <p:nvPr/>
        </p:nvSpPr>
        <p:spPr>
          <a:xfrm>
            <a:off x="7153563" y="3659832"/>
            <a:ext cx="347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/>
              <a:t>- Tim Fehrmann, 08.04.2024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0AB7876-33F7-FFE6-E594-7BE8280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183" y="48124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id="{C605B0FC-4541-2563-E619-AE77BE4F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770213-314D-01F3-4BAB-D53A5442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907" y="3824217"/>
            <a:ext cx="2022186" cy="41527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/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01805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</p:spTree>
    <p:extLst>
      <p:ext uri="{BB962C8B-B14F-4D97-AF65-F5344CB8AC3E}">
        <p14:creationId xmlns:p14="http://schemas.microsoft.com/office/powerpoint/2010/main" val="29358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von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214126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von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Annotations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376657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von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Code &amp; Annotations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195342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von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Code &amp; Annotations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7C8D5999-DF15-CACA-BAF1-DF33AA04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201" y="1345647"/>
            <a:ext cx="914400" cy="914400"/>
          </a:xfrm>
          <a:prstGeom prst="rect">
            <a:avLst/>
          </a:prstGeom>
        </p:spPr>
      </p:pic>
      <p:pic>
        <p:nvPicPr>
          <p:cNvPr id="25" name="Graphic 24" descr="Speedometer Middle with solid fill">
            <a:extLst>
              <a:ext uri="{FF2B5EF4-FFF2-40B4-BE49-F238E27FC236}">
                <a16:creationId xmlns:a16="http://schemas.microsoft.com/office/drawing/2014/main" id="{F2479A04-5640-1692-75D7-EEF6C600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455" y="1345647"/>
            <a:ext cx="914400" cy="914400"/>
          </a:xfrm>
          <a:prstGeom prst="rect">
            <a:avLst/>
          </a:prstGeom>
        </p:spPr>
      </p:pic>
      <p:pic>
        <p:nvPicPr>
          <p:cNvPr id="27" name="Graphic 26" descr="Speedometer Low with solid fill">
            <a:extLst>
              <a:ext uri="{FF2B5EF4-FFF2-40B4-BE49-F238E27FC236}">
                <a16:creationId xmlns:a16="http://schemas.microsoft.com/office/drawing/2014/main" id="{BA04AA2B-DA71-1BB2-9494-12CB49AD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737" y="1345647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A91729-191A-D56F-E617-1D515EC833B3}"/>
              </a:ext>
            </a:extLst>
          </p:cNvPr>
          <p:cNvSpPr txBox="1">
            <a:spLocks/>
          </p:cNvSpPr>
          <p:nvPr/>
        </p:nvSpPr>
        <p:spPr>
          <a:xfrm>
            <a:off x="126741" y="1688419"/>
            <a:ext cx="101574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Speed: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3626192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2134371"/>
            <a:ext cx="914400" cy="9144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855589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2144670"/>
            <a:ext cx="801832" cy="801832"/>
          </a:xfrm>
          <a:prstGeom prst="math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2153291"/>
            <a:ext cx="815525" cy="815525"/>
          </a:xfrm>
          <a:prstGeom prst="mathEqua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450560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4498" y="2111675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2103852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3002249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3000420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2895830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2134371"/>
            <a:ext cx="914400" cy="914400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7CC9F7D0-F0EA-8BA8-FC31-8B55B0FF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498" y="4141020"/>
            <a:ext cx="914400" cy="914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A80BC2-17A8-B551-1DAB-78C0CD59A08F}"/>
              </a:ext>
            </a:extLst>
          </p:cNvPr>
          <p:cNvSpPr txBox="1">
            <a:spLocks/>
          </p:cNvSpPr>
          <p:nvPr/>
        </p:nvSpPr>
        <p:spPr>
          <a:xfrm>
            <a:off x="7409836" y="5055418"/>
            <a:ext cx="2944127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Http-Client Api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855589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2144670"/>
            <a:ext cx="801832" cy="801832"/>
          </a:xfrm>
          <a:prstGeom prst="math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2153291"/>
            <a:ext cx="815525" cy="815525"/>
          </a:xfrm>
          <a:prstGeom prst="mathEqua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450560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498" y="2111675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2103852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3002249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3000420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  <p:pic>
        <p:nvPicPr>
          <p:cNvPr id="7178" name="Picture 10" descr="Simplifying API Requests in React with ...">
            <a:extLst>
              <a:ext uri="{FF2B5EF4-FFF2-40B4-BE49-F238E27FC236}">
                <a16:creationId xmlns:a16="http://schemas.microsoft.com/office/drawing/2014/main" id="{4C5B5C6C-9BB0-7051-B718-9B444F14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66" y="4112160"/>
            <a:ext cx="960328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FE94F3-F16D-9DAF-01EE-D8B553405A98}"/>
              </a:ext>
            </a:extLst>
          </p:cNvPr>
          <p:cNvSpPr txBox="1">
            <a:spLocks/>
          </p:cNvSpPr>
          <p:nvPr/>
        </p:nvSpPr>
        <p:spPr>
          <a:xfrm>
            <a:off x="2106568" y="5014461"/>
            <a:ext cx="2000723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Rtk-query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6405A5BD-FF4B-4D25-4860-D5E76EB1661B}"/>
              </a:ext>
            </a:extLst>
          </p:cNvPr>
          <p:cNvSpPr/>
          <p:nvPr/>
        </p:nvSpPr>
        <p:spPr>
          <a:xfrm>
            <a:off x="3926090" y="4202174"/>
            <a:ext cx="801832" cy="801832"/>
          </a:xfrm>
          <a:prstGeom prst="math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74FE25BB-6882-915D-1506-3C1C249DD61C}"/>
              </a:ext>
            </a:extLst>
          </p:cNvPr>
          <p:cNvSpPr/>
          <p:nvPr/>
        </p:nvSpPr>
        <p:spPr>
          <a:xfrm>
            <a:off x="6507923" y="4189741"/>
            <a:ext cx="815525" cy="815525"/>
          </a:xfrm>
          <a:prstGeom prst="mathEqua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" name="Picture 6" descr="OAI/OpenAPI-Specification · GitHub">
            <a:extLst>
              <a:ext uri="{FF2B5EF4-FFF2-40B4-BE49-F238E27FC236}">
                <a16:creationId xmlns:a16="http://schemas.microsoft.com/office/drawing/2014/main" id="{97BA26C9-99DC-0268-CBD5-B5833F7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39" y="4505558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41C7D0A3-A3D9-8CD1-144F-81378E686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8788" y="4166673"/>
            <a:ext cx="914400" cy="914400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AE0B439-7088-9085-E106-335B5DDCEF26}"/>
              </a:ext>
            </a:extLst>
          </p:cNvPr>
          <p:cNvSpPr txBox="1">
            <a:spLocks/>
          </p:cNvSpPr>
          <p:nvPr/>
        </p:nvSpPr>
        <p:spPr>
          <a:xfrm>
            <a:off x="4183835" y="5055418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76300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</p:spTree>
    <p:extLst>
      <p:ext uri="{BB962C8B-B14F-4D97-AF65-F5344CB8AC3E}">
        <p14:creationId xmlns:p14="http://schemas.microsoft.com/office/powerpoint/2010/main" val="4168269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898603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9063757" y="6211050"/>
            <a:ext cx="269264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pokemonApi.ts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71632" y="2743544"/>
            <a:ext cx="889433" cy="1018066"/>
          </a:xfrm>
          <a:prstGeom prst="bentArrow">
            <a:avLst>
              <a:gd name="adj1" fmla="val 25000"/>
              <a:gd name="adj2" fmla="val 216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52701"/>
            <a:ext cx="1050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effectLst/>
                <a:latin typeface="JetBrains Mono"/>
              </a:rPr>
              <a:t>generate</a:t>
            </a: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68674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66552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</p:spTree>
    <p:extLst>
      <p:ext uri="{BB962C8B-B14F-4D97-AF65-F5344CB8AC3E}">
        <p14:creationId xmlns:p14="http://schemas.microsoft.com/office/powerpoint/2010/main" val="4055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Projektvorstellung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Css-modules vs styled-components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Api-Generierung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Global State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React Hooks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2654499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898603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9063757" y="6211050"/>
            <a:ext cx="269264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pokemonApi.ts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71632" y="2743544"/>
            <a:ext cx="889433" cy="1018066"/>
          </a:xfrm>
          <a:prstGeom prst="bentArrow">
            <a:avLst>
              <a:gd name="adj1" fmla="val 25000"/>
              <a:gd name="adj2" fmla="val 216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52701"/>
            <a:ext cx="1050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effectLst/>
                <a:latin typeface="JetBrains Mono"/>
              </a:rPr>
              <a:t>generate</a:t>
            </a: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68674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4094590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57" y="658634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3BCDE-0670-20CF-3747-CC8DBBB5066A}"/>
              </a:ext>
            </a:extLst>
          </p:cNvPr>
          <p:cNvSpPr txBox="1"/>
          <p:nvPr/>
        </p:nvSpPr>
        <p:spPr>
          <a:xfrm>
            <a:off x="1465592" y="2336147"/>
            <a:ext cx="908586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"ToDo 1.1"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"Run command below"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5E8F1-FB50-3D3E-C511-633A89A83827}"/>
              </a:ext>
            </a:extLst>
          </p:cNvPr>
          <p:cNvSpPr txBox="1"/>
          <p:nvPr/>
        </p:nvSpPr>
        <p:spPr>
          <a:xfrm>
            <a:off x="1465590" y="3063579"/>
            <a:ext cx="908586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1.2 Import and use login-mutation from generated pokemonApi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BC43C-8AEC-E960-A660-8A40D761E34E}"/>
              </a:ext>
            </a:extLst>
          </p:cNvPr>
          <p:cNvSpPr txBox="1"/>
          <p:nvPr/>
        </p:nvSpPr>
        <p:spPr>
          <a:xfrm>
            <a:off x="1465588" y="3777827"/>
            <a:ext cx="908586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{</a:t>
            </a:r>
            <a:r>
              <a:rPr lang="en-US">
                <a:solidFill>
                  <a:srgbClr val="808080"/>
                </a:solidFill>
                <a:effectLst/>
                <a:highlight>
                  <a:srgbClr val="2B2B2B"/>
                </a:highlight>
                <a:latin typeface="JetBrains Mono"/>
              </a:rPr>
              <a:t>/* </a:t>
            </a:r>
            <a:r>
              <a:rPr lang="en-US" i="1">
                <a:solidFill>
                  <a:srgbClr val="A8C023"/>
                </a:solidFill>
                <a:effectLst/>
                <a:highlight>
                  <a:srgbClr val="2B2B2B"/>
                </a:highlight>
                <a:latin typeface="JetBrains Mono"/>
              </a:rPr>
              <a:t>ToDo 1.3 Add ResponsiveLoadingBackdrop when login-mutation isLoading </a:t>
            </a:r>
            <a:r>
              <a:rPr lang="en-US">
                <a:solidFill>
                  <a:srgbClr val="808080"/>
                </a:solidFill>
                <a:effectLst/>
                <a:highlight>
                  <a:srgbClr val="2B2B2B"/>
                </a:highlight>
                <a:latin typeface="JetBrains Mono"/>
              </a:rPr>
              <a:t>*/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81985-68A6-520F-D7EA-4CE2C076619B}"/>
              </a:ext>
            </a:extLst>
          </p:cNvPr>
          <p:cNvSpPr txBox="1"/>
          <p:nvPr/>
        </p:nvSpPr>
        <p:spPr>
          <a:xfrm>
            <a:off x="1465592" y="4516491"/>
            <a:ext cx="908586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1.4 Run login-mutation with credentials in body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A1DA61-AA78-F3DE-E46C-8AEA217AE6E5}"/>
              </a:ext>
            </a:extLst>
          </p:cNvPr>
          <p:cNvSpPr txBox="1">
            <a:spLocks/>
          </p:cNvSpPr>
          <p:nvPr/>
        </p:nvSpPr>
        <p:spPr>
          <a:xfrm>
            <a:off x="9194447" y="2442126"/>
            <a:ext cx="1346012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8C7633-B73C-6F86-E6B8-058430CD3BCA}"/>
              </a:ext>
            </a:extLst>
          </p:cNvPr>
          <p:cNvSpPr txBox="1">
            <a:spLocks/>
          </p:cNvSpPr>
          <p:nvPr/>
        </p:nvSpPr>
        <p:spPr>
          <a:xfrm>
            <a:off x="9097505" y="3177615"/>
            <a:ext cx="1453950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LoginPage.tsx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02CF0CD-0348-9433-1B24-32F47D74ECC7}"/>
              </a:ext>
            </a:extLst>
          </p:cNvPr>
          <p:cNvSpPr txBox="1">
            <a:spLocks/>
          </p:cNvSpPr>
          <p:nvPr/>
        </p:nvSpPr>
        <p:spPr>
          <a:xfrm>
            <a:off x="9097505" y="3912011"/>
            <a:ext cx="1453950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LoginPage.tsx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337FB8-8248-C162-577A-3202A23DF851}"/>
              </a:ext>
            </a:extLst>
          </p:cNvPr>
          <p:cNvSpPr txBox="1">
            <a:spLocks/>
          </p:cNvSpPr>
          <p:nvPr/>
        </p:nvSpPr>
        <p:spPr>
          <a:xfrm>
            <a:off x="9086509" y="4627694"/>
            <a:ext cx="1453950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LoginPage.tsx</a:t>
            </a:r>
          </a:p>
        </p:txBody>
      </p:sp>
    </p:spTree>
    <p:extLst>
      <p:ext uri="{BB962C8B-B14F-4D97-AF65-F5344CB8AC3E}">
        <p14:creationId xmlns:p14="http://schemas.microsoft.com/office/powerpoint/2010/main" val="3724287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4">
            <a:extLst>
              <a:ext uri="{FF2B5EF4-FFF2-40B4-BE49-F238E27FC236}">
                <a16:creationId xmlns:a16="http://schemas.microsoft.com/office/drawing/2014/main" id="{03605986-8095-81F4-8775-F9D86E565D95}"/>
              </a:ext>
            </a:extLst>
          </p:cNvPr>
          <p:cNvSpPr txBox="1"/>
          <p:nvPr/>
        </p:nvSpPr>
        <p:spPr>
          <a:xfrm>
            <a:off x="1772426" y="4958265"/>
            <a:ext cx="82501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1.4 Run login-mutation with credentials in body</a:t>
            </a:r>
            <a:br>
              <a:rPr lang="en-US" i="1">
                <a:solidFill>
                  <a:srgbClr val="A8C023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login({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 email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password }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EC590F56-3261-6D01-4404-377973FC0D4F}"/>
              </a:ext>
            </a:extLst>
          </p:cNvPr>
          <p:cNvSpPr txBox="1"/>
          <p:nvPr/>
        </p:nvSpPr>
        <p:spPr>
          <a:xfrm>
            <a:off x="1772426" y="3955867"/>
            <a:ext cx="82501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1.3 Add ResponsiveLoadingBackdrop when login-mutation isLoading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{loginIsLoading ?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&lt;ResponsiveLoadingBackdrop /&gt;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id="{8C6DCBBB-5732-4913-D57C-76861B1A218C}"/>
              </a:ext>
            </a:extLst>
          </p:cNvPr>
          <p:cNvSpPr txBox="1"/>
          <p:nvPr/>
        </p:nvSpPr>
        <p:spPr>
          <a:xfrm>
            <a:off x="1772425" y="2965128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1.2 Import and use Login Mutation from generated pokemonApi</a:t>
            </a:r>
            <a:br>
              <a:rPr lang="en-US" i="1">
                <a:solidFill>
                  <a:srgbClr val="A8C023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[login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loginData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isLoading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loginIsLoading}]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usePostLoginMutation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0AB88B66-1A5C-20D7-F47A-40CDDD03ED85}"/>
              </a:ext>
            </a:extLst>
          </p:cNvPr>
          <p:cNvSpPr txBox="1"/>
          <p:nvPr/>
        </p:nvSpPr>
        <p:spPr>
          <a:xfrm>
            <a:off x="1772424" y="1974389"/>
            <a:ext cx="825011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>
                    <a:lumMod val="75000"/>
                  </a:schemeClr>
                </a:solidFill>
              </a:rPr>
              <a:t>techlabor_trainings_react_advanced\frontend&gt; </a:t>
            </a:r>
            <a:r>
              <a:rPr lang="de-DE">
                <a:solidFill>
                  <a:srgbClr val="FFFF00"/>
                </a:solidFill>
              </a:rPr>
              <a:t>yarn codegen</a:t>
            </a:r>
          </a:p>
          <a:p>
            <a:endParaRPr lang="de-DE">
              <a:solidFill>
                <a:srgbClr val="FFFF00"/>
              </a:solidFill>
            </a:endParaRPr>
          </a:p>
        </p:txBody>
      </p:sp>
      <p:sp>
        <p:nvSpPr>
          <p:cNvPr id="12" name="ToDo 1.4 Show">
            <a:extLst>
              <a:ext uri="{FF2B5EF4-FFF2-40B4-BE49-F238E27FC236}">
                <a16:creationId xmlns:a16="http://schemas.microsoft.com/office/drawing/2014/main" id="{F531C3B6-FB91-6D22-1535-BBB959354602}"/>
              </a:ext>
            </a:extLst>
          </p:cNvPr>
          <p:cNvSpPr txBox="1"/>
          <p:nvPr/>
        </p:nvSpPr>
        <p:spPr>
          <a:xfrm>
            <a:off x="1772425" y="4958264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1.4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1" name="ToDo 1.3 Show">
            <a:extLst>
              <a:ext uri="{FF2B5EF4-FFF2-40B4-BE49-F238E27FC236}">
                <a16:creationId xmlns:a16="http://schemas.microsoft.com/office/drawing/2014/main" id="{D011ADF6-4368-02CD-9DCC-03FC470763C6}"/>
              </a:ext>
            </a:extLst>
          </p:cNvPr>
          <p:cNvSpPr txBox="1"/>
          <p:nvPr/>
        </p:nvSpPr>
        <p:spPr>
          <a:xfrm>
            <a:off x="1772425" y="3967525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1.3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Solutions</a:t>
            </a:r>
          </a:p>
        </p:txBody>
      </p:sp>
      <p:sp>
        <p:nvSpPr>
          <p:cNvPr id="10" name="ToDo 1.2 Show">
            <a:extLst>
              <a:ext uri="{FF2B5EF4-FFF2-40B4-BE49-F238E27FC236}">
                <a16:creationId xmlns:a16="http://schemas.microsoft.com/office/drawing/2014/main" id="{76B262A1-9EBC-27FA-02D4-B025D1E1623F}"/>
              </a:ext>
            </a:extLst>
          </p:cNvPr>
          <p:cNvSpPr txBox="1"/>
          <p:nvPr/>
        </p:nvSpPr>
        <p:spPr>
          <a:xfrm>
            <a:off x="1772425" y="2976786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1.2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5" name="ToDo 1.1 Show">
            <a:extLst>
              <a:ext uri="{FF2B5EF4-FFF2-40B4-BE49-F238E27FC236}">
                <a16:creationId xmlns:a16="http://schemas.microsoft.com/office/drawing/2014/main" id="{33387BA1-B87C-8885-A341-31F6B07D9BD6}"/>
              </a:ext>
            </a:extLst>
          </p:cNvPr>
          <p:cNvSpPr txBox="1"/>
          <p:nvPr/>
        </p:nvSpPr>
        <p:spPr>
          <a:xfrm>
            <a:off x="1772424" y="1986047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1.1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Lösungen</a:t>
            </a:r>
          </a:p>
        </p:txBody>
      </p:sp>
      <p:pic>
        <p:nvPicPr>
          <p:cNvPr id="3" name="Picture 2" descr="GitHub - rtk-incubator/rtk-query-codegen">
            <a:extLst>
              <a:ext uri="{FF2B5EF4-FFF2-40B4-BE49-F238E27FC236}">
                <a16:creationId xmlns:a16="http://schemas.microsoft.com/office/drawing/2014/main" id="{1948EF48-69FA-C0DC-BF26-ACB9B6A2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57" y="658634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Global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024649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Login Request &amp; Jwt Storage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76AB1F0E-F637-2601-3B70-0E56F179C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4" y="1690688"/>
            <a:ext cx="10120386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3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Persisting State - Local Storage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8036356" cy="30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2.1: 	Dispatch Jwt to LoginSlice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2.2: 	Save Jwt to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2.3: 	Load Jwt from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2.4: 	Use Jwt from LoginSlice to redirect to MenuPage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LoginRoute.ts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DE" sz="1800"/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1325684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176160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/>
              <a:t>useMemo()</a:t>
            </a:r>
          </a:p>
        </p:txBody>
      </p:sp>
    </p:spTree>
    <p:extLst>
      <p:ext uri="{BB962C8B-B14F-4D97-AF65-F5344CB8AC3E}">
        <p14:creationId xmlns:p14="http://schemas.microsoft.com/office/powerpoint/2010/main" val="850149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6B7858-50A5-14C1-D4F7-5338A98AFB49}"/>
              </a:ext>
            </a:extLst>
          </p:cNvPr>
          <p:cNvSpPr/>
          <p:nvPr/>
        </p:nvSpPr>
        <p:spPr>
          <a:xfrm>
            <a:off x="3720088" y="4282452"/>
            <a:ext cx="1717963" cy="1717963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7FE103-E7C1-0EF6-B263-0641603C5C4B}"/>
              </a:ext>
            </a:extLst>
          </p:cNvPr>
          <p:cNvSpPr/>
          <p:nvPr/>
        </p:nvSpPr>
        <p:spPr>
          <a:xfrm rot="900000">
            <a:off x="5343490" y="5351742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87560B-6768-AEA8-5C4D-5C1F0763137A}"/>
              </a:ext>
            </a:extLst>
          </p:cNvPr>
          <p:cNvSpPr/>
          <p:nvPr/>
        </p:nvSpPr>
        <p:spPr>
          <a:xfrm rot="20700000">
            <a:off x="5343490" y="4476030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/>
              <a:t>useMemo()</a:t>
            </a:r>
          </a:p>
        </p:txBody>
      </p:sp>
    </p:spTree>
    <p:extLst>
      <p:ext uri="{BB962C8B-B14F-4D97-AF65-F5344CB8AC3E}">
        <p14:creationId xmlns:p14="http://schemas.microsoft.com/office/powerpoint/2010/main" val="63050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Projektvorstellung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52AF7AE-6D28-5F74-4840-4E93E33D8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6" y="1113865"/>
            <a:ext cx="4630270" cy="4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2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6B7858-50A5-14C1-D4F7-5338A98AFB49}"/>
              </a:ext>
            </a:extLst>
          </p:cNvPr>
          <p:cNvSpPr/>
          <p:nvPr/>
        </p:nvSpPr>
        <p:spPr>
          <a:xfrm>
            <a:off x="3720088" y="4282452"/>
            <a:ext cx="1717963" cy="1717963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F9A7F4-CC63-1AD8-76F5-301600A79D8E}"/>
              </a:ext>
            </a:extLst>
          </p:cNvPr>
          <p:cNvSpPr/>
          <p:nvPr/>
        </p:nvSpPr>
        <p:spPr>
          <a:xfrm>
            <a:off x="6718997" y="5561638"/>
            <a:ext cx="161220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Use Cached</a:t>
            </a:r>
            <a:endParaRPr lang="de-DE" sz="1200" b="1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34F188-4960-5093-C3DA-222CE556A356}"/>
              </a:ext>
            </a:extLst>
          </p:cNvPr>
          <p:cNvSpPr/>
          <p:nvPr/>
        </p:nvSpPr>
        <p:spPr>
          <a:xfrm>
            <a:off x="6718997" y="4352691"/>
            <a:ext cx="1612203" cy="44098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Recompute &amp; Update Cache</a:t>
            </a:r>
            <a:endParaRPr lang="de-DE" sz="1200" b="1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7FE103-E7C1-0EF6-B263-0641603C5C4B}"/>
              </a:ext>
            </a:extLst>
          </p:cNvPr>
          <p:cNvSpPr/>
          <p:nvPr/>
        </p:nvSpPr>
        <p:spPr>
          <a:xfrm rot="900000">
            <a:off x="5343490" y="5351742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87560B-6768-AEA8-5C4D-5C1F0763137A}"/>
              </a:ext>
            </a:extLst>
          </p:cNvPr>
          <p:cNvSpPr/>
          <p:nvPr/>
        </p:nvSpPr>
        <p:spPr>
          <a:xfrm rot="20700000">
            <a:off x="5343490" y="4476030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/>
              <a:t>useMemo()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A72B4F-CAA4-52C2-4B03-1F7BC8A7B5ED}"/>
              </a:ext>
            </a:extLst>
          </p:cNvPr>
          <p:cNvSpPr/>
          <p:nvPr/>
        </p:nvSpPr>
        <p:spPr>
          <a:xfrm>
            <a:off x="8516470" y="5545322"/>
            <a:ext cx="1152755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EE5C0-6A9C-A583-D9C4-C578A879B00B}"/>
              </a:ext>
            </a:extLst>
          </p:cNvPr>
          <p:cNvSpPr/>
          <p:nvPr/>
        </p:nvSpPr>
        <p:spPr>
          <a:xfrm>
            <a:off x="9800804" y="5597426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/>
              <a:t>Rendered Components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BE1640B-E217-1080-9ED8-59E2D1976E15}"/>
              </a:ext>
            </a:extLst>
          </p:cNvPr>
          <p:cNvSpPr/>
          <p:nvPr/>
        </p:nvSpPr>
        <p:spPr>
          <a:xfrm rot="5400000">
            <a:off x="7254882" y="4930262"/>
            <a:ext cx="540430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68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Component Caching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1862680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Render:       400 ms</a:t>
            </a:r>
            <a:endParaRPr lang="de-DE" sz="16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1862680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trainItems = trains.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((train)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{train.name}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351041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Re-Render: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400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07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Component Caching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1862680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Render:       400 ms</a:t>
            </a:r>
            <a:endParaRPr lang="de-DE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30BA9-F944-57F2-1702-1E616F9A938D}"/>
              </a:ext>
            </a:extLst>
          </p:cNvPr>
          <p:cNvSpPr txBox="1"/>
          <p:nvPr/>
        </p:nvSpPr>
        <p:spPr>
          <a:xfrm>
            <a:off x="838345" y="3611871"/>
            <a:ext cx="7428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cachedTrainItems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trains.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((train)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{train.name}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[trains])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1862680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trainItems = trains.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((train)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{train.name}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351041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Re-Render: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400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3D0E26-3504-7CEB-4510-BD9A755A84DE}"/>
              </a:ext>
            </a:extLst>
          </p:cNvPr>
          <p:cNvSpPr txBox="1">
            <a:spLocks/>
          </p:cNvSpPr>
          <p:nvPr/>
        </p:nvSpPr>
        <p:spPr>
          <a:xfrm>
            <a:off x="8421398" y="3609742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Render:       400 ms</a:t>
            </a:r>
            <a:endParaRPr lang="de-DE" sz="1600" b="1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C9AE5D-1BE1-5140-0296-36094B061083}"/>
              </a:ext>
            </a:extLst>
          </p:cNvPr>
          <p:cNvSpPr txBox="1">
            <a:spLocks/>
          </p:cNvSpPr>
          <p:nvPr/>
        </p:nvSpPr>
        <p:spPr>
          <a:xfrm>
            <a:off x="8421397" y="4098103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Re-Render:   </a:t>
            </a:r>
            <a:r>
              <a:rPr lang="en-US" sz="1600" b="1">
                <a:solidFill>
                  <a:srgbClr val="92D050"/>
                </a:solidFill>
              </a:rPr>
              <a:t>~ 7 ms</a:t>
            </a:r>
            <a:endParaRPr lang="de-DE" sz="1600" b="1">
              <a:solidFill>
                <a:srgbClr val="92D05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4CB98-3468-00B7-D3BB-3386D6DB74CF}"/>
              </a:ext>
            </a:extLst>
          </p:cNvPr>
          <p:cNvSpPr txBox="1">
            <a:spLocks/>
          </p:cNvSpPr>
          <p:nvPr/>
        </p:nvSpPr>
        <p:spPr>
          <a:xfrm>
            <a:off x="838345" y="3197786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Mit useMemo: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A5B03F-2498-1CDA-3BFC-E3FD32A44585}"/>
              </a:ext>
            </a:extLst>
          </p:cNvPr>
          <p:cNvSpPr/>
          <p:nvPr/>
        </p:nvSpPr>
        <p:spPr>
          <a:xfrm rot="16200000">
            <a:off x="1548548" y="4578760"/>
            <a:ext cx="298941" cy="27101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9928B2E-67D8-EEED-D7C6-58D70A3FE4B1}"/>
              </a:ext>
            </a:extLst>
          </p:cNvPr>
          <p:cNvSpPr txBox="1">
            <a:spLocks/>
          </p:cNvSpPr>
          <p:nvPr/>
        </p:nvSpPr>
        <p:spPr>
          <a:xfrm>
            <a:off x="798649" y="4792146"/>
            <a:ext cx="1872528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Dependencies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404615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Component Caching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1862680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Render:       400 ms</a:t>
            </a:r>
            <a:endParaRPr lang="de-DE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30BA9-F944-57F2-1702-1E616F9A938D}"/>
              </a:ext>
            </a:extLst>
          </p:cNvPr>
          <p:cNvSpPr txBox="1"/>
          <p:nvPr/>
        </p:nvSpPr>
        <p:spPr>
          <a:xfrm>
            <a:off x="838345" y="3611871"/>
            <a:ext cx="7428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cachedTrainItems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trains.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((train)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{train.name}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[trains])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1862680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trainItems = trains.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((train)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{train.name}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351041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Re-Render: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400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3D0E26-3504-7CEB-4510-BD9A755A84DE}"/>
              </a:ext>
            </a:extLst>
          </p:cNvPr>
          <p:cNvSpPr txBox="1">
            <a:spLocks/>
          </p:cNvSpPr>
          <p:nvPr/>
        </p:nvSpPr>
        <p:spPr>
          <a:xfrm>
            <a:off x="8421398" y="3609742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Render:       400 ms</a:t>
            </a:r>
            <a:endParaRPr lang="de-DE" sz="1600" b="1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C9AE5D-1BE1-5140-0296-36094B061083}"/>
              </a:ext>
            </a:extLst>
          </p:cNvPr>
          <p:cNvSpPr txBox="1">
            <a:spLocks/>
          </p:cNvSpPr>
          <p:nvPr/>
        </p:nvSpPr>
        <p:spPr>
          <a:xfrm>
            <a:off x="8421397" y="4098103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Re-Render:   </a:t>
            </a:r>
            <a:r>
              <a:rPr lang="en-US" sz="1600" b="1">
                <a:solidFill>
                  <a:srgbClr val="92D050"/>
                </a:solidFill>
              </a:rPr>
              <a:t>~ 7 ms</a:t>
            </a:r>
            <a:endParaRPr lang="de-DE" sz="1600" b="1">
              <a:solidFill>
                <a:srgbClr val="92D05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4CB98-3468-00B7-D3BB-3386D6DB74CF}"/>
              </a:ext>
            </a:extLst>
          </p:cNvPr>
          <p:cNvSpPr txBox="1">
            <a:spLocks/>
          </p:cNvSpPr>
          <p:nvPr/>
        </p:nvSpPr>
        <p:spPr>
          <a:xfrm>
            <a:off x="838345" y="3197786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Mit useMemo: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A5B03F-2498-1CDA-3BFC-E3FD32A44585}"/>
              </a:ext>
            </a:extLst>
          </p:cNvPr>
          <p:cNvSpPr/>
          <p:nvPr/>
        </p:nvSpPr>
        <p:spPr>
          <a:xfrm rot="16200000">
            <a:off x="1548548" y="4578760"/>
            <a:ext cx="298941" cy="27101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9928B2E-67D8-EEED-D7C6-58D70A3FE4B1}"/>
              </a:ext>
            </a:extLst>
          </p:cNvPr>
          <p:cNvSpPr txBox="1">
            <a:spLocks/>
          </p:cNvSpPr>
          <p:nvPr/>
        </p:nvSpPr>
        <p:spPr>
          <a:xfrm>
            <a:off x="798649" y="4792146"/>
            <a:ext cx="1872528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Dependencies</a:t>
            </a:r>
            <a:endParaRPr lang="de-DE" sz="16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E6420-8CA4-4CD9-4AE1-36EE86CEFEA3}"/>
              </a:ext>
            </a:extLst>
          </p:cNvPr>
          <p:cNvSpPr txBox="1"/>
          <p:nvPr/>
        </p:nvSpPr>
        <p:spPr>
          <a:xfrm>
            <a:off x="2443028" y="5850978"/>
            <a:ext cx="633341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highlight>
                  <a:srgbClr val="2B2B2B"/>
                </a:highlight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highlight>
                  <a:srgbClr val="2B2B2B"/>
                </a:highlight>
                <a:latin typeface="JetBrains Mono"/>
              </a:rPr>
              <a:t>ToDo 3.1 use useMemo to cache the pokemonItems</a:t>
            </a:r>
            <a:endParaRPr lang="en-US">
              <a:solidFill>
                <a:srgbClr val="A9B7C6"/>
              </a:solidFill>
              <a:effectLst/>
              <a:highlight>
                <a:srgbClr val="2B2B2B"/>
              </a:highlight>
              <a:latin typeface="JetBrains Mono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0C287C2-6EF7-B1A2-ADAC-FC58C590FC6F}"/>
              </a:ext>
            </a:extLst>
          </p:cNvPr>
          <p:cNvSpPr txBox="1">
            <a:spLocks/>
          </p:cNvSpPr>
          <p:nvPr/>
        </p:nvSpPr>
        <p:spPr>
          <a:xfrm>
            <a:off x="838345" y="5887468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Aufgabe:</a:t>
            </a:r>
          </a:p>
        </p:txBody>
      </p:sp>
    </p:spTree>
    <p:extLst>
      <p:ext uri="{BB962C8B-B14F-4D97-AF65-F5344CB8AC3E}">
        <p14:creationId xmlns:p14="http://schemas.microsoft.com/office/powerpoint/2010/main" val="2303290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">
            <a:extLst>
              <a:ext uri="{FF2B5EF4-FFF2-40B4-BE49-F238E27FC236}">
                <a16:creationId xmlns:a16="http://schemas.microsoft.com/office/drawing/2014/main" id="{0AB88B66-1A5C-20D7-F47A-40CDDD03ED85}"/>
              </a:ext>
            </a:extLst>
          </p:cNvPr>
          <p:cNvSpPr txBox="1"/>
          <p:nvPr/>
        </p:nvSpPr>
        <p:spPr>
          <a:xfrm>
            <a:off x="1624891" y="3198605"/>
            <a:ext cx="854518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cachedPokemonItems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(</a:t>
            </a:r>
          </a:p>
          <a:p>
            <a:r>
              <a:rPr lang="en-US">
                <a:solidFill>
                  <a:srgbClr val="A9B7C6"/>
                </a:solidFill>
                <a:latin typeface="JetBrains Mono"/>
              </a:rPr>
              <a:t>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="PokemonListItem"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808080"/>
                </a:highlight>
                <a:latin typeface="JetBrains Mono"/>
              </a:rPr>
              <a:t>. . .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/&gt;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5" name="ToDo 1.1 Show">
            <a:extLst>
              <a:ext uri="{FF2B5EF4-FFF2-40B4-BE49-F238E27FC236}">
                <a16:creationId xmlns:a16="http://schemas.microsoft.com/office/drawing/2014/main" id="{33387BA1-B87C-8885-A341-31F6B07D9BD6}"/>
              </a:ext>
            </a:extLst>
          </p:cNvPr>
          <p:cNvSpPr txBox="1"/>
          <p:nvPr/>
        </p:nvSpPr>
        <p:spPr>
          <a:xfrm>
            <a:off x="1624891" y="3186947"/>
            <a:ext cx="854518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3.1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  <a:p>
            <a:pPr algn="ctr"/>
            <a:endParaRPr lang="en-US" i="1">
              <a:solidFill>
                <a:srgbClr val="A8C023"/>
              </a:solidFill>
              <a:effectLst/>
              <a:latin typeface="JetBrains Mon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Lösungen</a:t>
            </a:r>
          </a:p>
        </p:txBody>
      </p:sp>
      <p:pic>
        <p:nvPicPr>
          <p:cNvPr id="3" name="Picture 2" descr="GitHub - rtk-incubator/rtk-query-codegen">
            <a:extLst>
              <a:ext uri="{FF2B5EF4-FFF2-40B4-BE49-F238E27FC236}">
                <a16:creationId xmlns:a16="http://schemas.microsoft.com/office/drawing/2014/main" id="{1948EF48-69FA-C0DC-BF26-ACB9B6A2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57" y="658634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3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useRef: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93595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/>
              <a:t>Persistiert Werte zwischen Renderings</a:t>
            </a:r>
            <a:endParaRPr lang="en-DE" sz="18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US" sz="1800"/>
              <a:t>useState aber löst keine Renderings aus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182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useRef: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93595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/>
              <a:t>Persistiert Werte zwischen Renderings</a:t>
            </a:r>
            <a:endParaRPr lang="en-DE" sz="18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US" sz="1800"/>
              <a:t>useState aber löst keine Renderings aus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AED08-E0BD-D20C-FB85-598D1CEE7FE6}"/>
              </a:ext>
            </a:extLst>
          </p:cNvPr>
          <p:cNvSpPr txBox="1"/>
          <p:nvPr/>
        </p:nvSpPr>
        <p:spPr>
          <a:xfrm>
            <a:off x="838345" y="4380562"/>
            <a:ext cx="686954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trainMap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ITrain&gt;&gt;({})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836E-CB7B-4172-BE6C-EAD6566765E8}"/>
              </a:ext>
            </a:extLst>
          </p:cNvPr>
          <p:cNvSpPr txBox="1"/>
          <p:nvPr/>
        </p:nvSpPr>
        <p:spPr>
          <a:xfrm>
            <a:off x="838344" y="4955250"/>
            <a:ext cx="686954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handleUpdatePokemon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(pokemon: IPokemon)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trainMap.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[train.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train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41467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 useRef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3BCDE-0670-20CF-3747-CC8DBBB5066A}"/>
              </a:ext>
            </a:extLst>
          </p:cNvPr>
          <p:cNvSpPr txBox="1"/>
          <p:nvPr/>
        </p:nvSpPr>
        <p:spPr>
          <a:xfrm>
            <a:off x="990463" y="2682452"/>
            <a:ext cx="976718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3.2.1 use useRef to store edited pokemons in an editedPokemonsMap</a:t>
            </a:r>
            <a:endParaRPr lang="en-US" i="1">
              <a:solidFill>
                <a:srgbClr val="A8C023"/>
              </a:solidFill>
              <a:latin typeface="JetBrains Mono"/>
            </a:endParaRPr>
          </a:p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3.2.2 update the pokemon in the editedPokemonsMap</a:t>
            </a:r>
          </a:p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3.2.3 use name of edited pokemon (if it exists) in favor of queried pokemon name</a:t>
            </a:r>
            <a:endParaRPr lang="en-US" i="1">
              <a:solidFill>
                <a:srgbClr val="A9B7C6"/>
              </a:solidFill>
              <a:latin typeface="JetBrains Mono"/>
            </a:endParaRPr>
          </a:p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3.2 enable</a:t>
            </a:r>
            <a:endParaRPr lang="en-US" i="1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A1DA61-AA78-F3DE-E46C-8AEA217AE6E5}"/>
              </a:ext>
            </a:extLst>
          </p:cNvPr>
          <p:cNvSpPr txBox="1">
            <a:spLocks/>
          </p:cNvSpPr>
          <p:nvPr/>
        </p:nvSpPr>
        <p:spPr>
          <a:xfrm>
            <a:off x="8238565" y="3896427"/>
            <a:ext cx="2519079" cy="263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3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3A4A-450B-6582-41CC-7F2575B7AB0B}"/>
              </a:ext>
            </a:extLst>
          </p:cNvPr>
          <p:cNvSpPr txBox="1"/>
          <p:nvPr/>
        </p:nvSpPr>
        <p:spPr>
          <a:xfrm>
            <a:off x="990463" y="4505213"/>
            <a:ext cx="976718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3.3.1 use useRef to store reset Callbacks from child components in a resetMap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3.3.2 Pass a reset-callback function to EditableTextField</a:t>
            </a:r>
          </a:p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3.3 enable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3B4128-DE74-25A9-CDF8-76E8BB8FB70A}"/>
              </a:ext>
            </a:extLst>
          </p:cNvPr>
          <p:cNvSpPr txBox="1">
            <a:spLocks/>
          </p:cNvSpPr>
          <p:nvPr/>
        </p:nvSpPr>
        <p:spPr>
          <a:xfrm>
            <a:off x="8238562" y="5442189"/>
            <a:ext cx="2519079" cy="263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3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372082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65" y="358896"/>
            <a:ext cx="10515600" cy="1325563"/>
          </a:xfrm>
        </p:spPr>
        <p:txBody>
          <a:bodyPr/>
          <a:lstStyle/>
          <a:p>
            <a:r>
              <a:rPr lang="de-DE"/>
              <a:t>Lösungen useRef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17D2D-C115-C1EF-D6B2-3E8881621C0E}"/>
              </a:ext>
            </a:extLst>
          </p:cNvPr>
          <p:cNvSpPr txBox="1"/>
          <p:nvPr/>
        </p:nvSpPr>
        <p:spPr>
          <a:xfrm>
            <a:off x="1730187" y="1821014"/>
            <a:ext cx="842869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3.2.1 use useRef to store edited pokemons in an editedPokemonsMap</a:t>
            </a:r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IPokemon&gt;&gt;({})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3AED2-A49A-9999-F57E-CBE6E1790105}"/>
              </a:ext>
            </a:extLst>
          </p:cNvPr>
          <p:cNvSpPr txBox="1"/>
          <p:nvPr/>
        </p:nvSpPr>
        <p:spPr>
          <a:xfrm>
            <a:off x="1730187" y="2550024"/>
            <a:ext cx="842869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3.2.2 update the pokemon in the editedPokemonsMap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pokemon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ToDo 1.1 Show">
            <a:extLst>
              <a:ext uri="{FF2B5EF4-FFF2-40B4-BE49-F238E27FC236}">
                <a16:creationId xmlns:a16="http://schemas.microsoft.com/office/drawing/2014/main" id="{AA6C0A04-67AA-B6A0-B590-2B1AEB2B2E6D}"/>
              </a:ext>
            </a:extLst>
          </p:cNvPr>
          <p:cNvSpPr txBox="1"/>
          <p:nvPr/>
        </p:nvSpPr>
        <p:spPr>
          <a:xfrm>
            <a:off x="1714497" y="1821014"/>
            <a:ext cx="843085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</a:t>
            </a:r>
            <a:r>
              <a:rPr lang="en-US" i="1">
                <a:solidFill>
                  <a:srgbClr val="A8C023"/>
                </a:solidFill>
                <a:latin typeface="JetBrains Mono"/>
              </a:rPr>
              <a:t>3.2.1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4" name="ToDo 1.1 Show">
            <a:extLst>
              <a:ext uri="{FF2B5EF4-FFF2-40B4-BE49-F238E27FC236}">
                <a16:creationId xmlns:a16="http://schemas.microsoft.com/office/drawing/2014/main" id="{EEF1E9CF-9269-3AB9-2726-1DE577237EE3}"/>
              </a:ext>
            </a:extLst>
          </p:cNvPr>
          <p:cNvSpPr txBox="1"/>
          <p:nvPr/>
        </p:nvSpPr>
        <p:spPr>
          <a:xfrm>
            <a:off x="1707773" y="2546044"/>
            <a:ext cx="843085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</a:t>
            </a:r>
            <a:r>
              <a:rPr lang="en-US" i="1">
                <a:solidFill>
                  <a:srgbClr val="A8C023"/>
                </a:solidFill>
                <a:latin typeface="JetBrains Mono"/>
              </a:rPr>
              <a:t>3.2.2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0AC01E-6AF5-E57D-2106-0EE6219ECE85}"/>
              </a:ext>
            </a:extLst>
          </p:cNvPr>
          <p:cNvSpPr txBox="1"/>
          <p:nvPr/>
        </p:nvSpPr>
        <p:spPr>
          <a:xfrm>
            <a:off x="1715038" y="4390655"/>
            <a:ext cx="84519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3.3.1 use useRef to store reset Callbacks from child components in a resetMap</a:t>
            </a:r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resetMap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 =&gt; 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FD137-C5D9-81E6-B898-99F8484D63D4}"/>
              </a:ext>
            </a:extLst>
          </p:cNvPr>
          <p:cNvSpPr txBox="1"/>
          <p:nvPr/>
        </p:nvSpPr>
        <p:spPr>
          <a:xfrm>
            <a:off x="1714497" y="5156840"/>
            <a:ext cx="84519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3.3.2 Pass a reset-callback function to EditableTextField</a:t>
            </a:r>
          </a:p>
          <a:p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registerReset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{(reset) =&gt; { resetMap.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reset</a:t>
            </a:r>
            <a:r>
              <a:rPr lang="en-US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}}</a:t>
            </a:r>
          </a:p>
        </p:txBody>
      </p:sp>
      <p:sp>
        <p:nvSpPr>
          <p:cNvPr id="21" name="ToDo 1.1 Show">
            <a:extLst>
              <a:ext uri="{FF2B5EF4-FFF2-40B4-BE49-F238E27FC236}">
                <a16:creationId xmlns:a16="http://schemas.microsoft.com/office/drawing/2014/main" id="{F00E372E-A7C0-1DF5-2AE9-A482B68C7BA4}"/>
              </a:ext>
            </a:extLst>
          </p:cNvPr>
          <p:cNvSpPr txBox="1"/>
          <p:nvPr/>
        </p:nvSpPr>
        <p:spPr>
          <a:xfrm>
            <a:off x="1684239" y="4390654"/>
            <a:ext cx="844658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</a:t>
            </a:r>
            <a:r>
              <a:rPr lang="en-US" i="1">
                <a:solidFill>
                  <a:srgbClr val="A8C023"/>
                </a:solidFill>
                <a:latin typeface="JetBrains Mono"/>
              </a:rPr>
              <a:t>3.3.1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22" name="ToDo 1.1 Show">
            <a:extLst>
              <a:ext uri="{FF2B5EF4-FFF2-40B4-BE49-F238E27FC236}">
                <a16:creationId xmlns:a16="http://schemas.microsoft.com/office/drawing/2014/main" id="{27AEA494-2B64-0B67-D924-1B6CAF484C68}"/>
              </a:ext>
            </a:extLst>
          </p:cNvPr>
          <p:cNvSpPr txBox="1"/>
          <p:nvPr/>
        </p:nvSpPr>
        <p:spPr>
          <a:xfrm>
            <a:off x="1684218" y="5159512"/>
            <a:ext cx="844714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</a:t>
            </a:r>
            <a:r>
              <a:rPr lang="en-US" i="1">
                <a:solidFill>
                  <a:srgbClr val="A8C023"/>
                </a:solidFill>
                <a:latin typeface="JetBrains Mono"/>
              </a:rPr>
              <a:t>3.3.2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42045-97D9-8994-9F1C-5648B86FD215}"/>
              </a:ext>
            </a:extLst>
          </p:cNvPr>
          <p:cNvSpPr txBox="1"/>
          <p:nvPr/>
        </p:nvSpPr>
        <p:spPr>
          <a:xfrm>
            <a:off x="1736911" y="3275054"/>
            <a:ext cx="842869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3.2.3 use name of edited pokemon (if it exists) in favor of queried pokemon name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defaultValue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{editedPokemonsMap.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]?.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|| 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ToDo 1.1 Show">
            <a:extLst>
              <a:ext uri="{FF2B5EF4-FFF2-40B4-BE49-F238E27FC236}">
                <a16:creationId xmlns:a16="http://schemas.microsoft.com/office/drawing/2014/main" id="{7087DCAB-22AD-D7AA-0C63-D8CDA7663630}"/>
              </a:ext>
            </a:extLst>
          </p:cNvPr>
          <p:cNvSpPr txBox="1"/>
          <p:nvPr/>
        </p:nvSpPr>
        <p:spPr>
          <a:xfrm>
            <a:off x="1714497" y="3271074"/>
            <a:ext cx="843085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</a:t>
            </a:r>
            <a:r>
              <a:rPr lang="en-US" i="1">
                <a:solidFill>
                  <a:srgbClr val="A8C023"/>
                </a:solidFill>
                <a:latin typeface="JetBrains Mono"/>
              </a:rPr>
              <a:t>3.2.3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</p:spTree>
    <p:extLst>
      <p:ext uri="{BB962C8B-B14F-4D97-AF65-F5344CB8AC3E}">
        <p14:creationId xmlns:p14="http://schemas.microsoft.com/office/powerpoint/2010/main" val="28983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 animBg="1"/>
      <p:bldP spid="22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Invalidation Tags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77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0305B88-EB59-D56C-30A7-82B1661827B0}"/>
              </a:ext>
            </a:extLst>
          </p:cNvPr>
          <p:cNvSpPr txBox="1">
            <a:spLocks/>
          </p:cNvSpPr>
          <p:nvPr/>
        </p:nvSpPr>
        <p:spPr>
          <a:xfrm>
            <a:off x="839789" y="1780095"/>
            <a:ext cx="564593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Query Caches können durch die Ausführung von Mutations invalidiert werden.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Hierzu werden Query &amp; Mutation mit dem Gleichen tag ‘Pokemon’ versehen.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125152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ountain with a body of water and a person sitting on it&#10;&#10;Description automatically generated">
            <a:extLst>
              <a:ext uri="{FF2B5EF4-FFF2-40B4-BE49-F238E27FC236}">
                <a16:creationId xmlns:a16="http://schemas.microsoft.com/office/drawing/2014/main" id="{67B16135-AE3B-B654-C574-625658B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3" y="2160492"/>
            <a:ext cx="3137647" cy="3137647"/>
          </a:xfrm>
          <a:prstGeom prst="rect">
            <a:avLst/>
          </a:prstGeom>
        </p:spPr>
      </p:pic>
      <p:pic>
        <p:nvPicPr>
          <p:cNvPr id="14" name="Picture 1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76F3689-5BF1-0F8C-1C4F-1FB642B8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" y="3095061"/>
            <a:ext cx="1950160" cy="126850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9FD0397-61B8-C9FC-0E42-2985B9E82378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Design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F8FF2F-39D5-E7A8-E28A-C183FF5CCDBD}"/>
              </a:ext>
            </a:extLst>
          </p:cNvPr>
          <p:cNvSpPr/>
          <p:nvPr/>
        </p:nvSpPr>
        <p:spPr>
          <a:xfrm>
            <a:off x="2212563" y="3556539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43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Invalidation Tags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77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31B66-C82F-FA49-2512-8B4A0789DBEC}"/>
              </a:ext>
            </a:extLst>
          </p:cNvPr>
          <p:cNvSpPr txBox="1"/>
          <p:nvPr/>
        </p:nvSpPr>
        <p:spPr>
          <a:xfrm>
            <a:off x="699079" y="3429000"/>
            <a:ext cx="56459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getPokemonData}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694D4-A2F1-4C6E-FA96-7A3D767C9869}"/>
              </a:ext>
            </a:extLst>
          </p:cNvPr>
          <p:cNvSpPr txBox="1"/>
          <p:nvPr/>
        </p:nvSpPr>
        <p:spPr>
          <a:xfrm>
            <a:off x="699080" y="4303678"/>
            <a:ext cx="564593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[postPokemonData]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usePostPokemonMutation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handleSubmit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postPokemonData({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updatedPokemonData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9186A470-0D8F-DE1E-F627-E15F3344B46E}"/>
              </a:ext>
            </a:extLst>
          </p:cNvPr>
          <p:cNvSpPr/>
          <p:nvPr/>
        </p:nvSpPr>
        <p:spPr>
          <a:xfrm rot="16200000" flipV="1">
            <a:off x="5832659" y="3900501"/>
            <a:ext cx="2110923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B37CB80-EE63-B63D-42F2-7CB9CA87C7F9}"/>
              </a:ext>
            </a:extLst>
          </p:cNvPr>
          <p:cNvSpPr txBox="1">
            <a:spLocks/>
          </p:cNvSpPr>
          <p:nvPr/>
        </p:nvSpPr>
        <p:spPr>
          <a:xfrm rot="5400000">
            <a:off x="6432876" y="4207822"/>
            <a:ext cx="1577898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82061-5190-6106-0931-5D4364475860}"/>
              </a:ext>
            </a:extLst>
          </p:cNvPr>
          <p:cNvSpPr txBox="1"/>
          <p:nvPr/>
        </p:nvSpPr>
        <p:spPr>
          <a:xfrm>
            <a:off x="4428565" y="5536644"/>
            <a:ext cx="19164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0305B88-EB59-D56C-30A7-82B1661827B0}"/>
              </a:ext>
            </a:extLst>
          </p:cNvPr>
          <p:cNvSpPr txBox="1">
            <a:spLocks/>
          </p:cNvSpPr>
          <p:nvPr/>
        </p:nvSpPr>
        <p:spPr>
          <a:xfrm>
            <a:off x="839789" y="1780095"/>
            <a:ext cx="564593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Query Caches können durch die Ausführung von Mutations invalidiert werden.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Hierzu werden Query &amp; Mutation mit dem Gleichen tag ‘Pokemon’ versehen.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624621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Invalidation Tags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77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31B66-C82F-FA49-2512-8B4A0789DBEC}"/>
              </a:ext>
            </a:extLst>
          </p:cNvPr>
          <p:cNvSpPr txBox="1"/>
          <p:nvPr/>
        </p:nvSpPr>
        <p:spPr>
          <a:xfrm>
            <a:off x="699079" y="3429000"/>
            <a:ext cx="56459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getPokemonData}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694D4-A2F1-4C6E-FA96-7A3D767C9869}"/>
              </a:ext>
            </a:extLst>
          </p:cNvPr>
          <p:cNvSpPr txBox="1"/>
          <p:nvPr/>
        </p:nvSpPr>
        <p:spPr>
          <a:xfrm>
            <a:off x="699080" y="4303678"/>
            <a:ext cx="564593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[postPokemonData]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usePostPokemonMutation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handleSubmit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postPokemonData({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updatedPokemonData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4B26E-C3C6-F55C-5AAD-86AEC005380E}"/>
              </a:ext>
            </a:extLst>
          </p:cNvPr>
          <p:cNvSpPr txBox="1"/>
          <p:nvPr/>
        </p:nvSpPr>
        <p:spPr>
          <a:xfrm>
            <a:off x="7531982" y="2364686"/>
            <a:ext cx="350295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enhancedPokemonApi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pokemonApi.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enhanceEndpoints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addTagTypes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providesTags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postPokemon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invalidatesTags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8996981" y="5521768"/>
            <a:ext cx="199505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enhancedPokemonApi.ts</a:t>
            </a: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9186A470-0D8F-DE1E-F627-E15F3344B46E}"/>
              </a:ext>
            </a:extLst>
          </p:cNvPr>
          <p:cNvSpPr/>
          <p:nvPr/>
        </p:nvSpPr>
        <p:spPr>
          <a:xfrm rot="16200000" flipV="1">
            <a:off x="5832659" y="3900501"/>
            <a:ext cx="2110923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B37CB80-EE63-B63D-42F2-7CB9CA87C7F9}"/>
              </a:ext>
            </a:extLst>
          </p:cNvPr>
          <p:cNvSpPr txBox="1">
            <a:spLocks/>
          </p:cNvSpPr>
          <p:nvPr/>
        </p:nvSpPr>
        <p:spPr>
          <a:xfrm rot="5400000">
            <a:off x="6432876" y="4207822"/>
            <a:ext cx="1577898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A62F3C9D-3B5F-6627-17A2-32A84A7BDBFF}"/>
              </a:ext>
            </a:extLst>
          </p:cNvPr>
          <p:cNvSpPr/>
          <p:nvPr/>
        </p:nvSpPr>
        <p:spPr>
          <a:xfrm rot="16200000" flipV="1">
            <a:off x="10436598" y="3641318"/>
            <a:ext cx="1502911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A50E487-923D-601C-BD33-7038415B274F}"/>
              </a:ext>
            </a:extLst>
          </p:cNvPr>
          <p:cNvSpPr txBox="1">
            <a:spLocks/>
          </p:cNvSpPr>
          <p:nvPr/>
        </p:nvSpPr>
        <p:spPr>
          <a:xfrm rot="5400000">
            <a:off x="10707549" y="4018728"/>
            <a:ext cx="1628417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82061-5190-6106-0931-5D4364475860}"/>
              </a:ext>
            </a:extLst>
          </p:cNvPr>
          <p:cNvSpPr txBox="1"/>
          <p:nvPr/>
        </p:nvSpPr>
        <p:spPr>
          <a:xfrm>
            <a:off x="4428565" y="5536644"/>
            <a:ext cx="19164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0305B88-EB59-D56C-30A7-82B1661827B0}"/>
              </a:ext>
            </a:extLst>
          </p:cNvPr>
          <p:cNvSpPr txBox="1">
            <a:spLocks/>
          </p:cNvSpPr>
          <p:nvPr/>
        </p:nvSpPr>
        <p:spPr>
          <a:xfrm>
            <a:off x="839789" y="1780095"/>
            <a:ext cx="564593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Query Caches können durch die Ausführung von Mutations invalidiert werden.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Hierzu werden Query &amp; Mutation mit dem Gleichen tag ‘Pokemon’ versehen.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3204674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9048282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Deep Nesting wenn möglich vermeiden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Aber oftmals notwendig z.B. formData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956187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9048282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Deep Nesting wenn möglich vermeiden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Aber oftmals notwendig z.B. formData</a:t>
            </a:r>
            <a:endParaRPr lang="en-DE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5" y="3290445"/>
            <a:ext cx="51883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 Nesting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22816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9048282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Deep Nesting wenn möglich vermeiden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Aber oftmals notwendig z.B. formData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06190-C5FA-0322-6B0A-FB8EE12351C7}"/>
              </a:ext>
            </a:extLst>
          </p:cNvPr>
          <p:cNvSpPr txBox="1"/>
          <p:nvPr/>
        </p:nvSpPr>
        <p:spPr>
          <a:xfrm>
            <a:off x="773205" y="4619618"/>
            <a:ext cx="700816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Shallow Nesting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[colorObject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setColorObject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highlight>
                  <a:srgbClr val="2B2B2B"/>
                </a:highlight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highlight>
                  <a:srgbClr val="2B2B2B"/>
                </a:highlight>
                <a:latin typeface="JetBrains Mono"/>
              </a:rPr>
              <a:t>'red'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setColorObject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({ ...colorObject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highlight>
                  <a:srgbClr val="2B2B2B"/>
                </a:highlight>
                <a:latin typeface="JetBrains Mono"/>
              </a:rPr>
              <a:t>'blue'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highlight>
                <a:srgbClr val="2B2B2B"/>
              </a:highlight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5" y="3290445"/>
            <a:ext cx="51883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 Nesting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6AEFAD-3F80-98C9-5E3A-32134C38E138}"/>
              </a:ext>
            </a:extLst>
          </p:cNvPr>
          <p:cNvSpPr/>
          <p:nvPr/>
        </p:nvSpPr>
        <p:spPr>
          <a:xfrm rot="16200000">
            <a:off x="2274168" y="5593232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E89A9E1-0FB3-DBEE-E628-B52F1AA5A10F}"/>
              </a:ext>
            </a:extLst>
          </p:cNvPr>
          <p:cNvSpPr txBox="1">
            <a:spLocks/>
          </p:cNvSpPr>
          <p:nvPr/>
        </p:nvSpPr>
        <p:spPr>
          <a:xfrm>
            <a:off x="773205" y="6110335"/>
            <a:ext cx="4757584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Use Object spreading to recreate object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1017209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State-Objekte dürfen nicht direkt editiert werden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Erst kopieren, dann editieren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38366347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4" y="3290445"/>
            <a:ext cx="577999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Deep Nesting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[colorObjects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([{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'green'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 = [...colorObjects]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{ ...newColorObjects[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'blue’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(newColorObjects)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6AEFAD-3F80-98C9-5E3A-32134C38E138}"/>
              </a:ext>
            </a:extLst>
          </p:cNvPr>
          <p:cNvSpPr/>
          <p:nvPr/>
        </p:nvSpPr>
        <p:spPr>
          <a:xfrm rot="16200000">
            <a:off x="2940588" y="4942048"/>
            <a:ext cx="350971" cy="3438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E89A9E1-0FB3-DBEE-E628-B52F1AA5A10F}"/>
              </a:ext>
            </a:extLst>
          </p:cNvPr>
          <p:cNvSpPr txBox="1">
            <a:spLocks/>
          </p:cNvSpPr>
          <p:nvPr/>
        </p:nvSpPr>
        <p:spPr>
          <a:xfrm>
            <a:off x="773205" y="5289441"/>
            <a:ext cx="4982136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1"/>
                </a:solidFill>
              </a:rPr>
              <a:t>Use Object spreading to recreate objects</a:t>
            </a:r>
            <a:endParaRPr lang="de-DE" sz="1600" b="1">
              <a:solidFill>
                <a:schemeClr val="bg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7196DC1-AD5E-9390-590F-B685D5ACB7D3}"/>
              </a:ext>
            </a:extLst>
          </p:cNvPr>
          <p:cNvSpPr/>
          <p:nvPr/>
        </p:nvSpPr>
        <p:spPr>
          <a:xfrm rot="5400000">
            <a:off x="3248406" y="4248208"/>
            <a:ext cx="26584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State-Objekte dürfen nicht direkt editiert werden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Erst kopieren, dann editieren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2962190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4" y="3290445"/>
            <a:ext cx="577999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Deep Nesting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[colorObjects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([{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'green'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 = [...colorObjects]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{ ...newColorObjects[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'blue’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(newColorObjects)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6AEFAD-3F80-98C9-5E3A-32134C38E138}"/>
              </a:ext>
            </a:extLst>
          </p:cNvPr>
          <p:cNvSpPr/>
          <p:nvPr/>
        </p:nvSpPr>
        <p:spPr>
          <a:xfrm rot="16200000">
            <a:off x="2940588" y="4942048"/>
            <a:ext cx="350971" cy="3438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E89A9E1-0FB3-DBEE-E628-B52F1AA5A10F}"/>
              </a:ext>
            </a:extLst>
          </p:cNvPr>
          <p:cNvSpPr txBox="1">
            <a:spLocks/>
          </p:cNvSpPr>
          <p:nvPr/>
        </p:nvSpPr>
        <p:spPr>
          <a:xfrm>
            <a:off x="773205" y="5289441"/>
            <a:ext cx="4982136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1"/>
                </a:solidFill>
              </a:rPr>
              <a:t>Use Object spreading to recreate objects</a:t>
            </a:r>
            <a:endParaRPr lang="de-DE" sz="1600" b="1">
              <a:solidFill>
                <a:schemeClr val="bg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7196DC1-AD5E-9390-590F-B685D5ACB7D3}"/>
              </a:ext>
            </a:extLst>
          </p:cNvPr>
          <p:cNvSpPr/>
          <p:nvPr/>
        </p:nvSpPr>
        <p:spPr>
          <a:xfrm rot="5400000">
            <a:off x="3248406" y="4248208"/>
            <a:ext cx="26584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156BA3-C61B-1C24-A9F7-A031EA9FD5AF}"/>
              </a:ext>
            </a:extLst>
          </p:cNvPr>
          <p:cNvSpPr/>
          <p:nvPr/>
        </p:nvSpPr>
        <p:spPr>
          <a:xfrm>
            <a:off x="9049572" y="1884536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F0A0C-8CF9-443D-C71B-A927DF607FCC}"/>
              </a:ext>
            </a:extLst>
          </p:cNvPr>
          <p:cNvSpPr txBox="1"/>
          <p:nvPr/>
        </p:nvSpPr>
        <p:spPr>
          <a:xfrm>
            <a:off x="9049573" y="2030820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0C47B-8E28-ECC1-4A8B-F4D020F84D33}"/>
              </a:ext>
            </a:extLst>
          </p:cNvPr>
          <p:cNvSpPr/>
          <p:nvPr/>
        </p:nvSpPr>
        <p:spPr>
          <a:xfrm>
            <a:off x="7896428" y="3142017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CD4D3-9BEF-9F8C-74F2-6B2C8E43B652}"/>
              </a:ext>
            </a:extLst>
          </p:cNvPr>
          <p:cNvSpPr txBox="1"/>
          <p:nvPr/>
        </p:nvSpPr>
        <p:spPr>
          <a:xfrm>
            <a:off x="7896429" y="3394952"/>
            <a:ext cx="81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[0]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F04834-200F-6E7F-2340-8AC791ED539A}"/>
              </a:ext>
            </a:extLst>
          </p:cNvPr>
          <p:cNvSpPr/>
          <p:nvPr/>
        </p:nvSpPr>
        <p:spPr>
          <a:xfrm>
            <a:off x="10129648" y="3153062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EB846-8483-985D-B31B-92D925E711CA}"/>
              </a:ext>
            </a:extLst>
          </p:cNvPr>
          <p:cNvSpPr txBox="1"/>
          <p:nvPr/>
        </p:nvSpPr>
        <p:spPr>
          <a:xfrm>
            <a:off x="10129649" y="3405997"/>
            <a:ext cx="81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B30C7D-A235-5593-F8C6-510C8CEC4D4C}"/>
              </a:ext>
            </a:extLst>
          </p:cNvPr>
          <p:cNvSpPr/>
          <p:nvPr/>
        </p:nvSpPr>
        <p:spPr>
          <a:xfrm>
            <a:off x="7416818" y="4662892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AD455-8889-5321-8238-C5D2042FC2E9}"/>
              </a:ext>
            </a:extLst>
          </p:cNvPr>
          <p:cNvSpPr txBox="1"/>
          <p:nvPr/>
        </p:nvSpPr>
        <p:spPr>
          <a:xfrm>
            <a:off x="7416819" y="4825678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slot: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B04626-2519-32A7-D95C-88883386B65A}"/>
              </a:ext>
            </a:extLst>
          </p:cNvPr>
          <p:cNvSpPr/>
          <p:nvPr/>
        </p:nvSpPr>
        <p:spPr>
          <a:xfrm>
            <a:off x="8376041" y="4669894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59290-2656-1900-59AE-4400710D5709}"/>
              </a:ext>
            </a:extLst>
          </p:cNvPr>
          <p:cNvSpPr txBox="1"/>
          <p:nvPr/>
        </p:nvSpPr>
        <p:spPr>
          <a:xfrm>
            <a:off x="8376041" y="4824595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color: red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B69BF3-2959-6604-40B6-061213F38D4C}"/>
              </a:ext>
            </a:extLst>
          </p:cNvPr>
          <p:cNvSpPr/>
          <p:nvPr/>
        </p:nvSpPr>
        <p:spPr>
          <a:xfrm>
            <a:off x="9643784" y="4667396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A73CA-4B53-F202-3C3C-06F42D4F3E44}"/>
              </a:ext>
            </a:extLst>
          </p:cNvPr>
          <p:cNvSpPr txBox="1"/>
          <p:nvPr/>
        </p:nvSpPr>
        <p:spPr>
          <a:xfrm>
            <a:off x="9643785" y="4830182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slot: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18C7A7-160F-F784-25A6-8F7D10FE164C}"/>
              </a:ext>
            </a:extLst>
          </p:cNvPr>
          <p:cNvSpPr/>
          <p:nvPr/>
        </p:nvSpPr>
        <p:spPr>
          <a:xfrm>
            <a:off x="10603007" y="4674398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73B630-2ADE-8899-C477-086A6C10DDF0}"/>
              </a:ext>
            </a:extLst>
          </p:cNvPr>
          <p:cNvSpPr txBox="1"/>
          <p:nvPr/>
        </p:nvSpPr>
        <p:spPr>
          <a:xfrm>
            <a:off x="10603007" y="4829099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color: blue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3D68966-BCDB-BA00-AFB5-340543B21427}"/>
              </a:ext>
            </a:extLst>
          </p:cNvPr>
          <p:cNvSpPr/>
          <p:nvPr/>
        </p:nvSpPr>
        <p:spPr>
          <a:xfrm rot="7902096">
            <a:off x="8579810" y="2800079"/>
            <a:ext cx="518984" cy="2225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061FDDF-2E19-54C1-80C9-E01956E0AE5D}"/>
              </a:ext>
            </a:extLst>
          </p:cNvPr>
          <p:cNvSpPr/>
          <p:nvPr/>
        </p:nvSpPr>
        <p:spPr>
          <a:xfrm rot="2700000">
            <a:off x="9762234" y="2805675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6C0A05D-8E42-75BE-0045-1A8CE6AC8DA0}"/>
              </a:ext>
            </a:extLst>
          </p:cNvPr>
          <p:cNvSpPr/>
          <p:nvPr/>
        </p:nvSpPr>
        <p:spPr>
          <a:xfrm rot="6710096">
            <a:off x="7683840" y="4199071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E0A9CA1-E5E3-6C5B-D809-D0A05F20C8CC}"/>
              </a:ext>
            </a:extLst>
          </p:cNvPr>
          <p:cNvSpPr/>
          <p:nvPr/>
        </p:nvSpPr>
        <p:spPr>
          <a:xfrm rot="4114798">
            <a:off x="8345676" y="4199071"/>
            <a:ext cx="518984" cy="2225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7F49578-B1B9-DC2F-9905-E5047E58F606}"/>
              </a:ext>
            </a:extLst>
          </p:cNvPr>
          <p:cNvSpPr/>
          <p:nvPr/>
        </p:nvSpPr>
        <p:spPr>
          <a:xfrm rot="6710096">
            <a:off x="9950789" y="4199072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BB46F45-7F76-22CF-69F2-B09C83FB2D57}"/>
              </a:ext>
            </a:extLst>
          </p:cNvPr>
          <p:cNvSpPr/>
          <p:nvPr/>
        </p:nvSpPr>
        <p:spPr>
          <a:xfrm rot="4114798">
            <a:off x="10612625" y="4199072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State-Objekte dürfen nicht direkt editiert werden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Erst kopieren, dann editieren</a:t>
            </a:r>
            <a:endParaRPr lang="en-DE" sz="1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23635-ECB9-94B9-5885-A81C31A68F1E}"/>
              </a:ext>
            </a:extLst>
          </p:cNvPr>
          <p:cNvSpPr txBox="1"/>
          <p:nvPr/>
        </p:nvSpPr>
        <p:spPr>
          <a:xfrm>
            <a:off x="6777019" y="5855459"/>
            <a:ext cx="536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Wird ‚red‘ auf ‚blue‘ abgeändert so müssen alle Objekte darüber kopiert werden.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BB553E4-C6C4-1375-7B28-1BD2FE7C5CA4}"/>
              </a:ext>
            </a:extLst>
          </p:cNvPr>
          <p:cNvSpPr/>
          <p:nvPr/>
        </p:nvSpPr>
        <p:spPr>
          <a:xfrm rot="16200000">
            <a:off x="8655318" y="5557532"/>
            <a:ext cx="292532" cy="29038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 Object in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838345" y="3199382"/>
            <a:ext cx="481180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Änderungen am Objekt lösen useEffect aus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Unterobjekte haben keinen Einfluss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89B3-C92B-3EDB-0B31-26E18A00B435}"/>
              </a:ext>
            </a:extLst>
          </p:cNvPr>
          <p:cNvSpPr txBox="1"/>
          <p:nvPr/>
        </p:nvSpPr>
        <p:spPr>
          <a:xfrm>
            <a:off x="838344" y="4497204"/>
            <a:ext cx="48118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F8F26-D868-BC45-696A-B835AB0BC76A}"/>
              </a:ext>
            </a:extLst>
          </p:cNvPr>
          <p:cNvSpPr txBox="1"/>
          <p:nvPr/>
        </p:nvSpPr>
        <p:spPr>
          <a:xfrm>
            <a:off x="6161141" y="3199382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'Ivysaur'</a:t>
            </a:r>
            <a:br>
              <a:rPr lang="en-US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2A34D-6516-D4A4-421F-278AA88AAF10}"/>
              </a:ext>
            </a:extLst>
          </p:cNvPr>
          <p:cNvSpPr txBox="1"/>
          <p:nvPr/>
        </p:nvSpPr>
        <p:spPr>
          <a:xfrm>
            <a:off x="6161141" y="4494091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 = [...pokemons]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3221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 Object in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838345" y="3199382"/>
            <a:ext cx="481180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Not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Änderungen am Objekt lösen useEffect aus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Unterobjekte haben keinen Einfluss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89B3-C92B-3EDB-0B31-26E18A00B435}"/>
              </a:ext>
            </a:extLst>
          </p:cNvPr>
          <p:cNvSpPr txBox="1"/>
          <p:nvPr/>
        </p:nvSpPr>
        <p:spPr>
          <a:xfrm>
            <a:off x="838344" y="4497204"/>
            <a:ext cx="48118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F8F26-D868-BC45-696A-B835AB0BC76A}"/>
              </a:ext>
            </a:extLst>
          </p:cNvPr>
          <p:cNvSpPr txBox="1"/>
          <p:nvPr/>
        </p:nvSpPr>
        <p:spPr>
          <a:xfrm>
            <a:off x="6161141" y="3199382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'Ivysaur'</a:t>
            </a:r>
            <a:br>
              <a:rPr lang="en-US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2A34D-6516-D4A4-421F-278AA88AAF10}"/>
              </a:ext>
            </a:extLst>
          </p:cNvPr>
          <p:cNvSpPr txBox="1"/>
          <p:nvPr/>
        </p:nvSpPr>
        <p:spPr>
          <a:xfrm>
            <a:off x="6161141" y="4494091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 = [...pokemons]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3625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ountain with a body of water and a person sitting on it&#10;&#10;Description automatically generated">
            <a:extLst>
              <a:ext uri="{FF2B5EF4-FFF2-40B4-BE49-F238E27FC236}">
                <a16:creationId xmlns:a16="http://schemas.microsoft.com/office/drawing/2014/main" id="{67B16135-AE3B-B654-C574-625658B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3" y="2160492"/>
            <a:ext cx="3137647" cy="3137647"/>
          </a:xfrm>
          <a:prstGeom prst="rect">
            <a:avLst/>
          </a:prstGeom>
        </p:spPr>
      </p:pic>
      <p:pic>
        <p:nvPicPr>
          <p:cNvPr id="14" name="Picture 1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76F3689-5BF1-0F8C-1C4F-1FB642B8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" y="3095061"/>
            <a:ext cx="1950160" cy="126850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9FD0397-61B8-C9FC-0E42-2985B9E82378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Design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F8FF2F-39D5-E7A8-E28A-C183FF5CCDBD}"/>
              </a:ext>
            </a:extLst>
          </p:cNvPr>
          <p:cNvSpPr/>
          <p:nvPr/>
        </p:nvSpPr>
        <p:spPr>
          <a:xfrm>
            <a:off x="2212563" y="3556539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52100FD-BA3E-0DE9-BACC-13169D80B769}"/>
              </a:ext>
            </a:extLst>
          </p:cNvPr>
          <p:cNvSpPr/>
          <p:nvPr/>
        </p:nvSpPr>
        <p:spPr>
          <a:xfrm>
            <a:off x="6279776" y="3563158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F50435D-F087-B9DF-7738-BE1B904E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824" y="1602194"/>
            <a:ext cx="4793694" cy="3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53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 Object in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838345" y="3199382"/>
            <a:ext cx="481180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Not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Änderungen am Objekt lösen useEffect aus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Unterobjekte haben keinen Einfluss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89B3-C92B-3EDB-0B31-26E18A00B435}"/>
              </a:ext>
            </a:extLst>
          </p:cNvPr>
          <p:cNvSpPr txBox="1"/>
          <p:nvPr/>
        </p:nvSpPr>
        <p:spPr>
          <a:xfrm>
            <a:off x="838344" y="4497204"/>
            <a:ext cx="48118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F8F26-D868-BC45-696A-B835AB0BC76A}"/>
              </a:ext>
            </a:extLst>
          </p:cNvPr>
          <p:cNvSpPr txBox="1"/>
          <p:nvPr/>
        </p:nvSpPr>
        <p:spPr>
          <a:xfrm>
            <a:off x="6161141" y="3199382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Not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'Ivysaur'</a:t>
            </a:r>
            <a:br>
              <a:rPr lang="en-US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2A34D-6516-D4A4-421F-278AA88AAF10}"/>
              </a:ext>
            </a:extLst>
          </p:cNvPr>
          <p:cNvSpPr txBox="1"/>
          <p:nvPr/>
        </p:nvSpPr>
        <p:spPr>
          <a:xfrm>
            <a:off x="6161141" y="4494091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 = [...pokemons]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135444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Virtualized 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React 19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38636075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Virtualized List</a:t>
            </a:r>
          </a:p>
        </p:txBody>
      </p:sp>
      <p:pic>
        <p:nvPicPr>
          <p:cNvPr id="2050" name="Picture 2" descr="Virtualize large lists with react-window | Articles | web.dev">
            <a:extLst>
              <a:ext uri="{FF2B5EF4-FFF2-40B4-BE49-F238E27FC236}">
                <a16:creationId xmlns:a16="http://schemas.microsoft.com/office/drawing/2014/main" id="{9B2EE12A-B845-ED84-B630-5B858A715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18" y="1945325"/>
            <a:ext cx="5410055" cy="359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624C8-0605-12BF-5AB3-08F76FB945AF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rendern was wirklich sichtbar ist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Performanter und flexibler als useMemo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66888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19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F61A531-FCBF-56CC-F123-974502569A23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Weniger Boilerplate</a:t>
            </a:r>
            <a:endParaRPr lang="en-US" sz="1400"/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Schneller durch React-Compiler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useMemo &amp; useCallback entfallen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Aber Wissen bleibt relevant</a:t>
            </a:r>
          </a:p>
        </p:txBody>
      </p:sp>
    </p:spTree>
    <p:extLst>
      <p:ext uri="{BB962C8B-B14F-4D97-AF65-F5344CB8AC3E}">
        <p14:creationId xmlns:p14="http://schemas.microsoft.com/office/powerpoint/2010/main" val="216905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2FE96-38F8-4C5A-F51E-FAC6865D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6" y="2243582"/>
            <a:ext cx="1997074" cy="42987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0655E9-9C5C-6604-38FE-020400F4A8A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Web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65D4C-A8E9-273B-C828-8ABD441AA014}"/>
              </a:ext>
            </a:extLst>
          </p:cNvPr>
          <p:cNvSpPr txBox="1"/>
          <p:nvPr/>
        </p:nvSpPr>
        <p:spPr>
          <a:xfrm>
            <a:off x="2981326" y="1914827"/>
            <a:ext cx="19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44524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2FE96-38F8-4C5A-F51E-FAC6865D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6" y="2243582"/>
            <a:ext cx="1997074" cy="42987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0655E9-9C5C-6604-38FE-020400F4A8A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Web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E3B6A-9830-AFB7-F454-ACA47B10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28" y="2243390"/>
            <a:ext cx="2014780" cy="4292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65D4C-A8E9-273B-C828-8ABD441AA014}"/>
              </a:ext>
            </a:extLst>
          </p:cNvPr>
          <p:cNvSpPr txBox="1"/>
          <p:nvPr/>
        </p:nvSpPr>
        <p:spPr>
          <a:xfrm>
            <a:off x="2981326" y="1914827"/>
            <a:ext cx="19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Login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BD973-B772-A391-5E3F-FBB398D51C1C}"/>
              </a:ext>
            </a:extLst>
          </p:cNvPr>
          <p:cNvSpPr txBox="1"/>
          <p:nvPr/>
        </p:nvSpPr>
        <p:spPr>
          <a:xfrm>
            <a:off x="7203260" y="1914827"/>
            <a:ext cx="20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Pokemon Page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2AA427-0968-4C7E-9492-B99B7157CF17}"/>
              </a:ext>
            </a:extLst>
          </p:cNvPr>
          <p:cNvSpPr/>
          <p:nvPr/>
        </p:nvSpPr>
        <p:spPr>
          <a:xfrm>
            <a:off x="5605390" y="4162022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137741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pic>
        <p:nvPicPr>
          <p:cNvPr id="11" name="Picture 10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C0D234D-BD6E-71D6-9F48-CC95B9B6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282"/>
            <a:ext cx="10687086" cy="46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02491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2735</TotalTime>
  <Words>3344</Words>
  <Application>Microsoft Office PowerPoint</Application>
  <PresentationFormat>Widescreen</PresentationFormat>
  <Paragraphs>430</Paragraphs>
  <Slides>63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Garet Book</vt:lpstr>
      <vt:lpstr>Garet Heavy</vt:lpstr>
      <vt:lpstr>Impact</vt:lpstr>
      <vt:lpstr>JetBrains Mono</vt:lpstr>
      <vt:lpstr>Wingdings</vt:lpstr>
      <vt:lpstr>AclueDesign</vt:lpstr>
      <vt:lpstr>React Advanced</vt:lpstr>
      <vt:lpstr>PowerPoint Presentation</vt:lpstr>
      <vt:lpstr>Agenda</vt:lpstr>
      <vt:lpstr>Projektvorstellung</vt:lpstr>
      <vt:lpstr>PowerPoint Presentation</vt:lpstr>
      <vt:lpstr>PowerPoint Presentation</vt:lpstr>
      <vt:lpstr>PowerPoint Presentation</vt:lpstr>
      <vt:lpstr>PowerPoint Presentation</vt:lpstr>
      <vt:lpstr>Architecture</vt:lpstr>
      <vt:lpstr>Architecture</vt:lpstr>
      <vt:lpstr>Was macht Entwickler advanced in react? </vt:lpstr>
      <vt:lpstr>Was macht Entwickler advanced in react? </vt:lpstr>
      <vt:lpstr>Css-Modules vs Styled-Components</vt:lpstr>
      <vt:lpstr>PowerPoint Presentation</vt:lpstr>
      <vt:lpstr>Api-Generierung</vt:lpstr>
      <vt:lpstr> Was ist eine Api?</vt:lpstr>
      <vt:lpstr> Was ist eine Api?</vt:lpstr>
      <vt:lpstr> Was ist eine Api?</vt:lpstr>
      <vt:lpstr>Rule of </vt:lpstr>
      <vt:lpstr>Wie wird eine Api erstellt?</vt:lpstr>
      <vt:lpstr>Wie wird eine Api erstellt?</vt:lpstr>
      <vt:lpstr>Wie wird eine Api erstellt?</vt:lpstr>
      <vt:lpstr>Wie wird eine Api erstellt?</vt:lpstr>
      <vt:lpstr>Wie wird eine Api erstellt?</vt:lpstr>
      <vt:lpstr>Wie wird unsere Api generiert?</vt:lpstr>
      <vt:lpstr>Wie wird unsere Api generiert?</vt:lpstr>
      <vt:lpstr>Api-Generierung mit</vt:lpstr>
      <vt:lpstr>Api-Generierung mit</vt:lpstr>
      <vt:lpstr>Api-Generierung mit</vt:lpstr>
      <vt:lpstr>Api-Generierung mit</vt:lpstr>
      <vt:lpstr>Api-Generierung mit</vt:lpstr>
      <vt:lpstr>Aufgaben</vt:lpstr>
      <vt:lpstr>Lösungen</vt:lpstr>
      <vt:lpstr>Global State</vt:lpstr>
      <vt:lpstr>Login Request &amp; Jwt Storage</vt:lpstr>
      <vt:lpstr>Persisting State - Local Storage</vt:lpstr>
      <vt:lpstr>React Hooks</vt:lpstr>
      <vt:lpstr>React Hooks</vt:lpstr>
      <vt:lpstr>React Hooks</vt:lpstr>
      <vt:lpstr>React Hooks</vt:lpstr>
      <vt:lpstr>Component Caching</vt:lpstr>
      <vt:lpstr>Component Caching</vt:lpstr>
      <vt:lpstr>Component Caching</vt:lpstr>
      <vt:lpstr>Lösungen</vt:lpstr>
      <vt:lpstr>React Hooks</vt:lpstr>
      <vt:lpstr>React Hooks</vt:lpstr>
      <vt:lpstr>Aufgaben useRef</vt:lpstr>
      <vt:lpstr>Lösungen useRef</vt:lpstr>
      <vt:lpstr>Invalidation Tags</vt:lpstr>
      <vt:lpstr>Invalidation Tags</vt:lpstr>
      <vt:lpstr>Invalidation Tags</vt:lpstr>
      <vt:lpstr>Pitfall –Nested Object in useState</vt:lpstr>
      <vt:lpstr>Pitfall –Nested Object in useState</vt:lpstr>
      <vt:lpstr>Pitfall –Nested Object in useState</vt:lpstr>
      <vt:lpstr>Pitfall –Nested Object in useState</vt:lpstr>
      <vt:lpstr>Pitfall –Nested Object in useState</vt:lpstr>
      <vt:lpstr>Pitfall –Nested Object in useState</vt:lpstr>
      <vt:lpstr>Pitfall – Object in Dependencies</vt:lpstr>
      <vt:lpstr>Pitfall – Object in Dependencies</vt:lpstr>
      <vt:lpstr>Pitfall – Object in Dependencies</vt:lpstr>
      <vt:lpstr>Ausblick</vt:lpstr>
      <vt:lpstr>Virtualized List</vt:lpstr>
      <vt:lpstr>React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Fehrmann</cp:lastModifiedBy>
  <cp:revision>128</cp:revision>
  <dcterms:created xsi:type="dcterms:W3CDTF">2024-02-21T13:17:56Z</dcterms:created>
  <dcterms:modified xsi:type="dcterms:W3CDTF">2024-04-22T10:03:27Z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