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9" r:id="rId6"/>
    <p:sldId id="265" r:id="rId7"/>
    <p:sldId id="276" r:id="rId8"/>
    <p:sldId id="281" r:id="rId9"/>
    <p:sldId id="285" r:id="rId10"/>
    <p:sldId id="277" r:id="rId11"/>
    <p:sldId id="278" r:id="rId12"/>
    <p:sldId id="279" r:id="rId13"/>
    <p:sldId id="280" r:id="rId14"/>
    <p:sldId id="267" r:id="rId15"/>
    <p:sldId id="284" r:id="rId16"/>
    <p:sldId id="282" r:id="rId17"/>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p:cViewPr varScale="1">
        <p:scale>
          <a:sx n="84" d="100"/>
          <a:sy n="84" d="100"/>
        </p:scale>
        <p:origin x="835" y="4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6947F12A-A84C-4A14-B00A-35CCCDCBE045}" type="datetime1">
              <a:rPr lang="ru-RU" smtClean="0"/>
              <a:pPr algn="r" rtl="0"/>
              <a:t>14.04.2021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ru-RU" smtClean="0"/>
              <a:pPr algn="r" rtl="0"/>
              <a:t>‹#›</a:t>
            </a:fld>
            <a:endParaRPr lang="ru-RU"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089557B-9822-496C-AFB1-92504668F6D8}" type="datetime1">
              <a:rPr lang="ru-RU" smtClean="0"/>
              <a:pPr/>
              <a:t>14.04.2021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ru-RU" smtClean="0"/>
              <a:pPr/>
              <a:t>‹#›</a:t>
            </a:fld>
            <a:endParaRPr lang="ru-RU"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Прямоугольник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7" name="Прямоугольник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ru-RU" smtClean="0"/>
              <a:t>Образец заголовка</a:t>
            </a:r>
            <a:endParaRPr lang="ru-RU" dirty="0"/>
          </a:p>
        </p:txBody>
      </p:sp>
      <p:sp>
        <p:nvSpPr>
          <p:cNvPr id="3" name="Подзаголовок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ru-RU" smtClean="0"/>
              <a:t>Образец подзаголовка</a:t>
            </a:r>
            <a:endParaRPr lang="ru-RU"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464C44B-2BBF-4BA1-A73D-D02BA9DD5A92}" type="datetime1">
              <a:rPr lang="ru-RU" smtClean="0"/>
              <a:pPr/>
              <a:t>14.04.2021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457199"/>
            <a:ext cx="1943100" cy="5638801"/>
          </a:xfrm>
        </p:spPr>
        <p:txBody>
          <a:bodyPr vert="eaVert"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a:xfrm>
            <a:off x="1524000" y="457199"/>
            <a:ext cx="7048500" cy="5638801"/>
          </a:xfrm>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E6A3F516-A09D-4456-9F4A-D955148FE47B}" type="datetime1">
              <a:rPr lang="ru-RU" smtClean="0"/>
              <a:pPr/>
              <a:t>14.04.2021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idx="1"/>
          </p:nvPr>
        </p:nvSpPr>
        <p:spPr/>
        <p:txBody>
          <a:bodyPr rtlCol="0"/>
          <a:lstStyle>
            <a:lvl5pPr algn="l" rtl="0">
              <a:defRPr/>
            </a:lvl5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36460D0-483D-41DF-921A-E915B182C4D8}" type="datetime1">
              <a:rPr lang="ru-RU" smtClean="0"/>
              <a:pPr/>
              <a:t>14.04.2021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ru-RU" smtClean="0"/>
              <a:t>Образец заголовка</a:t>
            </a:r>
            <a:endParaRPr lang="ru-RU" dirty="0"/>
          </a:p>
        </p:txBody>
      </p:sp>
      <p:sp>
        <p:nvSpPr>
          <p:cNvPr id="3" name="Замещающий текст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ru-RU" smtClean="0"/>
              <a:t>Образец текста</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Объект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Дата 4"/>
          <p:cNvSpPr>
            <a:spLocks noGrp="1"/>
          </p:cNvSpPr>
          <p:nvPr>
            <p:ph type="dt" sz="half" idx="10"/>
          </p:nvPr>
        </p:nvSpPr>
        <p:spPr/>
        <p:txBody>
          <a:bodyPr rtlCol="0"/>
          <a:lstStyle>
            <a:lvl1pPr>
              <a:defRPr/>
            </a:lvl1pPr>
          </a:lstStyle>
          <a:p>
            <a:fld id="{FD7CFA94-EFCC-47FC-B7DD-4E24B24733B5}" type="datetime1">
              <a:rPr lang="ru-RU" smtClean="0"/>
              <a:pPr/>
              <a:t>14.04.2021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lang="ru-RU" dirty="0"/>
          </a:p>
        </p:txBody>
      </p:sp>
      <p:sp>
        <p:nvSpPr>
          <p:cNvPr id="3" name="Текст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4" name="Объект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Текст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6" name="Объект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7" name="Дата 6"/>
          <p:cNvSpPr>
            <a:spLocks noGrp="1"/>
          </p:cNvSpPr>
          <p:nvPr>
            <p:ph type="dt" sz="half" idx="10"/>
          </p:nvPr>
        </p:nvSpPr>
        <p:spPr/>
        <p:txBody>
          <a:bodyPr rtlCol="0"/>
          <a:lstStyle>
            <a:lvl1pPr>
              <a:defRPr/>
            </a:lvl1pPr>
          </a:lstStyle>
          <a:p>
            <a:fld id="{481638CB-5695-4AA9-8097-67D2CBFE7CE7}" type="datetime1">
              <a:rPr lang="ru-RU" smtClean="0"/>
              <a:pPr/>
              <a:t>14.04.2021</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FA80E48A-252F-48D1-8AEC-7A986F5005E3}" type="datetime1">
              <a:rPr lang="ru-RU" smtClean="0"/>
              <a:pPr/>
              <a:t>14.04.2021</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4DED88E1-B763-4872-A95C-D1643011B528}" type="datetime1">
              <a:rPr lang="ru-RU" smtClean="0"/>
              <a:pPr/>
              <a:t>14.04.2021</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ru-RU" smtClean="0"/>
              <a:t>Образец заголовка</a:t>
            </a:r>
            <a:endParaRPr lang="ru-RU" dirty="0"/>
          </a:p>
        </p:txBody>
      </p:sp>
      <p:sp>
        <p:nvSpPr>
          <p:cNvPr id="3" name="Объект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Текст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C57E0EC7-2776-4AD9-84CE-3F9E782741C2}" type="datetime1">
              <a:rPr lang="ru-RU" smtClean="0"/>
              <a:pPr/>
              <a:t>14.04.2021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600" dirty="0"/>
          </a:p>
        </p:txBody>
      </p:sp>
      <p:sp>
        <p:nvSpPr>
          <p:cNvPr id="2" name="Заголовок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ru-RU" smtClean="0"/>
              <a:t>Образец заголовка</a:t>
            </a:r>
            <a:endParaRPr lang="ru-RU" dirty="0"/>
          </a:p>
        </p:txBody>
      </p:sp>
      <p:sp>
        <p:nvSpPr>
          <p:cNvPr id="3" name="Рисунок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smtClean="0"/>
              <a:t>Вставка рисунка</a:t>
            </a:r>
            <a:endParaRPr lang="ru-RU" dirty="0"/>
          </a:p>
        </p:txBody>
      </p:sp>
      <p:sp>
        <p:nvSpPr>
          <p:cNvPr id="4" name="Текст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5FAF969C-653B-47D5-B5E2-94CF67614AE9}" type="datetime1">
              <a:rPr lang="ru-RU" smtClean="0"/>
              <a:pPr/>
              <a:t>14.04.2021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Замещающий текст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F8CDDE5-FCFD-48E4-8C63-D89CA08A7A47}" type="datetime1">
              <a:rPr lang="ru-RU" smtClean="0"/>
              <a:pPr/>
              <a:t>14.04.2021</a:t>
            </a:fld>
            <a:endParaRPr lang="ru-RU" dirty="0"/>
          </a:p>
        </p:txBody>
      </p:sp>
      <p:sp>
        <p:nvSpPr>
          <p:cNvPr id="5" name="Нижний колонтитул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ru-RU" dirty="0"/>
          </a:p>
        </p:txBody>
      </p:sp>
      <p:sp>
        <p:nvSpPr>
          <p:cNvPr id="6" name="Номер слайда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en-US" dirty="0" smtClean="0"/>
              <a:t>Red-Black Tree(</a:t>
            </a:r>
            <a:r>
              <a:rPr lang="ru-RU" dirty="0" smtClean="0"/>
              <a:t>Красно-черное дерево</a:t>
            </a:r>
            <a:r>
              <a:rPr lang="en-US" dirty="0" smtClean="0"/>
              <a:t>)</a:t>
            </a:r>
            <a:endParaRPr lang="ru-RU" dirty="0"/>
          </a:p>
        </p:txBody>
      </p:sp>
      <p:sp>
        <p:nvSpPr>
          <p:cNvPr id="3" name="Подзаголовок 2"/>
          <p:cNvSpPr>
            <a:spLocks noGrp="1"/>
          </p:cNvSpPr>
          <p:nvPr>
            <p:ph type="subTitle" idx="1"/>
          </p:nvPr>
        </p:nvSpPr>
        <p:spPr/>
        <p:txBody>
          <a:bodyPr rtlCol="0"/>
          <a:lstStyle/>
          <a:p>
            <a:pPr rtl="0"/>
            <a:endParaRPr lang="ru-RU"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336" y="980728"/>
            <a:ext cx="4248472" cy="2088232"/>
          </a:xfrm>
        </p:spPr>
        <p:txBody>
          <a:bodyPr rtlCol="0">
            <a:normAutofit/>
          </a:bodyPr>
          <a:lstStyle/>
          <a:p>
            <a:pPr rtl="0"/>
            <a:r>
              <a:rPr lang="ru-RU" dirty="0" smtClean="0"/>
              <a:t>Простой пример, как работает сортировка в </a:t>
            </a:r>
            <a:r>
              <a:rPr lang="en-US" dirty="0" smtClean="0"/>
              <a:t>red-black tree</a:t>
            </a:r>
            <a:endParaRPr lang="ru-RU" dirty="0"/>
          </a:p>
        </p:txBody>
      </p:sp>
      <p:pic>
        <p:nvPicPr>
          <p:cNvPr id="2050" name="Picture 2" descr="https://hsto.org/files/fe9/243/1db/fe92431db02f476d8bffc424576629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457200"/>
            <a:ext cx="7219950" cy="6029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22041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344" y="404664"/>
            <a:ext cx="8136904" cy="4772000"/>
          </a:xfrm>
        </p:spPr>
        <p:txBody>
          <a:bodyPr rtlCol="0">
            <a:normAutofit/>
          </a:bodyPr>
          <a:lstStyle/>
          <a:p>
            <a:r>
              <a:rPr lang="ru-RU" sz="2400" dirty="0"/>
              <a:t>Оценка сложности:</a:t>
            </a:r>
            <a:br>
              <a:rPr lang="ru-RU" sz="2400" dirty="0"/>
            </a:br>
            <a:r>
              <a:rPr lang="ru-RU" sz="2400" dirty="0"/>
              <a:t>Операции чтения для красно-чёрного дерева ничем не отличаются от оных для бинарного дерева поиска, потому что любое красно-чёрное дерево является особым случаем обычного бинарного дерева поиска. Однако непосредственный результат вставки или удаления может привести к нарушению свойств красно-чёрных деревьев. Восстановление свойств требует небольшого (O(</a:t>
            </a:r>
            <a:r>
              <a:rPr lang="ru-RU" sz="2400" dirty="0" err="1"/>
              <a:t>log</a:t>
            </a:r>
            <a:r>
              <a:rPr lang="ru-RU" sz="2400" dirty="0"/>
              <a:t> n) или O(1)) числа операций смены цветов (которая на практике очень быстрая) и не более чем трех поворотов дерева (для вставки — не более двух). Хотя вставка и удаление сложны, их трудоемкость остается O(</a:t>
            </a:r>
            <a:r>
              <a:rPr lang="ru-RU" sz="2400" dirty="0" err="1"/>
              <a:t>log</a:t>
            </a:r>
            <a:r>
              <a:rPr lang="ru-RU" sz="2400" dirty="0"/>
              <a:t> n).</a:t>
            </a:r>
          </a:p>
        </p:txBody>
      </p:sp>
    </p:spTree>
    <p:extLst>
      <p:ext uri="{BB962C8B-B14F-4D97-AF65-F5344CB8AC3E}">
        <p14:creationId xmlns:p14="http://schemas.microsoft.com/office/powerpoint/2010/main" val="4145261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63352" y="332656"/>
            <a:ext cx="5553850" cy="34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p:cNvPicPr>
            <a:picLocks noChangeAspect="1"/>
          </p:cNvPicPr>
          <p:nvPr/>
        </p:nvPicPr>
        <p:blipFill>
          <a:blip r:embed="rId3"/>
          <a:stretch>
            <a:fillRect/>
          </a:stretch>
        </p:blipFill>
        <p:spPr>
          <a:xfrm>
            <a:off x="6096000" y="332656"/>
            <a:ext cx="5677692" cy="34675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p:cNvPicPr>
            <a:picLocks noChangeAspect="1"/>
          </p:cNvPicPr>
          <p:nvPr/>
        </p:nvPicPr>
        <p:blipFill>
          <a:blip r:embed="rId4"/>
          <a:stretch>
            <a:fillRect/>
          </a:stretch>
        </p:blipFill>
        <p:spPr>
          <a:xfrm>
            <a:off x="3083145" y="3573016"/>
            <a:ext cx="5468113" cy="3172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5538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7368" y="476672"/>
            <a:ext cx="9144000" cy="2755776"/>
          </a:xfrm>
        </p:spPr>
        <p:txBody>
          <a:bodyPr>
            <a:noAutofit/>
          </a:bodyPr>
          <a:lstStyle/>
          <a:p>
            <a:r>
              <a:rPr lang="ru-RU" sz="2400" dirty="0"/>
              <a:t>Каждый элемент вставляется вместо листа, поэтому для выбора места вставки идём от корня до тех пор, пока указатель на следующего сына не станет </a:t>
            </a:r>
            <a:r>
              <a:rPr lang="en-US" sz="2400" dirty="0" smtClean="0"/>
              <a:t>NIL</a:t>
            </a:r>
            <a:r>
              <a:rPr lang="ru-RU" sz="2400" dirty="0" smtClean="0"/>
              <a:t> </a:t>
            </a:r>
            <a:r>
              <a:rPr lang="ru-RU" sz="2400" dirty="0"/>
              <a:t>(то есть этот сын — лист). Вставляем вместо него новый элемент с нулевыми потомками и красным цветом. Теперь проверяем балансировку. Если отец нового элемента черный, то никакое из свойств дерева не нарушено. Если же он красный, то нарушается свойство 3, для исправления достаточно рассмотреть два случая:</a:t>
            </a:r>
          </a:p>
        </p:txBody>
      </p:sp>
      <p:sp>
        <p:nvSpPr>
          <p:cNvPr id="7" name="TextBox 6"/>
          <p:cNvSpPr txBox="1"/>
          <p:nvPr/>
        </p:nvSpPr>
        <p:spPr>
          <a:xfrm>
            <a:off x="551384" y="3501008"/>
            <a:ext cx="11449272" cy="2585323"/>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rgbClr val="00B0F0"/>
                </a:solidFill>
              </a:rPr>
              <a:t>"Дядя" этого узла тоже красный. Тогда, чтобы сохранить свойства 3 и 4, просто перекрашиваем "отца" и "дядю" в чёрный цвет, а "деда" — в красный. В таком случае черная высота в этом поддереве одинакова для всех листьев и у всех красных вершин "отцы" черные. Проверяем, не нарушена ли балансировка. Если в результате этих перекрашиваний мы дойдём до корня, </a:t>
            </a:r>
            <a:r>
              <a:rPr lang="ru-RU" dirty="0" smtClean="0">
                <a:solidFill>
                  <a:srgbClr val="00B0F0"/>
                </a:solidFill>
              </a:rPr>
              <a:t>то</a:t>
            </a:r>
            <a:r>
              <a:rPr lang="en-US" dirty="0" smtClean="0">
                <a:solidFill>
                  <a:srgbClr val="00B0F0"/>
                </a:solidFill>
              </a:rPr>
              <a:t> </a:t>
            </a:r>
            <a:r>
              <a:rPr lang="ru-RU" dirty="0">
                <a:solidFill>
                  <a:srgbClr val="00B0F0"/>
                </a:solidFill>
              </a:rPr>
              <a:t>в нём в любом случае ставим чёрный цвет, чтобы дерево удовлетворяло свойству </a:t>
            </a:r>
            <a:r>
              <a:rPr lang="ru-RU" dirty="0" smtClean="0">
                <a:solidFill>
                  <a:srgbClr val="00B0F0"/>
                </a:solidFill>
              </a:rPr>
              <a:t>2</a:t>
            </a:r>
            <a:endParaRPr lang="en-US" dirty="0" smtClean="0">
              <a:solidFill>
                <a:srgbClr val="00B0F0"/>
              </a:solidFill>
            </a:endParaRPr>
          </a:p>
          <a:p>
            <a:pPr marL="285750" indent="-285750">
              <a:buFont typeface="Arial" panose="020B0604020202020204" pitchFamily="34" charset="0"/>
              <a:buChar char="•"/>
            </a:pPr>
            <a:r>
              <a:rPr lang="ru-RU" dirty="0">
                <a:solidFill>
                  <a:srgbClr val="00B0F0"/>
                </a:solidFill>
              </a:rPr>
              <a:t>"Дядя" чёрный. Если выполнить только перекрашивание, то может нарушиться постоянство чёрной высоты дерева по всем ветвям. Поэтому выполняем поворот. Если добавляемый узел был правым потомком, то необходимо сначала выполнить левое вращение, которое сделает его левым потомком. Таким образом, свойство 3 и постоянство черной высоты сохраняются.</a:t>
            </a:r>
          </a:p>
        </p:txBody>
      </p:sp>
    </p:spTree>
    <p:extLst>
      <p:ext uri="{BB962C8B-B14F-4D97-AF65-F5344CB8AC3E}">
        <p14:creationId xmlns:p14="http://schemas.microsoft.com/office/powerpoint/2010/main" val="3253992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457200"/>
            <a:ext cx="9144000" cy="595536"/>
          </a:xfrm>
        </p:spPr>
        <p:txBody>
          <a:bodyPr rtlCol="0"/>
          <a:lstStyle/>
          <a:p>
            <a:pPr rtl="0"/>
            <a:r>
              <a:rPr lang="ru-RU" dirty="0" smtClean="0"/>
              <a:t>Представление Красно-черного дерева</a:t>
            </a:r>
            <a:endParaRPr lang="ru-RU" dirty="0"/>
          </a:p>
        </p:txBody>
      </p:sp>
      <p:pic>
        <p:nvPicPr>
          <p:cNvPr id="3" name="Picture 2" descr="https://habrastorage.org/web/ae2/9ed/b02/ae29edb02c724c209d25ec3ee48724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556792"/>
            <a:ext cx="9793088" cy="4838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5302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fontScale="90000"/>
          </a:bodyPr>
          <a:lstStyle/>
          <a:p>
            <a:pPr rtl="0"/>
            <a:r>
              <a:rPr lang="ru-RU" dirty="0" smtClean="0"/>
              <a:t>Любое бинарное дерево является красно-черным, если оно удовлетворяет следующим свойствам: </a:t>
            </a:r>
            <a:endParaRPr lang="ru-RU" dirty="0"/>
          </a:p>
        </p:txBody>
      </p:sp>
      <p:sp>
        <p:nvSpPr>
          <p:cNvPr id="14" name="Объект 13"/>
          <p:cNvSpPr>
            <a:spLocks noGrp="1"/>
          </p:cNvSpPr>
          <p:nvPr>
            <p:ph idx="1"/>
          </p:nvPr>
        </p:nvSpPr>
        <p:spPr/>
        <p:txBody>
          <a:bodyPr rtlCol="0">
            <a:normAutofit/>
          </a:bodyPr>
          <a:lstStyle/>
          <a:p>
            <a:pPr rtl="0"/>
            <a:r>
              <a:rPr lang="ru-RU" sz="2800" dirty="0" smtClean="0"/>
              <a:t>Каждый узел является либо, либо черным.</a:t>
            </a:r>
          </a:p>
          <a:p>
            <a:pPr rtl="0"/>
            <a:r>
              <a:rPr lang="ru-RU" sz="2800" dirty="0" smtClean="0"/>
              <a:t>Корень дерева является черным узлом.</a:t>
            </a:r>
          </a:p>
          <a:p>
            <a:pPr rtl="0"/>
            <a:r>
              <a:rPr lang="ru-RU" sz="2800" dirty="0" smtClean="0"/>
              <a:t>Каждый лист дерева(</a:t>
            </a:r>
            <a:r>
              <a:rPr lang="en-US" sz="2800" dirty="0" smtClean="0"/>
              <a:t>NIL</a:t>
            </a:r>
            <a:r>
              <a:rPr lang="ru-RU" sz="2800" dirty="0" smtClean="0"/>
              <a:t>)</a:t>
            </a:r>
            <a:r>
              <a:rPr lang="en-GB" sz="2800" dirty="0" smtClean="0"/>
              <a:t> </a:t>
            </a:r>
            <a:r>
              <a:rPr lang="ru-RU" sz="2800" dirty="0" smtClean="0"/>
              <a:t>является черным узлом.</a:t>
            </a:r>
          </a:p>
          <a:p>
            <a:pPr rtl="0"/>
            <a:r>
              <a:rPr lang="ru-RU" sz="2800" dirty="0" smtClean="0"/>
              <a:t>Если узел красный, то оба его дочерних узла черные.</a:t>
            </a:r>
          </a:p>
          <a:p>
            <a:pPr rtl="0"/>
            <a:r>
              <a:rPr lang="ru-RU" sz="2800" dirty="0" smtClean="0"/>
              <a:t>Для каждого узла все простые пути от него до листьев, являющихся потомками данного узла, содержат одно и то же количество черных узлов.</a:t>
            </a:r>
            <a:endParaRPr lang="ru-RU" sz="2800" dirty="0"/>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normAutofit fontScale="90000"/>
          </a:bodyPr>
          <a:lstStyle/>
          <a:p>
            <a:pPr rtl="0"/>
            <a:r>
              <a:rPr lang="ru-RU" dirty="0" smtClean="0"/>
              <a:t>Любое бинарное дерево является красно-черным, если оно удовлетворяет следующим свойствам: </a:t>
            </a:r>
            <a:endParaRPr lang="ru-RU" dirty="0"/>
          </a:p>
        </p:txBody>
      </p:sp>
      <p:sp>
        <p:nvSpPr>
          <p:cNvPr id="14" name="Объект 13"/>
          <p:cNvSpPr>
            <a:spLocks noGrp="1"/>
          </p:cNvSpPr>
          <p:nvPr>
            <p:ph idx="1"/>
          </p:nvPr>
        </p:nvSpPr>
        <p:spPr/>
        <p:txBody>
          <a:bodyPr rtlCol="0">
            <a:normAutofit/>
          </a:bodyPr>
          <a:lstStyle/>
          <a:p>
            <a:r>
              <a:rPr lang="ru-RU" sz="2800" dirty="0"/>
              <a:t>Каждый узел промаркирован красным или чёрным цветом</a:t>
            </a:r>
          </a:p>
          <a:p>
            <a:r>
              <a:rPr lang="ru-RU" sz="2800" dirty="0"/>
              <a:t>Корень и конечные узлы </a:t>
            </a:r>
            <a:r>
              <a:rPr lang="ru-RU" sz="2800" dirty="0" smtClean="0"/>
              <a:t>(</a:t>
            </a:r>
            <a:r>
              <a:rPr lang="en-US" sz="2800" dirty="0" smtClean="0"/>
              <a:t>NIL</a:t>
            </a:r>
            <a:r>
              <a:rPr lang="ru-RU" sz="2800" dirty="0" smtClean="0"/>
              <a:t>) </a:t>
            </a:r>
            <a:r>
              <a:rPr lang="ru-RU" sz="2800" dirty="0"/>
              <a:t>дерева — чёрные</a:t>
            </a:r>
          </a:p>
          <a:p>
            <a:r>
              <a:rPr lang="ru-RU" sz="2800" dirty="0"/>
              <a:t>У красного узла родительский узел — чёрный</a:t>
            </a:r>
          </a:p>
          <a:p>
            <a:r>
              <a:rPr lang="ru-RU" sz="2800" dirty="0"/>
              <a:t>Все простые пути из любого узла x до листьев содержат одинаковое количество чёрных узлов</a:t>
            </a:r>
          </a:p>
          <a:p>
            <a:r>
              <a:rPr lang="ru-RU" sz="2800" dirty="0"/>
              <a:t>Чёрный узел может иметь чёрного родителя</a:t>
            </a:r>
          </a:p>
          <a:p>
            <a:pPr rtl="0"/>
            <a:endParaRPr lang="ru-RU" sz="2800" dirty="0"/>
          </a:p>
        </p:txBody>
      </p:sp>
    </p:spTree>
    <p:extLst>
      <p:ext uri="{BB962C8B-B14F-4D97-AF65-F5344CB8AC3E}">
        <p14:creationId xmlns:p14="http://schemas.microsoft.com/office/powerpoint/2010/main" val="635572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 красно-черного дерева существует одна лемма и одна теорема </a:t>
            </a:r>
            <a:endParaRPr lang="ru-RU" dirty="0"/>
          </a:p>
        </p:txBody>
      </p:sp>
      <p:pic>
        <p:nvPicPr>
          <p:cNvPr id="3" name="Рисунок 2"/>
          <p:cNvPicPr>
            <a:picLocks noChangeAspect="1"/>
          </p:cNvPicPr>
          <p:nvPr/>
        </p:nvPicPr>
        <p:blipFill>
          <a:blip r:embed="rId2"/>
          <a:stretch>
            <a:fillRect/>
          </a:stretch>
        </p:blipFill>
        <p:spPr>
          <a:xfrm>
            <a:off x="263352" y="1700808"/>
            <a:ext cx="8726118" cy="762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Рисунок 3"/>
          <p:cNvPicPr>
            <a:picLocks noChangeAspect="1"/>
          </p:cNvPicPr>
          <p:nvPr/>
        </p:nvPicPr>
        <p:blipFill>
          <a:blip r:embed="rId3"/>
          <a:stretch>
            <a:fillRect/>
          </a:stretch>
        </p:blipFill>
        <p:spPr>
          <a:xfrm>
            <a:off x="3071664" y="3052569"/>
            <a:ext cx="8287907" cy="866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p:cNvPicPr>
            <a:picLocks noChangeAspect="1"/>
          </p:cNvPicPr>
          <p:nvPr/>
        </p:nvPicPr>
        <p:blipFill>
          <a:blip r:embed="rId4"/>
          <a:stretch>
            <a:fillRect/>
          </a:stretch>
        </p:blipFill>
        <p:spPr>
          <a:xfrm>
            <a:off x="258016" y="4509120"/>
            <a:ext cx="5992061" cy="10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507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81966" y="188640"/>
            <a:ext cx="6336704" cy="1359024"/>
          </a:xfrm>
        </p:spPr>
        <p:txBody>
          <a:bodyPr rtlCol="0">
            <a:normAutofit fontScale="90000"/>
          </a:bodyPr>
          <a:lstStyle/>
          <a:p>
            <a:pPr rtl="0"/>
            <a:r>
              <a:rPr lang="ru-RU" dirty="0" smtClean="0"/>
              <a:t>Функция добавления узла в дерево.</a:t>
            </a:r>
            <a:r>
              <a:rPr lang="ru-RU" dirty="0" smtClean="0"/>
              <a:t/>
            </a:r>
            <a:br>
              <a:rPr lang="ru-RU" dirty="0" smtClean="0"/>
            </a:br>
            <a:r>
              <a:rPr lang="ru-RU" dirty="0" smtClean="0"/>
              <a:t>Выполняется за </a:t>
            </a:r>
            <a:r>
              <a:rPr lang="en-US" dirty="0" smtClean="0"/>
              <a:t>O(log </a:t>
            </a:r>
            <a:r>
              <a:rPr lang="en-US" dirty="0" smtClean="0"/>
              <a:t>n</a:t>
            </a:r>
            <a:r>
              <a:rPr lang="en-US" dirty="0" smtClean="0"/>
              <a:t>)</a:t>
            </a:r>
            <a:endParaRPr lang="ru-RU" dirty="0"/>
          </a:p>
        </p:txBody>
      </p:sp>
      <p:pic>
        <p:nvPicPr>
          <p:cNvPr id="3" name="Рисунок 2"/>
          <p:cNvPicPr>
            <a:picLocks noChangeAspect="1"/>
          </p:cNvPicPr>
          <p:nvPr/>
        </p:nvPicPr>
        <p:blipFill>
          <a:blip r:embed="rId2"/>
          <a:stretch>
            <a:fillRect/>
          </a:stretch>
        </p:blipFill>
        <p:spPr>
          <a:xfrm>
            <a:off x="839416" y="1700808"/>
            <a:ext cx="10421804" cy="4753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653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980728"/>
            <a:ext cx="4427984" cy="1143000"/>
          </a:xfrm>
        </p:spPr>
        <p:txBody>
          <a:bodyPr rtlCol="0">
            <a:normAutofit/>
          </a:bodyPr>
          <a:lstStyle/>
          <a:p>
            <a:pPr rtl="0"/>
            <a:r>
              <a:rPr lang="ru-RU" dirty="0" smtClean="0"/>
              <a:t>Функция проверки случаев</a:t>
            </a:r>
            <a:endParaRPr lang="ru-RU" dirty="0"/>
          </a:p>
        </p:txBody>
      </p:sp>
      <p:pic>
        <p:nvPicPr>
          <p:cNvPr id="3" name="Рисунок 2"/>
          <p:cNvPicPr>
            <a:picLocks noChangeAspect="1"/>
          </p:cNvPicPr>
          <p:nvPr/>
        </p:nvPicPr>
        <p:blipFill>
          <a:blip r:embed="rId2"/>
          <a:stretch>
            <a:fillRect/>
          </a:stretch>
        </p:blipFill>
        <p:spPr>
          <a:xfrm>
            <a:off x="5735960" y="404664"/>
            <a:ext cx="5614458" cy="6067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4588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9376" y="1628800"/>
            <a:ext cx="3923928" cy="1143000"/>
          </a:xfrm>
        </p:spPr>
        <p:txBody>
          <a:bodyPr rtlCol="0">
            <a:normAutofit fontScale="90000"/>
          </a:bodyPr>
          <a:lstStyle/>
          <a:p>
            <a:pPr rtl="0"/>
            <a:r>
              <a:rPr lang="ru-RU" dirty="0" smtClean="0"/>
              <a:t>Функция удаления узла из дерева.</a:t>
            </a:r>
            <a:br>
              <a:rPr lang="ru-RU" dirty="0" smtClean="0"/>
            </a:br>
            <a:r>
              <a:rPr lang="ru-RU" dirty="0" smtClean="0"/>
              <a:t>Выполняется за </a:t>
            </a:r>
            <a:r>
              <a:rPr lang="en-US" dirty="0" smtClean="0"/>
              <a:t>O(log n)</a:t>
            </a:r>
            <a:endParaRPr lang="ru-RU" dirty="0"/>
          </a:p>
        </p:txBody>
      </p:sp>
      <p:pic>
        <p:nvPicPr>
          <p:cNvPr id="5" name="Рисунок 4"/>
          <p:cNvPicPr>
            <a:picLocks noChangeAspect="1"/>
          </p:cNvPicPr>
          <p:nvPr/>
        </p:nvPicPr>
        <p:blipFill>
          <a:blip r:embed="rId2"/>
          <a:stretch>
            <a:fillRect/>
          </a:stretch>
        </p:blipFill>
        <p:spPr>
          <a:xfrm>
            <a:off x="5087888" y="260648"/>
            <a:ext cx="6480720" cy="64235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088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980728"/>
            <a:ext cx="4427984" cy="1143000"/>
          </a:xfrm>
        </p:spPr>
        <p:txBody>
          <a:bodyPr rtlCol="0">
            <a:normAutofit/>
          </a:bodyPr>
          <a:lstStyle/>
          <a:p>
            <a:pPr rtl="0"/>
            <a:r>
              <a:rPr lang="ru-RU" dirty="0" smtClean="0"/>
              <a:t>Функция проверки при удалении.</a:t>
            </a:r>
            <a:endParaRPr lang="ru-RU" dirty="0"/>
          </a:p>
        </p:txBody>
      </p:sp>
      <p:pic>
        <p:nvPicPr>
          <p:cNvPr id="4" name="Рисунок 3"/>
          <p:cNvPicPr>
            <a:picLocks noChangeAspect="1"/>
          </p:cNvPicPr>
          <p:nvPr/>
        </p:nvPicPr>
        <p:blipFill>
          <a:blip r:embed="rId2"/>
          <a:stretch>
            <a:fillRect/>
          </a:stretch>
        </p:blipFill>
        <p:spPr>
          <a:xfrm>
            <a:off x="4799856" y="332656"/>
            <a:ext cx="7249052" cy="6372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8876574"/>
      </p:ext>
    </p:extLst>
  </p:cSld>
  <p:clrMapOvr>
    <a:masterClrMapping/>
  </p:clrMapOvr>
</p:sld>
</file>

<file path=ppt/theme/theme1.xml><?xml version="1.0" encoding="utf-8"?>
<a:theme xmlns:a="http://schemas.openxmlformats.org/drawingml/2006/main" name="Компьютерная техника (16 х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79_TF02901026" id="{9ABFC068-3A73-4579-A906-236FD849EB75}" vid="{807ADEAB-3D6D-4E0B-BC9C-74CA21365FB3}"/>
    </a:ext>
  </a:extLst>
</a:theme>
</file>

<file path=ppt/theme/theme2.xml><?xml version="1.0" encoding="utf-8"?>
<a:theme xmlns:a="http://schemas.openxmlformats.org/drawingml/2006/main" name="Тема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purl.org/dc/elements/1.1/"/>
    <ds:schemaRef ds:uri="4873beb7-5857-4685-be1f-d57550cc96cc"/>
    <ds:schemaRef ds:uri="http://www.w3.org/XML/1998/namespace"/>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Презентация бизнес-стратегии с изображением монтажной платы (широкоэкранный формат)</Template>
  <TotalTime>0</TotalTime>
  <Words>405</Words>
  <Application>Microsoft Office PowerPoint</Application>
  <PresentationFormat>Широкоэкранный</PresentationFormat>
  <Paragraphs>24</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Candara</vt:lpstr>
      <vt:lpstr>Consolas</vt:lpstr>
      <vt:lpstr>Компьютерная техника (16 х 9)</vt:lpstr>
      <vt:lpstr>Red-Black Tree(Красно-черное дерево)</vt:lpstr>
      <vt:lpstr>Представление Красно-черного дерева</vt:lpstr>
      <vt:lpstr>Любое бинарное дерево является красно-черным, если оно удовлетворяет следующим свойствам: </vt:lpstr>
      <vt:lpstr>Любое бинарное дерево является красно-черным, если оно удовлетворяет следующим свойствам: </vt:lpstr>
      <vt:lpstr>У красно-черного дерева существует одна лемма и одна теорема </vt:lpstr>
      <vt:lpstr>Функция добавления узла в дерево. Выполняется за O(log n)</vt:lpstr>
      <vt:lpstr>Функция проверки случаев</vt:lpstr>
      <vt:lpstr>Функция удаления узла из дерева. Выполняется за O(log n)</vt:lpstr>
      <vt:lpstr>Функция проверки при удалении.</vt:lpstr>
      <vt:lpstr>Простой пример, как работает сортировка в red-black tree</vt:lpstr>
      <vt:lpstr>Оценка сложности: Операции чтения для красно-чёрного дерева ничем не отличаются от оных для бинарного дерева поиска, потому что любое красно-чёрное дерево является особым случаем обычного бинарного дерева поиска. Однако непосредственный результат вставки или удаления может привести к нарушению свойств красно-чёрных деревьев. Восстановление свойств требует небольшого (O(log n) или O(1)) числа операций смены цветов (которая на практике очень быстрая) и не более чем трех поворотов дерева (для вставки — не более двух). Хотя вставка и удаление сложны, их трудоемкость остается O(log n).</vt:lpstr>
      <vt:lpstr>Презентация PowerPoint</vt:lpstr>
      <vt:lpstr>Каждый элемент вставляется вместо листа, поэтому для выбора места вставки идём от корня до тех пор, пока указатель на следующего сына не станет NIL (то есть этот сын — лист). Вставляем вместо него новый элемент с нулевыми потомками и красным цветом. Теперь проверяем балансировку. Если отец нового элемента черный, то никакое из свойств дерева не нарушено. Если же он красный, то нарушается свойство 3, для исправления достаточно рассмотреть два случая: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2021-04-11T12:46:16Z</dcterms:created>
  <dcterms:modified xsi:type="dcterms:W3CDTF">2021-04-14T15:21:32Z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