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56"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F84ADE-DC45-647E-061F-106DA7D6E19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97510AB-B9BF-C33F-C30C-760CCEED56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9E31567-036E-F850-37E0-B0AF94E6F242}"/>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31CC2FFC-8534-F4D5-DE3B-341816ABA7D8}"/>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39358044-424B-FD54-A28E-3624EA3CCCB5}"/>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65818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A7394F-0BB1-1BE3-ED2D-558AF1112B3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700D52D-5449-E7A9-067B-0D04FB2A0C1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998AD4D-F59C-4ECA-44B6-3C483B94F66C}"/>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DC9C10DD-4DE0-3632-9AE0-AB80FE542A8C}"/>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A549F73-EEC0-4AF9-D8BD-286C031F5008}"/>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93567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A7575DE-2F47-3866-B528-EBD28EE52D2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3C70964-322C-A17C-5FFE-52EB340EB8D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FA6E4CD-395C-57A3-6B07-10E8AB448DB2}"/>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D7271577-9D9B-6B8C-3904-1A97E04E063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49961F69-ED5B-32B4-A9F0-1E2838239809}"/>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153932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F0EB8A-2ACF-6E20-693B-D5F7357B143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7B81FAD-79B4-EABD-BC98-63906A7588F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6A8E1D-AC61-A849-19AE-D5CA4ADBF126}"/>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781D2CEB-E090-9F54-CF77-903B37DA2C61}"/>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8FDADBF4-FB64-C667-EA24-22D341C27FED}"/>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267837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C5A50F-D07D-96D5-745B-DFE8658E8B2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D67BB90-A27E-C106-344C-39398CA69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11E60F3-8697-D61F-BF9E-A6A8946C0B60}"/>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F5FF795B-EEBE-AA9C-3B27-4C7389AE2ACA}"/>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3C70D83-2643-332C-5DD0-5A17B82C64F2}"/>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345863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B0EC1F-BE3D-6BF4-CA3E-87528ECBF6C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FE8E74F-1FC8-31BF-1926-2D7336B1C22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BE267FC-9F73-A77A-DB39-1E794AF715F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23A0AF5-DC53-DDCD-F336-D6EE5E65343D}"/>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6" name="Нижний колонтитул 5">
            <a:extLst>
              <a:ext uri="{FF2B5EF4-FFF2-40B4-BE49-F238E27FC236}">
                <a16:creationId xmlns:a16="http://schemas.microsoft.com/office/drawing/2014/main" id="{1CA0C007-B148-FBE1-EF58-6606FF1440BA}"/>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7CA69FB7-5BCB-604C-7B02-31530C9B24BD}"/>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299329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E9E16D-41E4-2D3C-8190-31946B0E7B2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00FFCFB-20C9-E481-B890-66DB6D509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DA56E3F-3394-D33B-60B9-80A2A3F982F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8588EB1-39D5-0DA4-85DE-DDF567981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B16FDB0-ACC6-367D-4F4F-F1019B08A95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FECADF4-C990-1E75-693A-9C3483A4B433}"/>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8" name="Нижний колонтитул 7">
            <a:extLst>
              <a:ext uri="{FF2B5EF4-FFF2-40B4-BE49-F238E27FC236}">
                <a16:creationId xmlns:a16="http://schemas.microsoft.com/office/drawing/2014/main" id="{85CA9046-8ADA-4086-FE4D-E4734A5D4B7D}"/>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06D4865C-44AF-1A26-3C7F-E2E7FB0F2AE1}"/>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229190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DB707A-FF8F-F0E6-EE40-7510AC17B59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C13C33E-F158-64DA-E0E2-7BE0752BC97C}"/>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4" name="Нижний колонтитул 3">
            <a:extLst>
              <a:ext uri="{FF2B5EF4-FFF2-40B4-BE49-F238E27FC236}">
                <a16:creationId xmlns:a16="http://schemas.microsoft.com/office/drawing/2014/main" id="{382BD5D1-3F0B-7B95-1DBD-A2D171CB8FF3}"/>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380C6B44-59D4-8B50-A82C-7649B363BDDD}"/>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155393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C998936-E5C5-D562-B4CB-209E39594929}"/>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3" name="Нижний колонтитул 2">
            <a:extLst>
              <a:ext uri="{FF2B5EF4-FFF2-40B4-BE49-F238E27FC236}">
                <a16:creationId xmlns:a16="http://schemas.microsoft.com/office/drawing/2014/main" id="{C3ADB029-7085-D109-9CF5-BBC628427C61}"/>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7F914364-3B62-1D9B-E2D3-0E5312C86BEB}"/>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111652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C3D92-A310-9C69-1EF9-B72BDC2E683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F3C7784-6906-74E6-9F0F-4A832B0BE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A3C6061-BDF0-6A2A-720D-0230D4AAD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CB667DA-7DFC-DFC1-4FBE-8F3AB6B345D5}"/>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6" name="Нижний колонтитул 5">
            <a:extLst>
              <a:ext uri="{FF2B5EF4-FFF2-40B4-BE49-F238E27FC236}">
                <a16:creationId xmlns:a16="http://schemas.microsoft.com/office/drawing/2014/main" id="{8171676E-DBB3-A503-36A2-E5B213E5802A}"/>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BA42BD00-512A-46A3-E63E-FB76F2BAF723}"/>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69638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521161-E036-D314-A167-27E90797C02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EDE12E7-DA32-4714-13A7-5E8DE335C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C6FD5DB1-96C2-D7AB-64C6-FB6A65AE2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E54684D-60A0-CE4A-08AA-936D08E56D9C}"/>
              </a:ext>
            </a:extLst>
          </p:cNvPr>
          <p:cNvSpPr>
            <a:spLocks noGrp="1"/>
          </p:cNvSpPr>
          <p:nvPr>
            <p:ph type="dt" sz="half" idx="10"/>
          </p:nvPr>
        </p:nvSpPr>
        <p:spPr/>
        <p:txBody>
          <a:bodyPr/>
          <a:lstStyle/>
          <a:p>
            <a:fld id="{C47D7B03-7F7C-4820-A76C-7B1BB8051267}" type="datetimeFigureOut">
              <a:rPr lang="ru-RU" smtClean="0"/>
              <a:t>18.05.2023</a:t>
            </a:fld>
            <a:endParaRPr lang="ru-RU" dirty="0"/>
          </a:p>
        </p:txBody>
      </p:sp>
      <p:sp>
        <p:nvSpPr>
          <p:cNvPr id="6" name="Нижний колонтитул 5">
            <a:extLst>
              <a:ext uri="{FF2B5EF4-FFF2-40B4-BE49-F238E27FC236}">
                <a16:creationId xmlns:a16="http://schemas.microsoft.com/office/drawing/2014/main" id="{48978DA6-1C75-8895-FBF4-56C335C16534}"/>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CFAAE661-C747-7319-A82C-9384E4C03123}"/>
              </a:ext>
            </a:extLst>
          </p:cNvPr>
          <p:cNvSpPr>
            <a:spLocks noGrp="1"/>
          </p:cNvSpPr>
          <p:nvPr>
            <p:ph type="sldNum" sz="quarter" idx="12"/>
          </p:nvPr>
        </p:nvSpPr>
        <p:spPr/>
        <p:txBody>
          <a:bodyPr/>
          <a:lstStyle/>
          <a:p>
            <a:fld id="{8ADA0E99-CE1B-4555-BA0D-BB3D5C0E5B29}" type="slidenum">
              <a:rPr lang="ru-RU" smtClean="0"/>
              <a:t>‹#›</a:t>
            </a:fld>
            <a:endParaRPr lang="ru-RU" dirty="0"/>
          </a:p>
        </p:txBody>
      </p:sp>
    </p:spTree>
    <p:extLst>
      <p:ext uri="{BB962C8B-B14F-4D97-AF65-F5344CB8AC3E}">
        <p14:creationId xmlns:p14="http://schemas.microsoft.com/office/powerpoint/2010/main" val="49587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DDEA7-8C9C-B008-DF46-A17431389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12BE3F2-7CB2-7E98-AD76-45CFC02B1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0F77E29-2C56-5553-4276-3D423B26F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D7B03-7F7C-4820-A76C-7B1BB8051267}" type="datetimeFigureOut">
              <a:rPr lang="ru-RU" smtClean="0"/>
              <a:t>18.05.2023</a:t>
            </a:fld>
            <a:endParaRPr lang="ru-RU" dirty="0"/>
          </a:p>
        </p:txBody>
      </p:sp>
      <p:sp>
        <p:nvSpPr>
          <p:cNvPr id="5" name="Нижний колонтитул 4">
            <a:extLst>
              <a:ext uri="{FF2B5EF4-FFF2-40B4-BE49-F238E27FC236}">
                <a16:creationId xmlns:a16="http://schemas.microsoft.com/office/drawing/2014/main" id="{4F409F05-D53C-4D5A-443E-619B8DEFE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E6C84C1B-8D46-230F-E4B8-11851FFA6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A0E99-CE1B-4555-BA0D-BB3D5C0E5B29}" type="slidenum">
              <a:rPr lang="ru-RU" smtClean="0"/>
              <a:t>‹#›</a:t>
            </a:fld>
            <a:endParaRPr lang="ru-RU" dirty="0"/>
          </a:p>
        </p:txBody>
      </p:sp>
    </p:spTree>
    <p:extLst>
      <p:ext uri="{BB962C8B-B14F-4D97-AF65-F5344CB8AC3E}">
        <p14:creationId xmlns:p14="http://schemas.microsoft.com/office/powerpoint/2010/main" val="867334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0FA3EB-47D1-C29B-DDA9-FE140292047D}"/>
              </a:ext>
            </a:extLst>
          </p:cNvPr>
          <p:cNvSpPr>
            <a:spLocks noGrp="1"/>
          </p:cNvSpPr>
          <p:nvPr>
            <p:ph type="title"/>
          </p:nvPr>
        </p:nvSpPr>
        <p:spPr>
          <a:xfrm>
            <a:off x="838200" y="365125"/>
            <a:ext cx="10515600" cy="824587"/>
          </a:xfrm>
        </p:spPr>
        <p:txBody>
          <a:bodyPr>
            <a:normAutofit/>
          </a:bodyPr>
          <a:lstStyle/>
          <a:p>
            <a:pPr algn="ctr"/>
            <a:r>
              <a:rPr lang="ru-RU" sz="3600" dirty="0">
                <a:latin typeface="Verdana" panose="020B0604030504040204" pitchFamily="34" charset="0"/>
                <a:ea typeface="Verdana" panose="020B0604030504040204" pitchFamily="34" charset="0"/>
              </a:rPr>
              <a:t>Моделирование животных с помощью ИИ</a:t>
            </a:r>
          </a:p>
        </p:txBody>
      </p:sp>
      <p:sp>
        <p:nvSpPr>
          <p:cNvPr id="3" name="Объект 2">
            <a:extLst>
              <a:ext uri="{FF2B5EF4-FFF2-40B4-BE49-F238E27FC236}">
                <a16:creationId xmlns:a16="http://schemas.microsoft.com/office/drawing/2014/main" id="{AB98D143-277B-4C49-FD1D-2929D9559821}"/>
              </a:ext>
            </a:extLst>
          </p:cNvPr>
          <p:cNvSpPr>
            <a:spLocks noGrp="1"/>
          </p:cNvSpPr>
          <p:nvPr>
            <p:ph idx="1"/>
          </p:nvPr>
        </p:nvSpPr>
        <p:spPr>
          <a:xfrm>
            <a:off x="720213" y="1422504"/>
            <a:ext cx="10729242" cy="951045"/>
          </a:xfrm>
        </p:spPr>
        <p:txBody>
          <a:bodyPr>
            <a:normAutofit/>
          </a:bodyPr>
          <a:lstStyle/>
          <a:p>
            <a:pPr marL="0" indent="0">
              <a:buNone/>
            </a:pPr>
            <a:r>
              <a:rPr lang="ru-RU" sz="2400" dirty="0"/>
              <a:t>Цель: создать симулятор обучения и эволюции животных на основе простейших нейронных сетей</a:t>
            </a:r>
          </a:p>
        </p:txBody>
      </p:sp>
      <p:pic>
        <p:nvPicPr>
          <p:cNvPr id="5" name="Рисунок 4">
            <a:extLst>
              <a:ext uri="{FF2B5EF4-FFF2-40B4-BE49-F238E27FC236}">
                <a16:creationId xmlns:a16="http://schemas.microsoft.com/office/drawing/2014/main" id="{300823E6-AE0F-5EA5-F44D-34783929789D}"/>
              </a:ext>
            </a:extLst>
          </p:cNvPr>
          <p:cNvPicPr>
            <a:picLocks noChangeAspect="1"/>
          </p:cNvPicPr>
          <p:nvPr/>
        </p:nvPicPr>
        <p:blipFill rotWithShape="1">
          <a:blip r:embed="rId2">
            <a:extLst>
              <a:ext uri="{28A0092B-C50C-407E-A947-70E740481C1C}">
                <a14:useLocalDpi xmlns:a14="http://schemas.microsoft.com/office/drawing/2010/main" val="0"/>
              </a:ext>
            </a:extLst>
          </a:blip>
          <a:srcRect l="6376" t="5325" r="1772" b="6666"/>
          <a:stretch/>
        </p:blipFill>
        <p:spPr>
          <a:xfrm>
            <a:off x="7253958" y="2201016"/>
            <a:ext cx="4798978" cy="4566871"/>
          </a:xfrm>
          <a:prstGeom prst="rect">
            <a:avLst/>
          </a:prstGeom>
        </p:spPr>
      </p:pic>
      <p:sp>
        <p:nvSpPr>
          <p:cNvPr id="6" name="TextBox 5">
            <a:extLst>
              <a:ext uri="{FF2B5EF4-FFF2-40B4-BE49-F238E27FC236}">
                <a16:creationId xmlns:a16="http://schemas.microsoft.com/office/drawing/2014/main" id="{682C1B45-8F9F-A36F-BA2B-80C6D498293D}"/>
              </a:ext>
            </a:extLst>
          </p:cNvPr>
          <p:cNvSpPr txBox="1"/>
          <p:nvPr/>
        </p:nvSpPr>
        <p:spPr>
          <a:xfrm>
            <a:off x="116732" y="2083795"/>
            <a:ext cx="6926094" cy="4524315"/>
          </a:xfrm>
          <a:prstGeom prst="rect">
            <a:avLst/>
          </a:prstGeom>
          <a:noFill/>
        </p:spPr>
        <p:txBody>
          <a:bodyPr wrap="square" rtlCol="0">
            <a:spAutoFit/>
          </a:bodyPr>
          <a:lstStyle/>
          <a:p>
            <a:r>
              <a:rPr lang="ru-RU" dirty="0"/>
              <a:t>На языке </a:t>
            </a:r>
            <a:r>
              <a:rPr lang="en-US" dirty="0"/>
              <a:t>python</a:t>
            </a:r>
            <a:r>
              <a:rPr lang="ru-RU" dirty="0"/>
              <a:t> была написана среда, имитирующая мир.</a:t>
            </a:r>
          </a:p>
          <a:p>
            <a:r>
              <a:rPr lang="ru-RU" dirty="0"/>
              <a:t>Мир разделён на биомы. Каждая клетка имеет свои характеристики. (высоту и тип биома) В мире есть животные и еда. Еда генерируется только на определённых биомах и высотах. Животные представляют из себя точки с целочисленными координатами, которые могут перемещаться, есть еду или друг друга, размножаться, когда они съедают достаточно еды,  получать урон (например, когда их кусают, или когда они падают в море) и умирать. Мозг животного сделан с помощью перцептрона, принимающего на вход то, что животное видит вокруг себя. Для каждого из 5 действий (движение вверх, вниз, влево, вправо, кусать) нейросеть подсчитывает свой коэффициент «выгодности» и выбирает действие, для которого этот коэффициент максимален. Когда животное ест еду, получает урон или долгое время ничего не ест, нейросеть обучается на основе 10 последних ходов со скоростью, пропорциональной изменению его здоровья.</a:t>
            </a:r>
          </a:p>
        </p:txBody>
      </p:sp>
      <p:sp>
        <p:nvSpPr>
          <p:cNvPr id="7" name="TextBox 6">
            <a:extLst>
              <a:ext uri="{FF2B5EF4-FFF2-40B4-BE49-F238E27FC236}">
                <a16:creationId xmlns:a16="http://schemas.microsoft.com/office/drawing/2014/main" id="{BBD69F03-032A-97F8-BAC9-DED5C40D3B1F}"/>
              </a:ext>
            </a:extLst>
          </p:cNvPr>
          <p:cNvSpPr txBox="1"/>
          <p:nvPr/>
        </p:nvSpPr>
        <p:spPr>
          <a:xfrm>
            <a:off x="8739094" y="1854376"/>
            <a:ext cx="1828706" cy="369332"/>
          </a:xfrm>
          <a:prstGeom prst="rect">
            <a:avLst/>
          </a:prstGeom>
          <a:noFill/>
        </p:spPr>
        <p:txBody>
          <a:bodyPr wrap="none" rtlCol="0">
            <a:spAutoFit/>
          </a:bodyPr>
          <a:lstStyle/>
          <a:p>
            <a:r>
              <a:rPr lang="ru-RU" dirty="0"/>
              <a:t>Вид мира сверху</a:t>
            </a:r>
          </a:p>
        </p:txBody>
      </p:sp>
    </p:spTree>
    <p:extLst>
      <p:ext uri="{BB962C8B-B14F-4D97-AF65-F5344CB8AC3E}">
        <p14:creationId xmlns:p14="http://schemas.microsoft.com/office/powerpoint/2010/main" val="144517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6B5F3C-78FE-20B7-E019-C2DE8FDB81CC}"/>
              </a:ext>
            </a:extLst>
          </p:cNvPr>
          <p:cNvSpPr txBox="1"/>
          <p:nvPr/>
        </p:nvSpPr>
        <p:spPr>
          <a:xfrm>
            <a:off x="107005" y="58846"/>
            <a:ext cx="6741268" cy="6740307"/>
          </a:xfrm>
          <a:prstGeom prst="rect">
            <a:avLst/>
          </a:prstGeom>
          <a:noFill/>
        </p:spPr>
        <p:txBody>
          <a:bodyPr wrap="square" rtlCol="0">
            <a:spAutoFit/>
          </a:bodyPr>
          <a:lstStyle/>
          <a:p>
            <a:r>
              <a:rPr lang="ru-RU" dirty="0"/>
              <a:t>Животные делятся на зайцев и волков. Зайцы (красные точки) едят еду (зелёные точки). Волки (синие точки) едят зайцев.</a:t>
            </a:r>
          </a:p>
          <a:p>
            <a:r>
              <a:rPr lang="ru-RU" dirty="0"/>
              <a:t>Все они получают очки, когда едят, и теряют, когда их едят или они попадают в воду. </a:t>
            </a:r>
            <a:endParaRPr lang="en-US" dirty="0"/>
          </a:p>
          <a:p>
            <a:endParaRPr lang="ru-RU" dirty="0"/>
          </a:p>
          <a:p>
            <a:r>
              <a:rPr lang="ru-RU" dirty="0"/>
              <a:t>Симуляция начинается с генерации нескольких животных с перцептронами со случайными коэффициентами, или импорта мозгов уже обученных животных. </a:t>
            </a:r>
          </a:p>
          <a:p>
            <a:r>
              <a:rPr lang="ru-RU" dirty="0"/>
              <a:t>После этого на каждом этапе животные расставляются в случайные части поля и начинают двигаться. На каждом ходу каждое животное делает одно действие. В процессе они обучаются. Если в какой-то момент животное обладает достаточным здоровьем, оно размножается, то есть рядом с ним создаётся ещё одно такое же животное. При этом все коэффициенты нового животного случайным образом немного меняются, так что оно сохраняет поведение своего родителя, но не идентично ему и способно эволюционировать. После истечения определённого числа ходов все животные, которые были на поле на этом шаге, сортируются по количеству съеденной еды и в следующий шаг переходит только фиксированное количество лучших (оно всегда одинаковое и вытеснение неуспешных зайцев более успешными происходит за счёт того, что успешные много размножаются и в конце в верху рейтинга оказывается много их потомков)</a:t>
            </a:r>
          </a:p>
        </p:txBody>
      </p:sp>
      <p:sp>
        <p:nvSpPr>
          <p:cNvPr id="9" name="TextBox 8">
            <a:extLst>
              <a:ext uri="{FF2B5EF4-FFF2-40B4-BE49-F238E27FC236}">
                <a16:creationId xmlns:a16="http://schemas.microsoft.com/office/drawing/2014/main" id="{D96741A4-EF32-4545-E63C-F5D34F548C60}"/>
              </a:ext>
            </a:extLst>
          </p:cNvPr>
          <p:cNvSpPr txBox="1"/>
          <p:nvPr/>
        </p:nvSpPr>
        <p:spPr>
          <a:xfrm>
            <a:off x="7675888" y="793331"/>
            <a:ext cx="6096000" cy="369332"/>
          </a:xfrm>
          <a:prstGeom prst="rect">
            <a:avLst/>
          </a:prstGeom>
          <a:noFill/>
        </p:spPr>
        <p:txBody>
          <a:bodyPr wrap="square">
            <a:spAutoFit/>
          </a:bodyPr>
          <a:lstStyle/>
          <a:p>
            <a:r>
              <a:rPr lang="ru-RU" dirty="0"/>
              <a:t>Механизм эволюции</a:t>
            </a:r>
          </a:p>
        </p:txBody>
      </p:sp>
      <p:pic>
        <p:nvPicPr>
          <p:cNvPr id="3" name="Рисунок 2">
            <a:extLst>
              <a:ext uri="{FF2B5EF4-FFF2-40B4-BE49-F238E27FC236}">
                <a16:creationId xmlns:a16="http://schemas.microsoft.com/office/drawing/2014/main" id="{FA187728-E8FC-0895-611C-72AACC91DB22}"/>
              </a:ext>
            </a:extLst>
          </p:cNvPr>
          <p:cNvPicPr>
            <a:picLocks noChangeAspect="1"/>
          </p:cNvPicPr>
          <p:nvPr/>
        </p:nvPicPr>
        <p:blipFill rotWithShape="1">
          <a:blip r:embed="rId2">
            <a:extLst>
              <a:ext uri="{28A0092B-C50C-407E-A947-70E740481C1C}">
                <a14:useLocalDpi xmlns:a14="http://schemas.microsoft.com/office/drawing/2010/main" val="0"/>
              </a:ext>
            </a:extLst>
          </a:blip>
          <a:srcRect r="32377" b="31039"/>
          <a:stretch/>
        </p:blipFill>
        <p:spPr>
          <a:xfrm>
            <a:off x="6848273" y="1162663"/>
            <a:ext cx="5236722" cy="4729316"/>
          </a:xfrm>
          <a:prstGeom prst="rect">
            <a:avLst/>
          </a:prstGeom>
        </p:spPr>
      </p:pic>
    </p:spTree>
    <p:extLst>
      <p:ext uri="{BB962C8B-B14F-4D97-AF65-F5344CB8AC3E}">
        <p14:creationId xmlns:p14="http://schemas.microsoft.com/office/powerpoint/2010/main" val="25376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8D7F32-A306-1EBA-7600-9AE54ED685A4}"/>
              </a:ext>
            </a:extLst>
          </p:cNvPr>
          <p:cNvSpPr txBox="1"/>
          <p:nvPr/>
        </p:nvSpPr>
        <p:spPr>
          <a:xfrm>
            <a:off x="142672" y="257383"/>
            <a:ext cx="11906656" cy="5940088"/>
          </a:xfrm>
          <a:prstGeom prst="rect">
            <a:avLst/>
          </a:prstGeom>
          <a:noFill/>
        </p:spPr>
        <p:txBody>
          <a:bodyPr wrap="square" rtlCol="0" anchor="ctr">
            <a:spAutoFit/>
          </a:bodyPr>
          <a:lstStyle/>
          <a:p>
            <a:r>
              <a:rPr lang="ru-RU" dirty="0"/>
              <a:t>Симулятор автоматически сохраняет лучшее животное по итогам каждого раунда. Написана простейшая визуализация с помощью </a:t>
            </a:r>
            <a:r>
              <a:rPr lang="en-US" dirty="0" err="1"/>
              <a:t>pygame</a:t>
            </a:r>
            <a:r>
              <a:rPr lang="ru-RU" dirty="0"/>
              <a:t>. Все параметры симуляции можно быстро изменять.</a:t>
            </a:r>
            <a:br>
              <a:rPr lang="ru-RU" dirty="0"/>
            </a:br>
            <a:r>
              <a:rPr lang="ru-RU" dirty="0"/>
              <a:t>В этой среде были получены зайцы, которые ведут себя естественно в нашем понимании, то есть идут в сторону еды, едят её, избегают волков и воды. Волки делают тоже самое (только еда - это зайцы и волки их не избегают) Такой результат с нуля достигается примерно после 10-20 минут обучения в простых условиях. Его можно сохранить и использовать как основу для зайцев в среде с более сложными условиями.</a:t>
            </a:r>
          </a:p>
          <a:p>
            <a:r>
              <a:rPr lang="ru-RU" dirty="0"/>
              <a:t>В дальнейшем эту среду можно усложнять (например добавить разные виды еды, растущие в других местах или добавлять новые виды рельефа,  добавить животных с другими параметрами, вставить в мозг животным более сложные нейросети)</a:t>
            </a:r>
            <a:endParaRPr lang="en-US" dirty="0"/>
          </a:p>
          <a:p>
            <a:endParaRPr lang="en-US" dirty="0"/>
          </a:p>
          <a:p>
            <a:endParaRPr lang="ru-RU" dirty="0"/>
          </a:p>
          <a:p>
            <a:pPr algn="ctr"/>
            <a:r>
              <a:rPr lang="ru-RU" sz="2000" dirty="0">
                <a:latin typeface="Verdana" panose="020B0604030504040204" pitchFamily="34" charset="0"/>
                <a:ea typeface="Verdana" panose="020B0604030504040204" pitchFamily="34" charset="0"/>
              </a:rPr>
              <a:t>Создание более полноценной среды</a:t>
            </a:r>
          </a:p>
          <a:p>
            <a:r>
              <a:rPr lang="ru-RU" dirty="0"/>
              <a:t>После написания описанной выше программы, мы начали писать усложнённую среду, в которой животные не будут просто точками. Которую можно будет совместить с основной.</a:t>
            </a:r>
          </a:p>
          <a:p>
            <a:r>
              <a:rPr lang="ru-RU" sz="1800" dirty="0">
                <a:effectLst/>
                <a:latin typeface="Calibri" panose="020F0502020204030204" pitchFamily="34" charset="0"/>
                <a:ea typeface="Calibri" panose="020F0502020204030204" pitchFamily="34" charset="0"/>
                <a:cs typeface="Times New Roman" panose="02020603050405020304" pitchFamily="18" charset="0"/>
              </a:rPr>
              <a:t>Нами была написана программа для моделирование естественной природной среды для тестирования нейросетей, подобных биологическим. То есть сравнивая поведение в смоделированной среде с естественным можно будет делать какие-то выводы. Мы смогли сгенерировать случайный рельеф высокого разрешения и пометить биомы. Уже имеется возможность получать изображение от первого лица животного, правда направление камеры всегда параллельно наклону рельефа в координате. Сейчас на стадии разработки находятся моделируемые звуки, рассчитываемые по простому принципу итерационного изменения состояния клеток поля, на которое оно разбито. </a:t>
            </a:r>
          </a:p>
          <a:p>
            <a:endParaRPr lang="ru-RU" dirty="0"/>
          </a:p>
        </p:txBody>
      </p:sp>
    </p:spTree>
    <p:extLst>
      <p:ext uri="{BB962C8B-B14F-4D97-AF65-F5344CB8AC3E}">
        <p14:creationId xmlns:p14="http://schemas.microsoft.com/office/powerpoint/2010/main" val="331528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D946C0-759D-05DB-ED7B-D4B3BE2DF0BB}"/>
              </a:ext>
            </a:extLst>
          </p:cNvPr>
          <p:cNvSpPr txBox="1"/>
          <p:nvPr/>
        </p:nvSpPr>
        <p:spPr>
          <a:xfrm>
            <a:off x="82686" y="39328"/>
            <a:ext cx="8746682" cy="3439339"/>
          </a:xfrm>
          <a:prstGeom prst="rect">
            <a:avLst/>
          </a:prstGeom>
          <a:noFill/>
        </p:spPr>
        <p:txBody>
          <a:bodyPr wrap="square">
            <a:spAutoFit/>
          </a:bodyPr>
          <a:lstStyle/>
          <a:p>
            <a:pPr>
              <a:lnSpc>
                <a:spcPct val="107000"/>
              </a:lnSpc>
              <a:spcAft>
                <a:spcPts val="800"/>
              </a:spcAft>
            </a:pPr>
            <a:r>
              <a:rPr lang="ru-RU" sz="1700" dirty="0">
                <a:effectLst/>
                <a:latin typeface="Calibri" panose="020F0502020204030204" pitchFamily="34" charset="0"/>
                <a:ea typeface="Calibri" panose="020F0502020204030204" pitchFamily="34" charset="0"/>
                <a:cs typeface="Times New Roman" panose="02020603050405020304" pitchFamily="18" charset="0"/>
              </a:rPr>
              <a:t>На данный момент кадр от первого лица 500*500 пикселей считается чуть менее десяти секунд. Трассировка лучей не может работать за О(1), так как никаких объектов поля у нас нет, есть лишь функция определения высоты в конкретной точке, непрерывная на всём поле. Найденные нами способы оптимизации могут снизить время до двух секунд, за счёт упрощения функции высоты. Преследуемые нами задачи – увеличение скорости модели и её схожесть с реальностью. Давайте оценим скорость работы среды для сотни животных и оптимальный размер поля, на котором просчёт звука и зрения примерно сбалансированы. Так как картина животного находится в динамике, а количество входных нейронов не должно перегружать входной слой нейросетей, то картинки 10*10 вполне хватит. 10с / (500 * 500) * 100 (количество животных) * (10 * 10) = 0,4с при нынешней скорости трассировки. По нашим подсчётам, 5000*5000 клеток для расчёта звука за итерацию потратят примерно столько же времени. </a:t>
            </a:r>
            <a:r>
              <a:rPr lang="ru-RU" sz="1700" dirty="0">
                <a:latin typeface="Calibri" panose="020F0502020204030204" pitchFamily="34" charset="0"/>
                <a:ea typeface="Calibri" panose="020F0502020204030204" pitchFamily="34" charset="0"/>
                <a:cs typeface="Times New Roman" panose="02020603050405020304" pitchFamily="18" charset="0"/>
              </a:rPr>
              <a:t>П</a:t>
            </a:r>
            <a:r>
              <a:rPr lang="ru-RU" sz="1700" dirty="0">
                <a:effectLst/>
                <a:latin typeface="Calibri" panose="020F0502020204030204" pitchFamily="34" charset="0"/>
                <a:ea typeface="Calibri" panose="020F0502020204030204" pitchFamily="34" charset="0"/>
                <a:cs typeface="Times New Roman" panose="02020603050405020304" pitchFamily="18" charset="0"/>
              </a:rPr>
              <a:t>охожим принципом можно передавать и запахи.</a:t>
            </a:r>
          </a:p>
        </p:txBody>
      </p:sp>
      <p:pic>
        <p:nvPicPr>
          <p:cNvPr id="7" name="Рисунок 6">
            <a:extLst>
              <a:ext uri="{FF2B5EF4-FFF2-40B4-BE49-F238E27FC236}">
                <a16:creationId xmlns:a16="http://schemas.microsoft.com/office/drawing/2014/main" id="{A8CDE66E-4E46-A379-AFB6-D8BA517F6F77}"/>
              </a:ext>
            </a:extLst>
          </p:cNvPr>
          <p:cNvPicPr>
            <a:picLocks noChangeAspect="1"/>
          </p:cNvPicPr>
          <p:nvPr/>
        </p:nvPicPr>
        <p:blipFill rotWithShape="1">
          <a:blip r:embed="rId2">
            <a:extLst>
              <a:ext uri="{28A0092B-C50C-407E-A947-70E740481C1C}">
                <a14:useLocalDpi xmlns:a14="http://schemas.microsoft.com/office/drawing/2010/main" val="0"/>
              </a:ext>
            </a:extLst>
          </a:blip>
          <a:srcRect l="37021" t="26812" r="36969" b="27089"/>
          <a:stretch/>
        </p:blipFill>
        <p:spPr>
          <a:xfrm>
            <a:off x="8725711" y="408660"/>
            <a:ext cx="3171217" cy="3161490"/>
          </a:xfrm>
          <a:prstGeom prst="rect">
            <a:avLst/>
          </a:prstGeom>
        </p:spPr>
      </p:pic>
      <p:sp>
        <p:nvSpPr>
          <p:cNvPr id="8" name="TextBox 7">
            <a:extLst>
              <a:ext uri="{FF2B5EF4-FFF2-40B4-BE49-F238E27FC236}">
                <a16:creationId xmlns:a16="http://schemas.microsoft.com/office/drawing/2014/main" id="{89AC2DC2-26C0-B50D-815F-AF5BA3BF851B}"/>
              </a:ext>
            </a:extLst>
          </p:cNvPr>
          <p:cNvSpPr txBox="1"/>
          <p:nvPr/>
        </p:nvSpPr>
        <p:spPr>
          <a:xfrm>
            <a:off x="82686" y="3660054"/>
            <a:ext cx="12026628" cy="2798715"/>
          </a:xfrm>
          <a:prstGeom prst="rect">
            <a:avLst/>
          </a:prstGeom>
          <a:noFill/>
        </p:spPr>
        <p:txBody>
          <a:bodyPr wrap="square" rtlCol="0">
            <a:spAutoFit/>
          </a:bodyPr>
          <a:lstStyle/>
          <a:p>
            <a:pPr>
              <a:lnSpc>
                <a:spcPct val="107000"/>
              </a:lnSpc>
              <a:spcAft>
                <a:spcPts val="800"/>
              </a:spcAft>
            </a:pPr>
            <a:r>
              <a:rPr lang="ru-RU" sz="1700" dirty="0">
                <a:effectLst/>
                <a:latin typeface="Calibri" panose="020F0502020204030204" pitchFamily="34" charset="0"/>
                <a:ea typeface="Calibri" panose="020F0502020204030204" pitchFamily="34" charset="0"/>
                <a:cs typeface="Times New Roman" panose="02020603050405020304" pitchFamily="18" charset="0"/>
              </a:rPr>
              <a:t> Написаны, но не протестированы простейшие животные, имеющие зрение и четыре лапы, которыми они могут цепляться за рельеф, за счёт чего они передвигаться. Такой способ передвижения даёт возможность обучению происходить более плавно и эффективно, так как вариантов действий на момент - неограниченное количество, и даже оптимальный алгоритм передвижения по прямой является довольно сложным.</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ru-RU" sz="1700" dirty="0">
                <a:effectLst/>
                <a:latin typeface="Calibri" panose="020F0502020204030204" pitchFamily="34" charset="0"/>
                <a:ea typeface="Calibri" panose="020F0502020204030204" pitchFamily="34" charset="0"/>
                <a:cs typeface="Times New Roman" panose="02020603050405020304" pitchFamily="18" charset="0"/>
              </a:rPr>
              <a:t>Симулируя свет, звуки и запахи мы даём максимально много информации об окружении, которое, в свою очередь, сильно напоминает наш мир, вследствие чего животные не будут падать в локальные минимумы своего обучения.</a:t>
            </a:r>
          </a:p>
          <a:p>
            <a:pPr>
              <a:lnSpc>
                <a:spcPct val="107000"/>
              </a:lnSpc>
              <a:spcAft>
                <a:spcPts val="800"/>
              </a:spcAft>
            </a:pPr>
            <a:r>
              <a:rPr lang="ru-RU" sz="1700" dirty="0">
                <a:effectLst/>
                <a:latin typeface="Calibri" panose="020F0502020204030204" pitchFamily="34" charset="0"/>
                <a:ea typeface="Calibri" panose="020F0502020204030204" pitchFamily="34" charset="0"/>
                <a:cs typeface="Times New Roman" panose="02020603050405020304" pitchFamily="18" charset="0"/>
              </a:rPr>
              <a:t>На иллюстрации показана трассировка голого рельефа без биомов. Биомы не меняют скорость трассировки, так как кроме текстур и ослабления проходящих лучей ничего не изменится.</a:t>
            </a:r>
          </a:p>
          <a:p>
            <a:endParaRPr lang="ru-RU" sz="1700" dirty="0"/>
          </a:p>
        </p:txBody>
      </p:sp>
      <p:sp>
        <p:nvSpPr>
          <p:cNvPr id="10" name="TextBox 9">
            <a:extLst>
              <a:ext uri="{FF2B5EF4-FFF2-40B4-BE49-F238E27FC236}">
                <a16:creationId xmlns:a16="http://schemas.microsoft.com/office/drawing/2014/main" id="{28E77E25-4D11-8207-A6BA-7F7C4A11564A}"/>
              </a:ext>
            </a:extLst>
          </p:cNvPr>
          <p:cNvSpPr txBox="1"/>
          <p:nvPr/>
        </p:nvSpPr>
        <p:spPr>
          <a:xfrm>
            <a:off x="9415158" y="5972783"/>
            <a:ext cx="2481770" cy="738664"/>
          </a:xfrm>
          <a:prstGeom prst="rect">
            <a:avLst/>
          </a:prstGeom>
          <a:noFill/>
        </p:spPr>
        <p:txBody>
          <a:bodyPr wrap="none" rtlCol="0">
            <a:spAutoFit/>
          </a:bodyPr>
          <a:lstStyle/>
          <a:p>
            <a:r>
              <a:rPr lang="ru-RU" sz="1400" dirty="0">
                <a:latin typeface="Verdana" panose="020B0604030504040204" pitchFamily="34" charset="0"/>
                <a:ea typeface="Verdana" panose="020B0604030504040204" pitchFamily="34" charset="0"/>
              </a:rPr>
              <a:t>Над проектом работали:</a:t>
            </a:r>
            <a:br>
              <a:rPr lang="ru-RU" sz="1400" dirty="0">
                <a:latin typeface="Verdana" panose="020B0604030504040204" pitchFamily="34" charset="0"/>
                <a:ea typeface="Verdana" panose="020B0604030504040204" pitchFamily="34" charset="0"/>
              </a:rPr>
            </a:br>
            <a:r>
              <a:rPr lang="ru-RU" sz="1400" dirty="0">
                <a:latin typeface="Verdana" panose="020B0604030504040204" pitchFamily="34" charset="0"/>
                <a:ea typeface="Verdana" panose="020B0604030504040204" pitchFamily="34" charset="0"/>
              </a:rPr>
              <a:t>Фирсов Тимофей 10Б</a:t>
            </a:r>
            <a:br>
              <a:rPr lang="ru-RU" sz="1400" dirty="0">
                <a:latin typeface="Verdana" panose="020B0604030504040204" pitchFamily="34" charset="0"/>
                <a:ea typeface="Verdana" panose="020B0604030504040204" pitchFamily="34" charset="0"/>
              </a:rPr>
            </a:br>
            <a:r>
              <a:rPr lang="ru-RU" sz="1400" dirty="0">
                <a:latin typeface="Verdana" panose="020B0604030504040204" pitchFamily="34" charset="0"/>
                <a:ea typeface="Verdana" panose="020B0604030504040204" pitchFamily="34" charset="0"/>
              </a:rPr>
              <a:t>Шамсутдинов Артём 10Б</a:t>
            </a:r>
          </a:p>
        </p:txBody>
      </p:sp>
      <p:sp>
        <p:nvSpPr>
          <p:cNvPr id="11" name="TextBox 10">
            <a:extLst>
              <a:ext uri="{FF2B5EF4-FFF2-40B4-BE49-F238E27FC236}">
                <a16:creationId xmlns:a16="http://schemas.microsoft.com/office/drawing/2014/main" id="{0592B6DB-BD7D-A793-0CBB-38EF3136C3A3}"/>
              </a:ext>
            </a:extLst>
          </p:cNvPr>
          <p:cNvSpPr txBox="1"/>
          <p:nvPr/>
        </p:nvSpPr>
        <p:spPr>
          <a:xfrm>
            <a:off x="9082200" y="39328"/>
            <a:ext cx="2458237" cy="369332"/>
          </a:xfrm>
          <a:prstGeom prst="rect">
            <a:avLst/>
          </a:prstGeom>
          <a:noFill/>
        </p:spPr>
        <p:txBody>
          <a:bodyPr wrap="none" rtlCol="0">
            <a:spAutoFit/>
          </a:bodyPr>
          <a:lstStyle/>
          <a:p>
            <a:r>
              <a:rPr lang="ru-RU" dirty="0"/>
              <a:t>Вид от лица животного</a:t>
            </a:r>
          </a:p>
        </p:txBody>
      </p:sp>
    </p:spTree>
    <p:extLst>
      <p:ext uri="{BB962C8B-B14F-4D97-AF65-F5344CB8AC3E}">
        <p14:creationId xmlns:p14="http://schemas.microsoft.com/office/powerpoint/2010/main" val="43202167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968</Words>
  <Application>Microsoft Office PowerPoint</Application>
  <PresentationFormat>Широкоэкранный</PresentationFormat>
  <Paragraphs>23</Paragraphs>
  <Slides>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vt:i4>
      </vt:variant>
    </vt:vector>
  </HeadingPairs>
  <TitlesOfParts>
    <vt:vector size="9" baseType="lpstr">
      <vt:lpstr>Arial</vt:lpstr>
      <vt:lpstr>Calibri</vt:lpstr>
      <vt:lpstr>Calibri Light</vt:lpstr>
      <vt:lpstr>Verdana</vt:lpstr>
      <vt:lpstr>Тема Office</vt:lpstr>
      <vt:lpstr>Моделирование животных с помощью ИИ</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Моделирование животных с помощью ИИ</dc:title>
  <dc:creator>Tim</dc:creator>
  <cp:lastModifiedBy>Tim</cp:lastModifiedBy>
  <cp:revision>11</cp:revision>
  <dcterms:created xsi:type="dcterms:W3CDTF">2023-05-17T21:42:18Z</dcterms:created>
  <dcterms:modified xsi:type="dcterms:W3CDTF">2023-05-18T07:20:27Z</dcterms:modified>
</cp:coreProperties>
</file>