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38"/>
  </p:notesMasterIdLst>
  <p:handoutMasterIdLst>
    <p:handoutMasterId r:id="rId39"/>
  </p:handoutMasterIdLst>
  <p:sldIdLst>
    <p:sldId id="337" r:id="rId2"/>
    <p:sldId id="318" r:id="rId3"/>
    <p:sldId id="285" r:id="rId4"/>
    <p:sldId id="266" r:id="rId5"/>
    <p:sldId id="316" r:id="rId6"/>
    <p:sldId id="290" r:id="rId7"/>
    <p:sldId id="319" r:id="rId8"/>
    <p:sldId id="260" r:id="rId9"/>
    <p:sldId id="320" r:id="rId10"/>
    <p:sldId id="332" r:id="rId11"/>
    <p:sldId id="351" r:id="rId12"/>
    <p:sldId id="322" r:id="rId13"/>
    <p:sldId id="303" r:id="rId14"/>
    <p:sldId id="258" r:id="rId15"/>
    <p:sldId id="268" r:id="rId16"/>
    <p:sldId id="353" r:id="rId17"/>
    <p:sldId id="323" r:id="rId18"/>
    <p:sldId id="327" r:id="rId19"/>
    <p:sldId id="328" r:id="rId20"/>
    <p:sldId id="355" r:id="rId21"/>
    <p:sldId id="329" r:id="rId22"/>
    <p:sldId id="356" r:id="rId23"/>
    <p:sldId id="334" r:id="rId24"/>
    <p:sldId id="280" r:id="rId25"/>
    <p:sldId id="305" r:id="rId26"/>
    <p:sldId id="307" r:id="rId27"/>
    <p:sldId id="359" r:id="rId28"/>
    <p:sldId id="360" r:id="rId29"/>
    <p:sldId id="281" r:id="rId30"/>
    <p:sldId id="313" r:id="rId31"/>
    <p:sldId id="344" r:id="rId32"/>
    <p:sldId id="347" r:id="rId33"/>
    <p:sldId id="348" r:id="rId34"/>
    <p:sldId id="341" r:id="rId35"/>
    <p:sldId id="362" r:id="rId36"/>
    <p:sldId id="364" r:id="rId3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1B870DB0-D2F6-4479-BA98-5C0EE80D3BD7}">
          <p14:sldIdLst>
            <p14:sldId id="337"/>
            <p14:sldId id="318"/>
            <p14:sldId id="285"/>
            <p14:sldId id="266"/>
            <p14:sldId id="316"/>
            <p14:sldId id="290"/>
            <p14:sldId id="319"/>
            <p14:sldId id="260"/>
            <p14:sldId id="320"/>
            <p14:sldId id="332"/>
            <p14:sldId id="351"/>
            <p14:sldId id="322"/>
            <p14:sldId id="303"/>
            <p14:sldId id="258"/>
            <p14:sldId id="268"/>
            <p14:sldId id="353"/>
            <p14:sldId id="323"/>
            <p14:sldId id="327"/>
            <p14:sldId id="328"/>
            <p14:sldId id="355"/>
            <p14:sldId id="329"/>
            <p14:sldId id="356"/>
            <p14:sldId id="334"/>
            <p14:sldId id="280"/>
            <p14:sldId id="305"/>
            <p14:sldId id="307"/>
            <p14:sldId id="359"/>
            <p14:sldId id="360"/>
            <p14:sldId id="281"/>
            <p14:sldId id="313"/>
            <p14:sldId id="344"/>
            <p14:sldId id="347"/>
            <p14:sldId id="348"/>
            <p14:sldId id="341"/>
            <p14:sldId id="362"/>
            <p14:sldId id="364"/>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33"/>
    <a:srgbClr val="DFDCDB"/>
    <a:srgbClr val="A4C0B1"/>
    <a:srgbClr val="2BA55C"/>
    <a:srgbClr val="0099FF"/>
    <a:srgbClr val="A3DBDB"/>
    <a:srgbClr val="FFCC00"/>
    <a:srgbClr val="FF9900"/>
    <a:srgbClr val="00642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90" d="100"/>
          <a:sy n="90" d="100"/>
        </p:scale>
        <p:origin x="-216" y="-6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649" cy="466379"/>
          </a:xfrm>
          <a:prstGeom prst="rect">
            <a:avLst/>
          </a:prstGeom>
        </p:spPr>
        <p:txBody>
          <a:bodyPr vert="horz" lIns="88276" tIns="44138" rIns="88276" bIns="44138" rtlCol="0"/>
          <a:lstStyle>
            <a:lvl1pPr algn="l">
              <a:defRPr sz="1200"/>
            </a:lvl1pPr>
          </a:lstStyle>
          <a:p>
            <a:endParaRPr lang="en-US"/>
          </a:p>
        </p:txBody>
      </p:sp>
      <p:sp>
        <p:nvSpPr>
          <p:cNvPr id="3" name="Date Placeholder 2"/>
          <p:cNvSpPr>
            <a:spLocks noGrp="1"/>
          </p:cNvSpPr>
          <p:nvPr>
            <p:ph type="dt" sz="quarter" idx="1"/>
          </p:nvPr>
        </p:nvSpPr>
        <p:spPr>
          <a:xfrm>
            <a:off x="3977928" y="0"/>
            <a:ext cx="3043649" cy="466379"/>
          </a:xfrm>
          <a:prstGeom prst="rect">
            <a:avLst/>
          </a:prstGeom>
        </p:spPr>
        <p:txBody>
          <a:bodyPr vert="horz" lIns="88276" tIns="44138" rIns="88276" bIns="44138" rtlCol="0"/>
          <a:lstStyle>
            <a:lvl1pPr algn="r">
              <a:defRPr sz="1200"/>
            </a:lvl1pPr>
          </a:lstStyle>
          <a:p>
            <a:fld id="{A3F9E478-E8A3-4A73-AB4E-79BD4F0A82EB}" type="datetimeFigureOut">
              <a:rPr lang="en-US" smtClean="0"/>
              <a:pPr/>
              <a:t>10/23/2020</a:t>
            </a:fld>
            <a:endParaRPr lang="en-US"/>
          </a:p>
        </p:txBody>
      </p:sp>
      <p:sp>
        <p:nvSpPr>
          <p:cNvPr id="4" name="Footer Placeholder 3"/>
          <p:cNvSpPr>
            <a:spLocks noGrp="1"/>
          </p:cNvSpPr>
          <p:nvPr>
            <p:ph type="ftr" sz="quarter" idx="2"/>
          </p:nvPr>
        </p:nvSpPr>
        <p:spPr>
          <a:xfrm>
            <a:off x="0" y="8842722"/>
            <a:ext cx="3043649" cy="466378"/>
          </a:xfrm>
          <a:prstGeom prst="rect">
            <a:avLst/>
          </a:prstGeom>
        </p:spPr>
        <p:txBody>
          <a:bodyPr vert="horz" lIns="88276" tIns="44138" rIns="88276" bIns="44138" rtlCol="0" anchor="b"/>
          <a:lstStyle>
            <a:lvl1pPr algn="l">
              <a:defRPr sz="1200"/>
            </a:lvl1pPr>
          </a:lstStyle>
          <a:p>
            <a:endParaRPr lang="en-US"/>
          </a:p>
        </p:txBody>
      </p:sp>
      <p:sp>
        <p:nvSpPr>
          <p:cNvPr id="5" name="Slide Number Placeholder 4"/>
          <p:cNvSpPr>
            <a:spLocks noGrp="1"/>
          </p:cNvSpPr>
          <p:nvPr>
            <p:ph type="sldNum" sz="quarter" idx="3"/>
          </p:nvPr>
        </p:nvSpPr>
        <p:spPr>
          <a:xfrm>
            <a:off x="3977928" y="8842722"/>
            <a:ext cx="3043649" cy="466378"/>
          </a:xfrm>
          <a:prstGeom prst="rect">
            <a:avLst/>
          </a:prstGeom>
        </p:spPr>
        <p:txBody>
          <a:bodyPr vert="horz" lIns="88276" tIns="44138" rIns="88276" bIns="44138" rtlCol="0" anchor="b"/>
          <a:lstStyle>
            <a:lvl1pPr algn="r">
              <a:defRPr sz="1200"/>
            </a:lvl1pPr>
          </a:lstStyle>
          <a:p>
            <a:fld id="{EC0BC3D0-E1D9-403F-ABE6-82A6D60B642F}" type="slidenum">
              <a:rPr lang="en-US" smtClean="0"/>
              <a:pPr/>
              <a:t>‹#›</a:t>
            </a:fld>
            <a:endParaRPr lang="en-US"/>
          </a:p>
        </p:txBody>
      </p:sp>
    </p:spTree>
    <p:extLst>
      <p:ext uri="{BB962C8B-B14F-4D97-AF65-F5344CB8AC3E}">
        <p14:creationId xmlns:p14="http://schemas.microsoft.com/office/powerpoint/2010/main" xmlns="" val="766883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12" tIns="46656" rIns="93312" bIns="46656"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12" tIns="46656" rIns="93312" bIns="46656" rtlCol="0"/>
          <a:lstStyle>
            <a:lvl1pPr algn="r">
              <a:defRPr sz="1200"/>
            </a:lvl1pPr>
          </a:lstStyle>
          <a:p>
            <a:fld id="{4F0B8C66-D6E4-4454-AEFD-A812B7CBEB1F}" type="datetimeFigureOut">
              <a:rPr lang="en-US" smtClean="0"/>
              <a:pPr/>
              <a:t>10/23/2020</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12" tIns="46656" rIns="93312" bIns="4665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1"/>
            <a:ext cx="3043343" cy="467071"/>
          </a:xfrm>
          <a:prstGeom prst="rect">
            <a:avLst/>
          </a:prstGeom>
        </p:spPr>
        <p:txBody>
          <a:bodyPr vert="horz" lIns="93312" tIns="46656" rIns="93312" bIns="46656"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1"/>
            <a:ext cx="3043343" cy="467071"/>
          </a:xfrm>
          <a:prstGeom prst="rect">
            <a:avLst/>
          </a:prstGeom>
        </p:spPr>
        <p:txBody>
          <a:bodyPr vert="horz" lIns="93312" tIns="46656" rIns="93312" bIns="46656" rtlCol="0" anchor="b"/>
          <a:lstStyle>
            <a:lvl1pPr algn="r">
              <a:defRPr sz="1200"/>
            </a:lvl1pPr>
          </a:lstStyle>
          <a:p>
            <a:fld id="{4FCFCE85-0D23-45B8-B0BC-3165D598494A}" type="slidenum">
              <a:rPr lang="en-US" smtClean="0"/>
              <a:pPr/>
              <a:t>‹#›</a:t>
            </a:fld>
            <a:endParaRPr lang="en-US"/>
          </a:p>
        </p:txBody>
      </p:sp>
    </p:spTree>
    <p:extLst>
      <p:ext uri="{BB962C8B-B14F-4D97-AF65-F5344CB8AC3E}">
        <p14:creationId xmlns:p14="http://schemas.microsoft.com/office/powerpoint/2010/main" xmlns="" val="4127621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FC8A2A5-241B-410F-A7AB-E26E4A928420}" type="slidenum">
              <a:rPr lang="en-US" smtClean="0"/>
              <a:pPr/>
              <a:t>4</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381035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rule</a:t>
            </a:r>
            <a:r>
              <a:rPr lang="en-US" baseline="0" dirty="0"/>
              <a:t> is an expansion of CMS’ regulations for HCBS programs.  The purpose of the rule is to further deinstitutionalize care. </a:t>
            </a:r>
            <a:endParaRPr lang="en-US" dirty="0"/>
          </a:p>
        </p:txBody>
      </p:sp>
      <p:sp>
        <p:nvSpPr>
          <p:cNvPr id="4" name="Slide Number Placeholder 3"/>
          <p:cNvSpPr>
            <a:spLocks noGrp="1"/>
          </p:cNvSpPr>
          <p:nvPr>
            <p:ph type="sldNum" sz="quarter" idx="10"/>
          </p:nvPr>
        </p:nvSpPr>
        <p:spPr/>
        <p:txBody>
          <a:bodyPr/>
          <a:lstStyle/>
          <a:p>
            <a:fld id="{6B9D0846-C00C-4D1C-9048-B3C0928FE6D1}" type="slidenum">
              <a:rPr lang="en-US" smtClean="0"/>
              <a:pPr/>
              <a:t>6</a:t>
            </a:fld>
            <a:endParaRPr lang="en-US"/>
          </a:p>
        </p:txBody>
      </p:sp>
    </p:spTree>
    <p:extLst>
      <p:ext uri="{BB962C8B-B14F-4D97-AF65-F5344CB8AC3E}">
        <p14:creationId xmlns:p14="http://schemas.microsoft.com/office/powerpoint/2010/main" xmlns="" val="286696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xfrm>
            <a:off x="-292100" y="233363"/>
            <a:ext cx="2271713" cy="1277937"/>
          </a:xfrm>
          <a:ln/>
        </p:spPr>
      </p:sp>
      <p:sp>
        <p:nvSpPr>
          <p:cNvPr id="129027" name="Notes Placeholder 2"/>
          <p:cNvSpPr>
            <a:spLocks noGrp="1"/>
          </p:cNvSpPr>
          <p:nvPr>
            <p:ph type="body" idx="1"/>
          </p:nvPr>
        </p:nvSpPr>
        <p:spPr>
          <a:xfrm>
            <a:off x="0" y="1473941"/>
            <a:ext cx="7023100" cy="7480861"/>
          </a:xfrm>
          <a:noFill/>
          <a:ln/>
        </p:spPr>
        <p:txBody>
          <a:bodyPr>
            <a:spAutoFit/>
          </a:bodyPr>
          <a:lstStyle/>
          <a:p>
            <a:r>
              <a:rPr lang="en-US" sz="1000" b="1" u="sng" dirty="0">
                <a:latin typeface="Arial" pitchFamily="34" charset="0"/>
              </a:rPr>
              <a:t>PURPOSE</a:t>
            </a:r>
            <a:r>
              <a:rPr lang="en-US" sz="1000" b="1" dirty="0">
                <a:latin typeface="Arial" pitchFamily="34" charset="0"/>
              </a:rPr>
              <a:t>:  </a:t>
            </a:r>
            <a:endParaRPr lang="en-US" sz="1000" dirty="0">
              <a:latin typeface="Arial" pitchFamily="34" charset="0"/>
            </a:endParaRPr>
          </a:p>
          <a:p>
            <a:pPr>
              <a:buFont typeface="Wingdings" pitchFamily="2" charset="2"/>
              <a:buChar char="ü"/>
            </a:pPr>
            <a:r>
              <a:rPr lang="en-US" sz="1000" dirty="0">
                <a:latin typeface="Arial" pitchFamily="34" charset="0"/>
              </a:rPr>
              <a:t>Part 1 -To give people a way of thinking about what the training will help them accomplish – to move toward community life (Note that if you are doing training with groups that support older people, people with mental health or substance abuse issues – there is another arrow for you to use.)</a:t>
            </a:r>
          </a:p>
          <a:p>
            <a:pPr>
              <a:buFont typeface="Wingdings" pitchFamily="2" charset="2"/>
              <a:buNone/>
            </a:pPr>
            <a:endParaRPr lang="en-US" sz="1000" dirty="0">
              <a:latin typeface="Arial" pitchFamily="34" charset="0"/>
            </a:endParaRPr>
          </a:p>
          <a:p>
            <a:r>
              <a:rPr lang="en-US" sz="1000" b="1" dirty="0">
                <a:latin typeface="Arial" pitchFamily="34" charset="0"/>
              </a:rPr>
              <a:t> </a:t>
            </a:r>
            <a:r>
              <a:rPr lang="en-US" sz="1000" b="1" u="sng" dirty="0">
                <a:latin typeface="Arial" pitchFamily="34" charset="0"/>
              </a:rPr>
              <a:t>SCRIPT</a:t>
            </a:r>
            <a:r>
              <a:rPr lang="en-US" sz="1000" b="1" dirty="0">
                <a:latin typeface="Arial" pitchFamily="34" charset="0"/>
              </a:rPr>
              <a:t>:  </a:t>
            </a:r>
            <a:endParaRPr lang="en-US" sz="1000" dirty="0">
              <a:latin typeface="Arial" pitchFamily="34" charset="0"/>
            </a:endParaRPr>
          </a:p>
          <a:p>
            <a:r>
              <a:rPr lang="en-US" sz="1000" dirty="0">
                <a:latin typeface="Arial" pitchFamily="34" charset="0"/>
              </a:rPr>
              <a:t>Use the script below to talk people thru the descriptions of Service Life Good Paid Life and Community Life.</a:t>
            </a:r>
          </a:p>
          <a:p>
            <a:pPr marL="174982" indent="-174982">
              <a:buFont typeface="Arial"/>
              <a:buChar char="•"/>
            </a:pPr>
            <a:r>
              <a:rPr lang="en-US" sz="1000" dirty="0">
                <a:latin typeface="Arial" pitchFamily="34" charset="0"/>
              </a:rPr>
              <a:t>The required minimum standard is </a:t>
            </a:r>
            <a:r>
              <a:rPr lang="en-US" altLang="en-US" sz="1000" dirty="0">
                <a:latin typeface="Arial" pitchFamily="34" charset="0"/>
              </a:rPr>
              <a:t>“</a:t>
            </a:r>
            <a:r>
              <a:rPr lang="en-US" sz="1000" dirty="0">
                <a:latin typeface="Arial" pitchFamily="34" charset="0"/>
              </a:rPr>
              <a:t>service life</a:t>
            </a:r>
            <a:r>
              <a:rPr lang="en-US" altLang="en-US" sz="1000" dirty="0">
                <a:latin typeface="Arial" pitchFamily="34" charset="0"/>
              </a:rPr>
              <a:t>”</a:t>
            </a:r>
            <a:r>
              <a:rPr lang="en-US" sz="1000" dirty="0">
                <a:latin typeface="Arial" pitchFamily="34" charset="0"/>
              </a:rPr>
              <a:t>:  issues of health and safety are adequately addressed.  The presence of what is </a:t>
            </a:r>
            <a:r>
              <a:rPr lang="en-US" altLang="en-US" sz="1000" dirty="0">
                <a:latin typeface="Arial" pitchFamily="34" charset="0"/>
              </a:rPr>
              <a:t>“</a:t>
            </a:r>
            <a:r>
              <a:rPr lang="en-US" sz="1000" dirty="0">
                <a:latin typeface="Arial" pitchFamily="34" charset="0"/>
              </a:rPr>
              <a:t>important to</a:t>
            </a:r>
            <a:r>
              <a:rPr lang="en-US" altLang="en-US" sz="1000" dirty="0">
                <a:latin typeface="Arial" pitchFamily="34" charset="0"/>
              </a:rPr>
              <a:t>”</a:t>
            </a:r>
            <a:r>
              <a:rPr lang="en-US" sz="1000" dirty="0">
                <a:latin typeface="Arial" pitchFamily="34" charset="0"/>
              </a:rPr>
              <a:t> depends on who supports you, on how much they care about you – it is random and unpredictable. </a:t>
            </a:r>
          </a:p>
          <a:p>
            <a:pPr marL="174982" indent="-174982">
              <a:buFont typeface="Arial"/>
              <a:buChar char="•"/>
            </a:pPr>
            <a:r>
              <a:rPr lang="en-US" sz="1000" dirty="0">
                <a:latin typeface="Arial" pitchFamily="34" charset="0"/>
              </a:rPr>
              <a:t>How many of you have done direct support?  (raise hands)  How many of you have worked with someone you deeply cared about?  You knew what made that person really happy, and you made those things happen.  But eventually you moved on and were no longer in that person</a:t>
            </a:r>
            <a:r>
              <a:rPr lang="en-US" altLang="en-US" sz="1000" dirty="0">
                <a:latin typeface="Arial" pitchFamily="34" charset="0"/>
              </a:rPr>
              <a:t>’</a:t>
            </a:r>
            <a:r>
              <a:rPr lang="en-US" sz="1000" dirty="0">
                <a:latin typeface="Arial" pitchFamily="34" charset="0"/>
              </a:rPr>
              <a:t>s life.  </a:t>
            </a:r>
          </a:p>
          <a:p>
            <a:pPr marL="174982" indent="-174982">
              <a:buFont typeface="Arial"/>
              <a:buChar char="•"/>
            </a:pPr>
            <a:r>
              <a:rPr lang="en-US" sz="1000" dirty="0">
                <a:latin typeface="Arial" pitchFamily="34" charset="0"/>
              </a:rPr>
              <a:t>How many of you have worked with someone who rubbed your fur the wrong way?  You weren</a:t>
            </a:r>
            <a:r>
              <a:rPr lang="en-US" altLang="en-US" sz="1000" dirty="0">
                <a:latin typeface="Arial" pitchFamily="34" charset="0"/>
              </a:rPr>
              <a:t>’</a:t>
            </a:r>
            <a:r>
              <a:rPr lang="en-US" sz="1000" dirty="0">
                <a:latin typeface="Arial" pitchFamily="34" charset="0"/>
              </a:rPr>
              <a:t>t happy and they weren</a:t>
            </a:r>
            <a:r>
              <a:rPr lang="en-US" altLang="en-US" sz="1000" dirty="0">
                <a:latin typeface="Arial" pitchFamily="34" charset="0"/>
              </a:rPr>
              <a:t>’</a:t>
            </a:r>
            <a:r>
              <a:rPr lang="en-US" sz="1000" dirty="0">
                <a:latin typeface="Arial" pitchFamily="34" charset="0"/>
              </a:rPr>
              <a:t>t happy.  You did what it took to keep that person healthy and safe.  </a:t>
            </a:r>
          </a:p>
          <a:p>
            <a:pPr marL="174982" indent="-174982">
              <a:buFont typeface="Arial"/>
              <a:buChar char="•"/>
            </a:pPr>
            <a:r>
              <a:rPr lang="en-US" sz="1000" dirty="0">
                <a:latin typeface="Arial" pitchFamily="34" charset="0"/>
              </a:rPr>
              <a:t>But truly achieving the balance of happy and safe requires a  relationship.</a:t>
            </a:r>
          </a:p>
          <a:p>
            <a:pPr marL="174982" indent="-174982">
              <a:buFont typeface="Arial"/>
              <a:buChar char="•"/>
            </a:pPr>
            <a:r>
              <a:rPr lang="en-US" sz="1000" dirty="0">
                <a:latin typeface="Arial" pitchFamily="34" charset="0"/>
              </a:rPr>
              <a:t> A good but Paid Life is not a bad place to be.  Most (maybe 80%) of what is important to you is present, you are healthy and safe. But if we look at who is close to you; they are either family, other people who use services, or people who are paid.  You go to places in the community where you are welcomed, you have some community presence. But real community connections are lacking.  What you have is fragile in that you are dependent on the ongoing commitment of the organization that supports you. </a:t>
            </a:r>
          </a:p>
          <a:p>
            <a:pPr marL="174982" indent="-174982">
              <a:buFont typeface="Arial"/>
              <a:buChar char="•"/>
            </a:pPr>
            <a:r>
              <a:rPr lang="en-US" sz="1000" dirty="0">
                <a:latin typeface="Arial" pitchFamily="34" charset="0"/>
              </a:rPr>
              <a:t>Community Life has been our goal for the past 20 years.  Community Life is defined by relationships. When you are here you may still have people who are paid in key roles, but those who watch out for you and plan with you are mostly unpaid.  You are not just present but participating.  Your gifts are recognized and there are opportunities for you to make a contribution.</a:t>
            </a:r>
          </a:p>
          <a:p>
            <a:pPr marL="174982" indent="-174982">
              <a:buFont typeface="Arial"/>
              <a:buChar char="•"/>
            </a:pPr>
            <a:r>
              <a:rPr lang="en-US" sz="1000" dirty="0">
                <a:latin typeface="Arial" pitchFamily="34" charset="0"/>
              </a:rPr>
              <a:t>Have you seen the </a:t>
            </a:r>
            <a:r>
              <a:rPr lang="en-US" altLang="en-US" sz="1000" dirty="0">
                <a:latin typeface="Arial" pitchFamily="34" charset="0"/>
              </a:rPr>
              <a:t>“</a:t>
            </a:r>
            <a:r>
              <a:rPr lang="en-US" sz="1000" dirty="0">
                <a:latin typeface="Arial" pitchFamily="34" charset="0"/>
              </a:rPr>
              <a:t>mother duck tour</a:t>
            </a:r>
            <a:r>
              <a:rPr lang="en-US" altLang="en-US" sz="1000" dirty="0">
                <a:latin typeface="Arial" pitchFamily="34" charset="0"/>
              </a:rPr>
              <a:t>”</a:t>
            </a:r>
            <a:r>
              <a:rPr lang="en-US" sz="1000" dirty="0">
                <a:latin typeface="Arial" pitchFamily="34" charset="0"/>
              </a:rPr>
              <a:t> of </a:t>
            </a:r>
            <a:r>
              <a:rPr lang="en-US" sz="1000" dirty="0" err="1">
                <a:latin typeface="Arial" pitchFamily="34" charset="0"/>
              </a:rPr>
              <a:t>Wal</a:t>
            </a:r>
            <a:r>
              <a:rPr lang="en-US" sz="1000" dirty="0">
                <a:latin typeface="Arial" pitchFamily="34" charset="0"/>
              </a:rPr>
              <a:t> Mart?  The van pulls up and a group follows the staff up and down the aisles.  People don</a:t>
            </a:r>
            <a:r>
              <a:rPr lang="en-US" altLang="en-US" sz="1000" dirty="0">
                <a:latin typeface="Arial" pitchFamily="34" charset="0"/>
              </a:rPr>
              <a:t>’</a:t>
            </a:r>
            <a:r>
              <a:rPr lang="en-US" sz="1000" dirty="0">
                <a:latin typeface="Arial" pitchFamily="34" charset="0"/>
              </a:rPr>
              <a:t>t approach groups of people.  You</a:t>
            </a:r>
            <a:r>
              <a:rPr lang="en-US" altLang="en-US" sz="1000" dirty="0">
                <a:latin typeface="Arial" pitchFamily="34" charset="0"/>
              </a:rPr>
              <a:t>’</a:t>
            </a:r>
            <a:r>
              <a:rPr lang="en-US" sz="1000" dirty="0">
                <a:latin typeface="Arial" pitchFamily="34" charset="0"/>
              </a:rPr>
              <a:t>ve probably seen the groups of people who show up at the McDonalds and sit in the corner while the staff goes up to the counter to order for everyone.  This is presence but not participation, this isn</a:t>
            </a:r>
            <a:r>
              <a:rPr lang="en-US" altLang="en-US" sz="1000" dirty="0">
                <a:latin typeface="Arial" pitchFamily="34" charset="0"/>
              </a:rPr>
              <a:t>’</a:t>
            </a:r>
            <a:r>
              <a:rPr lang="en-US" sz="1000" dirty="0">
                <a:latin typeface="Arial" pitchFamily="34" charset="0"/>
              </a:rPr>
              <a:t>t community life. </a:t>
            </a:r>
          </a:p>
          <a:p>
            <a:pPr marL="174982" indent="-174982">
              <a:buFont typeface="Arial"/>
              <a:buChar char="•"/>
            </a:pPr>
            <a:r>
              <a:rPr lang="en-US" sz="1000" dirty="0">
                <a:latin typeface="Arial" pitchFamily="34" charset="0"/>
              </a:rPr>
              <a:t>If we think about where people are on this continuum our goal is to help them move toward community life.  We know how to do it one person at a time, but not how to do it for large numbers of people.  This training will help. But we also need to look at the right hand side of the arrow – we know how to help everyone have a good paid life.  A Good Paid Life should be the new place we start from.  This training will give you some of the key components to accomplish this.  </a:t>
            </a:r>
          </a:p>
          <a:p>
            <a:pPr marL="174982" indent="-174982">
              <a:buFont typeface="Arial"/>
              <a:buChar char="•"/>
            </a:pPr>
            <a:r>
              <a:rPr lang="en-US" sz="1000" dirty="0">
                <a:latin typeface="Arial" pitchFamily="34" charset="0"/>
              </a:rPr>
              <a:t>Where are the people you support?  If you work with a few people make an X for each.  IF you work with a lot of people think about it as a distribution curve and make an X where the middle would be.</a:t>
            </a:r>
            <a:endParaRPr lang="en-US" sz="1000" b="1" u="sng" dirty="0">
              <a:latin typeface="Arial" pitchFamily="34" charset="0"/>
            </a:endParaRPr>
          </a:p>
          <a:p>
            <a:r>
              <a:rPr lang="en-US" sz="1000" b="1" u="sng" dirty="0">
                <a:latin typeface="Arial" pitchFamily="34" charset="0"/>
              </a:rPr>
              <a:t>TIPS</a:t>
            </a:r>
            <a:r>
              <a:rPr lang="en-US" sz="1000" b="1" dirty="0">
                <a:latin typeface="Arial" pitchFamily="34" charset="0"/>
              </a:rPr>
              <a:t>:  </a:t>
            </a:r>
            <a:endParaRPr lang="en-US" sz="1000" dirty="0">
              <a:latin typeface="Arial" pitchFamily="34" charset="0"/>
            </a:endParaRPr>
          </a:p>
          <a:p>
            <a:r>
              <a:rPr lang="en-US" sz="1000" dirty="0">
                <a:latin typeface="Arial" pitchFamily="34" charset="0"/>
              </a:rPr>
              <a:t>This can take 5 minutes as a demonstration or 20+ minutes with discussion.  With a small group you can draw the arrow on the wall and then give them dots or stickers or use markers to indicate where the people that they support are.  Take a digital picture and this will give the group a baseline of where they are.</a:t>
            </a:r>
          </a:p>
          <a:p>
            <a:r>
              <a:rPr lang="en-US" sz="1000" dirty="0">
                <a:latin typeface="Arial" pitchFamily="34" charset="0"/>
              </a:rPr>
              <a:t>With a larger group – have participants discuss at their tables – </a:t>
            </a:r>
            <a:r>
              <a:rPr lang="en-US" altLang="en-US" sz="1000" dirty="0">
                <a:latin typeface="Arial" pitchFamily="34" charset="0"/>
              </a:rPr>
              <a:t>“</a:t>
            </a:r>
            <a:r>
              <a:rPr lang="en-US" sz="1000" dirty="0">
                <a:latin typeface="Arial" pitchFamily="34" charset="0"/>
              </a:rPr>
              <a:t>where are the people you support on this continuum?</a:t>
            </a:r>
            <a:r>
              <a:rPr lang="en-US" altLang="en-US" sz="1000" dirty="0">
                <a:latin typeface="Arial" pitchFamily="34" charset="0"/>
              </a:rPr>
              <a:t>”</a:t>
            </a:r>
            <a:endParaRPr lang="en-US" sz="1000" dirty="0">
              <a:latin typeface="Arial" pitchFamily="34" charset="0"/>
            </a:endParaRPr>
          </a:p>
          <a:p>
            <a:endParaRPr lang="en-US" sz="1000" dirty="0">
              <a:latin typeface="Arial" pitchFamily="34" charset="0"/>
            </a:endParaRPr>
          </a:p>
          <a:p>
            <a:r>
              <a:rPr lang="en-US" sz="1000" b="1" u="sng" dirty="0">
                <a:latin typeface="Arial" pitchFamily="34" charset="0"/>
              </a:rPr>
              <a:t>TIME</a:t>
            </a:r>
            <a:r>
              <a:rPr lang="en-US" sz="1000" b="1" dirty="0">
                <a:latin typeface="Arial" pitchFamily="34" charset="0"/>
              </a:rPr>
              <a:t>:</a:t>
            </a:r>
            <a:r>
              <a:rPr lang="en-US" sz="1000" dirty="0">
                <a:latin typeface="Arial" pitchFamily="34" charset="0"/>
              </a:rPr>
              <a:t>  5 Minutes</a:t>
            </a:r>
          </a:p>
          <a:p>
            <a:endParaRPr lang="en-US" sz="1000" dirty="0">
              <a:latin typeface="Arial" pitchFamily="34" charset="0"/>
            </a:endParaRPr>
          </a:p>
          <a:p>
            <a:r>
              <a:rPr lang="en-US" sz="1000" b="1" u="sng" dirty="0">
                <a:latin typeface="Arial" pitchFamily="34" charset="0"/>
              </a:rPr>
              <a:t>NOTES</a:t>
            </a:r>
            <a:r>
              <a:rPr lang="en-US" sz="1000" b="1" dirty="0">
                <a:latin typeface="Arial" pitchFamily="34" charset="0"/>
              </a:rPr>
              <a:t>:  </a:t>
            </a:r>
            <a:endParaRPr lang="en-US" sz="1000" dirty="0">
              <a:latin typeface="Arial" pitchFamily="34" charset="0"/>
            </a:endParaRPr>
          </a:p>
          <a:p>
            <a:r>
              <a:rPr lang="en-US" sz="1000" dirty="0">
                <a:latin typeface="Arial" pitchFamily="34" charset="0"/>
              </a:rPr>
              <a:t> </a:t>
            </a:r>
          </a:p>
          <a:p>
            <a:pPr eaLnBrk="1" hangingPunct="1"/>
            <a:endParaRPr lang="en-US" sz="1000" dirty="0">
              <a:latin typeface="Arial" pitchFamily="34" charset="0"/>
            </a:endParaRPr>
          </a:p>
          <a:p>
            <a:endParaRPr lang="en-US" sz="1000" dirty="0">
              <a:latin typeface="Arial" pitchFamily="34" charset="0"/>
            </a:endParaRPr>
          </a:p>
        </p:txBody>
      </p:sp>
      <p:sp>
        <p:nvSpPr>
          <p:cNvPr id="129028" name="Slide Number Placeholder 3"/>
          <p:cNvSpPr>
            <a:spLocks noGrp="1"/>
          </p:cNvSpPr>
          <p:nvPr>
            <p:ph type="sldNum" sz="quarter" idx="5"/>
          </p:nvPr>
        </p:nvSpPr>
        <p:spPr/>
        <p:txBody>
          <a:bodyPr/>
          <a:lstStyle/>
          <a:p>
            <a:pPr>
              <a:defRPr/>
            </a:pPr>
            <a:fld id="{9FD95044-6FAD-4088-8404-393570901F22}" type="slidenum">
              <a:rPr lang="en-US" smtClean="0">
                <a:latin typeface="Arial" charset="0"/>
              </a:rPr>
              <a:pPr>
                <a:defRPr/>
              </a:pPr>
              <a:t>7</a:t>
            </a:fld>
            <a:endParaRPr lang="en-US">
              <a:latin typeface="Arial" charset="0"/>
            </a:endParaRPr>
          </a:p>
        </p:txBody>
      </p:sp>
      <p:sp>
        <p:nvSpPr>
          <p:cNvPr id="2" name="Footer Placeholder 1"/>
          <p:cNvSpPr>
            <a:spLocks noGrp="1"/>
          </p:cNvSpPr>
          <p:nvPr>
            <p:ph type="ftr" sz="quarter" idx="4"/>
          </p:nvPr>
        </p:nvSpPr>
        <p:spPr>
          <a:xfrm>
            <a:off x="1872826" y="8921221"/>
            <a:ext cx="3433516" cy="387879"/>
          </a:xfrm>
        </p:spPr>
        <p:txBody>
          <a:bodyPr/>
          <a:lstStyle/>
          <a:p>
            <a:pPr>
              <a:defRPr/>
            </a:pPr>
            <a:r>
              <a:rPr lang="en-US" dirty="0"/>
              <a:t>TLC-PCP www.learningcommunityus.com</a:t>
            </a:r>
          </a:p>
          <a:p>
            <a:pPr>
              <a:defRPr/>
            </a:pPr>
            <a:endParaRPr lang="en-US" dirty="0"/>
          </a:p>
        </p:txBody>
      </p:sp>
    </p:spTree>
    <p:extLst>
      <p:ext uri="{BB962C8B-B14F-4D97-AF65-F5344CB8AC3E}">
        <p14:creationId xmlns:p14="http://schemas.microsoft.com/office/powerpoint/2010/main" xmlns="" val="4260785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F01F0A1-CB9D-4631-A995-919FD6FDD68B}" type="datetimeFigureOut">
              <a:rPr lang="en-US" smtClean="0"/>
              <a:pPr/>
              <a:t>10/23/2020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386A5E7-00BC-4A50-8879-FC6BA738CEE9}" type="slidenum">
              <a:rPr lang="en-US" smtClean="0"/>
              <a:pPr/>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407189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01F0A1-CB9D-4631-A995-919FD6FDD68B}" type="datetimeFigureOut">
              <a:rPr lang="en-US" smtClean="0"/>
              <a:pPr/>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6A5E7-00BC-4A50-8879-FC6BA738CEE9}" type="slidenum">
              <a:rPr lang="en-US" smtClean="0"/>
              <a:pPr/>
              <a:t>‹#›</a:t>
            </a:fld>
            <a:endParaRPr lang="en-US"/>
          </a:p>
        </p:txBody>
      </p:sp>
    </p:spTree>
    <p:extLst>
      <p:ext uri="{BB962C8B-B14F-4D97-AF65-F5344CB8AC3E}">
        <p14:creationId xmlns:p14="http://schemas.microsoft.com/office/powerpoint/2010/main" xmlns="" val="409045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01F0A1-CB9D-4631-A995-919FD6FDD68B}"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911635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01F0A1-CB9D-4631-A995-919FD6FDD68B}"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37529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01F0A1-CB9D-4631-A995-919FD6FDD68B}"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pPr/>
              <a:t>‹#›</a:t>
            </a:fld>
            <a:endParaRPr lang="en-US"/>
          </a:p>
        </p:txBody>
      </p:sp>
    </p:spTree>
    <p:extLst>
      <p:ext uri="{BB962C8B-B14F-4D97-AF65-F5344CB8AC3E}">
        <p14:creationId xmlns:p14="http://schemas.microsoft.com/office/powerpoint/2010/main" xmlns="" val="2483705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01F0A1-CB9D-4631-A995-919FD6FDD68B}"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64841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01F0A1-CB9D-4631-A995-919FD6FDD68B}"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234001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1F0A1-CB9D-4631-A995-919FD6FDD68B}"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95291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1F0A1-CB9D-4631-A995-919FD6FDD68B}"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983760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pPr>
              <a:defRPr/>
            </a:pPr>
            <a:fld id="{8B614C73-8EEA-4878-BCE2-FA00C3A6CA0E}" type="datetimeFigureOut">
              <a:rPr lang="en-US" smtClean="0"/>
              <a:pPr>
                <a:defRPr/>
              </a:pPr>
              <a:t>10/23/2020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2D8E39E-6689-46F7-95BF-95F9ECA122BF}" type="slidenum">
              <a:rPr lang="en-US" smtClean="0"/>
              <a:pPr>
                <a:defRPr/>
              </a:pPr>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015622054"/>
      </p:ext>
    </p:extLst>
  </p:cSld>
  <p:clrMapOvr>
    <a:masterClrMapping/>
  </p:clrMapOvr>
  <p:transition spd="slow" advTm="3000">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1F0A1-CB9D-4631-A995-919FD6FDD68B}"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pPr/>
              <a:t>‹#›</a:t>
            </a:fld>
            <a:endParaRPr lang="en-US"/>
          </a:p>
        </p:txBody>
      </p:sp>
    </p:spTree>
    <p:extLst>
      <p:ext uri="{BB962C8B-B14F-4D97-AF65-F5344CB8AC3E}">
        <p14:creationId xmlns:p14="http://schemas.microsoft.com/office/powerpoint/2010/main" xmlns="" val="407040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01F0A1-CB9D-4631-A995-919FD6FDD68B}" type="datetimeFigureOut">
              <a:rPr lang="en-US" smtClean="0"/>
              <a:pPr/>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6A5E7-00BC-4A50-8879-FC6BA738CEE9}"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14710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01F0A1-CB9D-4631-A995-919FD6FDD68B}" type="datetimeFigureOut">
              <a:rPr lang="en-US" smtClean="0"/>
              <a:pPr/>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6A5E7-00BC-4A50-8879-FC6BA738CEE9}" type="slidenum">
              <a:rPr lang="en-US" smtClean="0"/>
              <a:pPr/>
              <a:t>‹#›</a:t>
            </a:fld>
            <a:endParaRPr lang="en-US"/>
          </a:p>
        </p:txBody>
      </p:sp>
    </p:spTree>
    <p:extLst>
      <p:ext uri="{BB962C8B-B14F-4D97-AF65-F5344CB8AC3E}">
        <p14:creationId xmlns:p14="http://schemas.microsoft.com/office/powerpoint/2010/main" xmlns="" val="197810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01F0A1-CB9D-4631-A995-919FD6FDD68B}" type="datetimeFigureOut">
              <a:rPr lang="en-US" smtClean="0"/>
              <a:pPr/>
              <a:t>10/23/2020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6A5E7-00BC-4A50-8879-FC6BA738CEE9}"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413461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01F0A1-CB9D-4631-A995-919FD6FDD68B}" type="datetimeFigureOut">
              <a:rPr lang="en-US" smtClean="0"/>
              <a:pPr/>
              <a:t>10/23/2020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6A5E7-00BC-4A50-8879-FC6BA738CEE9}"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43169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1F0A1-CB9D-4631-A995-919FD6FDD68B}" type="datetimeFigureOut">
              <a:rPr lang="en-US" smtClean="0"/>
              <a:pPr/>
              <a:t>10/23/2020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6A5E7-00BC-4A50-8879-FC6BA738CEE9}" type="slidenum">
              <a:rPr lang="en-US" smtClean="0"/>
              <a:pPr/>
              <a:t>‹#›</a:t>
            </a:fld>
            <a:endParaRPr lang="en-US"/>
          </a:p>
        </p:txBody>
      </p:sp>
    </p:spTree>
    <p:extLst>
      <p:ext uri="{BB962C8B-B14F-4D97-AF65-F5344CB8AC3E}">
        <p14:creationId xmlns:p14="http://schemas.microsoft.com/office/powerpoint/2010/main" xmlns="" val="189060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01F0A1-CB9D-4631-A995-919FD6FDD68B}" type="datetimeFigureOut">
              <a:rPr lang="en-US" smtClean="0"/>
              <a:pPr/>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6A5E7-00BC-4A50-8879-FC6BA738CEE9}"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944709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01F0A1-CB9D-4631-A995-919FD6FDD68B}" type="datetimeFigureOut">
              <a:rPr lang="en-US" smtClean="0"/>
              <a:pPr/>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6A5E7-00BC-4A50-8879-FC6BA738CEE9}" type="slidenum">
              <a:rPr lang="en-US" smtClean="0"/>
              <a:pPr/>
              <a:t>‹#›</a:t>
            </a:fld>
            <a:endParaRPr lang="en-US"/>
          </a:p>
        </p:txBody>
      </p:sp>
    </p:spTree>
    <p:extLst>
      <p:ext uri="{BB962C8B-B14F-4D97-AF65-F5344CB8AC3E}">
        <p14:creationId xmlns:p14="http://schemas.microsoft.com/office/powerpoint/2010/main" xmlns="" val="199855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20"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01F0A1-CB9D-4631-A995-919FD6FDD68B}" type="datetimeFigureOut">
              <a:rPr lang="en-US" smtClean="0"/>
              <a:pPr/>
              <a:t>10/23/2020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86A5E7-00BC-4A50-8879-FC6BA738CEE9}" type="slidenum">
              <a:rPr lang="en-US" smtClean="0"/>
              <a:pPr/>
              <a:t>‹#›</a:t>
            </a:fld>
            <a:endParaRPr lang="en-US"/>
          </a:p>
        </p:txBody>
      </p:sp>
    </p:spTree>
    <p:extLst>
      <p:ext uri="{BB962C8B-B14F-4D97-AF65-F5344CB8AC3E}">
        <p14:creationId xmlns:p14="http://schemas.microsoft.com/office/powerpoint/2010/main" xmlns="" val="372576595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9.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7.jpeg"/><Relationship Id="rId1" Type="http://schemas.openxmlformats.org/officeDocument/2006/relationships/slideLayout" Target="../slideLayouts/slideLayout11.xml"/><Relationship Id="rId5" Type="http://schemas.openxmlformats.org/officeDocument/2006/relationships/image" Target="../media/image27.jpeg"/><Relationship Id="rId4" Type="http://schemas.openxmlformats.org/officeDocument/2006/relationships/image" Target="../media/image2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1464407"/>
            <a:ext cx="7366000" cy="1552331"/>
          </a:xfrm>
          <a:noFill/>
        </p:spPr>
        <p:txBody>
          <a:bodyPr/>
          <a:lstStyle/>
          <a:p>
            <a:r>
              <a:rPr lang="en-US" sz="3200" b="1" dirty="0"/>
              <a:t>From Discovery to Person-Centered Outcomes and Plans</a:t>
            </a:r>
            <a:r>
              <a:rPr lang="en-US" b="1" dirty="0"/>
              <a:t/>
            </a:r>
            <a:br>
              <a:rPr lang="en-US" b="1" dirty="0"/>
            </a:br>
            <a:r>
              <a:rPr lang="en-US" sz="2400" b="1" dirty="0"/>
              <a:t>Putting It All Together for Lives of Growth and Change</a:t>
            </a:r>
          </a:p>
        </p:txBody>
      </p:sp>
      <p:sp>
        <p:nvSpPr>
          <p:cNvPr id="3" name="Subtitle 2"/>
          <p:cNvSpPr>
            <a:spLocks noGrp="1"/>
          </p:cNvSpPr>
          <p:nvPr>
            <p:ph type="subTitle" idx="1"/>
          </p:nvPr>
        </p:nvSpPr>
        <p:spPr>
          <a:xfrm>
            <a:off x="2514600" y="4298380"/>
            <a:ext cx="6993467" cy="2000819"/>
          </a:xfrm>
          <a:noFill/>
        </p:spPr>
        <p:txBody>
          <a:bodyPr>
            <a:normAutofit/>
          </a:bodyPr>
          <a:lstStyle/>
          <a:p>
            <a:r>
              <a:rPr lang="en-US" sz="2600" b="1" dirty="0"/>
              <a:t>Marlene McCollum and Rachael Newkirk</a:t>
            </a:r>
          </a:p>
          <a:p>
            <a:r>
              <a:rPr lang="en-US" sz="2600" b="1" dirty="0"/>
              <a:t>In Collaboration with Sheila Keys and Bill Allen</a:t>
            </a:r>
          </a:p>
        </p:txBody>
      </p:sp>
      <p:pic>
        <p:nvPicPr>
          <p:cNvPr id="4"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28815" y="3075330"/>
            <a:ext cx="1934369" cy="1140033"/>
          </a:xfrm>
          <a:prstGeom prst="rect">
            <a:avLst/>
          </a:prstGeom>
          <a:blipFill>
            <a:blip r:embed="rId3" cstate="print"/>
            <a:tile tx="0" ty="0" sx="100000" sy="100000" flip="none" algn="tl"/>
          </a:blipFill>
        </p:spPr>
      </p:pic>
    </p:spTree>
    <p:extLst>
      <p:ext uri="{BB962C8B-B14F-4D97-AF65-F5344CB8AC3E}">
        <p14:creationId xmlns:p14="http://schemas.microsoft.com/office/powerpoint/2010/main" xmlns="" val="3767102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0892" y="937846"/>
            <a:ext cx="8909539" cy="707886"/>
          </a:xfrm>
          <a:prstGeom prst="rect">
            <a:avLst/>
          </a:prstGeom>
          <a:noFill/>
        </p:spPr>
        <p:txBody>
          <a:bodyPr wrap="square" rtlCol="0">
            <a:spAutoFit/>
          </a:bodyPr>
          <a:lstStyle/>
          <a:p>
            <a:pPr algn="ctr"/>
            <a:r>
              <a:rPr lang="en-US" sz="4000" u="sng" dirty="0"/>
              <a:t>Balancing Important To and Important For</a:t>
            </a:r>
          </a:p>
        </p:txBody>
      </p:sp>
      <p:sp>
        <p:nvSpPr>
          <p:cNvPr id="5" name="TextBox 4"/>
          <p:cNvSpPr txBox="1"/>
          <p:nvPr/>
        </p:nvSpPr>
        <p:spPr>
          <a:xfrm>
            <a:off x="1430214" y="1645732"/>
            <a:ext cx="7514493"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Outcomes start with a well developed understanding of what is important to and for a person.</a:t>
            </a:r>
          </a:p>
          <a:p>
            <a:endParaRPr lang="en-US" sz="2400" dirty="0"/>
          </a:p>
          <a:p>
            <a:pPr marL="342900" indent="-342900">
              <a:buFont typeface="Wingdings" panose="05000000000000000000" pitchFamily="2" charset="2"/>
              <a:buChar char="Ø"/>
            </a:pPr>
            <a:r>
              <a:rPr lang="en-US" sz="2400" dirty="0"/>
              <a:t>Before writing an outcome statement, ask yourself…</a:t>
            </a:r>
          </a:p>
          <a:p>
            <a:r>
              <a:rPr lang="en-US" sz="2400" dirty="0"/>
              <a:t>		What is Important to this person?</a:t>
            </a:r>
          </a:p>
          <a:p>
            <a:r>
              <a:rPr lang="en-US" sz="2400" dirty="0"/>
              <a:t>		What is Important for this person?</a:t>
            </a:r>
          </a:p>
        </p:txBody>
      </p:sp>
      <p:sp>
        <p:nvSpPr>
          <p:cNvPr id="7" name="TextBox 6"/>
          <p:cNvSpPr txBox="1"/>
          <p:nvPr/>
        </p:nvSpPr>
        <p:spPr>
          <a:xfrm>
            <a:off x="3531566" y="4103077"/>
            <a:ext cx="7127632" cy="1938992"/>
          </a:xfrm>
          <a:prstGeom prst="rect">
            <a:avLst/>
          </a:prstGeom>
          <a:blipFill>
            <a:blip r:embed="rId2" cstate="print"/>
            <a:tile tx="0" ty="0" sx="100000" sy="100000" flip="none" algn="tl"/>
          </a:blipFill>
          <a:ln w="57150">
            <a:solidFill>
              <a:schemeClr val="tx1"/>
            </a:solidFill>
          </a:ln>
        </p:spPr>
        <p:txBody>
          <a:bodyPr wrap="square" rtlCol="0">
            <a:spAutoFit/>
          </a:bodyPr>
          <a:lstStyle/>
          <a:p>
            <a:r>
              <a:rPr lang="en-US" sz="2400" b="1" dirty="0"/>
              <a:t>Work with your team to talk and think about the following:</a:t>
            </a:r>
          </a:p>
          <a:p>
            <a:r>
              <a:rPr lang="en-US" sz="2400" dirty="0"/>
              <a:t>1. What needs to change/what needs to stay the same?</a:t>
            </a:r>
          </a:p>
          <a:p>
            <a:r>
              <a:rPr lang="en-US" sz="2400" dirty="0"/>
              <a:t>2. How does this relate to what is </a:t>
            </a:r>
            <a:r>
              <a:rPr lang="en-US" sz="2400"/>
              <a:t>important to/and </a:t>
            </a:r>
            <a:r>
              <a:rPr lang="en-US" sz="2400" dirty="0"/>
              <a:t>what is </a:t>
            </a:r>
            <a:r>
              <a:rPr lang="en-US" sz="2400"/>
              <a:t>important for?</a:t>
            </a:r>
            <a:endParaRPr lang="en-US" sz="2400"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96814" y="4112602"/>
            <a:ext cx="2347384" cy="1760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descr="C:\Users\Mark\Downloads\CPC logo.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900498" y="60017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221045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come up with?</a:t>
            </a:r>
          </a:p>
        </p:txBody>
      </p:sp>
      <p:pic>
        <p:nvPicPr>
          <p:cNvPr id="2051" name="Picture 3" descr="C:\Users\Mark\AppData\Local\Microsoft\Windows\Temporary Internet Files\Content.IE5\T4OHEBCC\373713[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551862" y="2587625"/>
            <a:ext cx="2124075" cy="2952750"/>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C:\Users\Mark\AppData\Local\Microsoft\Windows\Temporary Internet Files\Content.IE5\IO6TWI8K\220px-Topoftheworldlivecd[1].jpg"/>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89100" y="3177381"/>
            <a:ext cx="2095500" cy="20955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descr="C:\Users\Mark\AppData\Local\Microsoft\Windows\Temporary Internet Files\Content.IE5\IO6TWI8K\life-is-like-riding-a-bicycle[1].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84700" y="2025650"/>
            <a:ext cx="3098800" cy="38735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2" descr="C:\Users\Mark\Downloads\CPC logo.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786198" y="5899150"/>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
        <p:nvSpPr>
          <p:cNvPr id="3" name="TextBox 2">
            <a:extLst>
              <a:ext uri="{FF2B5EF4-FFF2-40B4-BE49-F238E27FC236}">
                <a16:creationId xmlns:a16="http://schemas.microsoft.com/office/drawing/2014/main" xmlns="" id="{DF42687B-9AFD-41AB-8439-93D96050C3CC}"/>
              </a:ext>
            </a:extLst>
          </p:cNvPr>
          <p:cNvSpPr txBox="1"/>
          <p:nvPr/>
        </p:nvSpPr>
        <p:spPr>
          <a:xfrm>
            <a:off x="1295402" y="723900"/>
            <a:ext cx="7143748" cy="369332"/>
          </a:xfrm>
          <a:prstGeom prst="rect">
            <a:avLst/>
          </a:prstGeom>
          <a:noFill/>
        </p:spPr>
        <p:txBody>
          <a:bodyPr wrap="square" rtlCol="0">
            <a:spAutoFit/>
          </a:bodyPr>
          <a:lstStyle/>
          <a:p>
            <a:r>
              <a:rPr lang="en-US" dirty="0">
                <a:highlight>
                  <a:srgbClr val="FFFF00"/>
                </a:highlight>
              </a:rPr>
              <a:t>Insert illustrations to highlight the story person’s Important to on this page</a:t>
            </a:r>
          </a:p>
        </p:txBody>
      </p:sp>
    </p:spTree>
    <p:extLst>
      <p:ext uri="{BB962C8B-B14F-4D97-AF65-F5344CB8AC3E}">
        <p14:creationId xmlns:p14="http://schemas.microsoft.com/office/powerpoint/2010/main" xmlns="" val="263919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868" y="679938"/>
            <a:ext cx="6459416" cy="679938"/>
          </a:xfrm>
        </p:spPr>
        <p:txBody>
          <a:bodyPr>
            <a:noAutofit/>
          </a:bodyPr>
          <a:lstStyle/>
          <a:p>
            <a:pPr algn="l"/>
            <a:r>
              <a:rPr lang="en-US" sz="2400" b="1" dirty="0"/>
              <a:t>Keep in mind, if you start with Important For</a:t>
            </a:r>
          </a:p>
        </p:txBody>
      </p:sp>
      <p:pic>
        <p:nvPicPr>
          <p:cNvPr id="2050" name="Picture 2" descr="C:\Users\Mark\AppData\Local\Microsoft\Windows\Temporary Internet Files\Content.IE5\T4OHEBCC\3522193121_08717f5d8c_b[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48269" y="1487698"/>
            <a:ext cx="4538015" cy="302682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843469" y="4655195"/>
            <a:ext cx="6248400" cy="584775"/>
          </a:xfrm>
          <a:prstGeom prst="rect">
            <a:avLst/>
          </a:prstGeom>
          <a:noFill/>
        </p:spPr>
        <p:txBody>
          <a:bodyPr wrap="square" rtlCol="0">
            <a:spAutoFit/>
          </a:bodyPr>
          <a:lstStyle/>
          <a:p>
            <a:r>
              <a:rPr lang="en-US" b="1" dirty="0"/>
              <a:t>…you’re never going to get to </a:t>
            </a:r>
            <a:r>
              <a:rPr lang="en-US" sz="3200" b="1" dirty="0"/>
              <a:t>Important To</a:t>
            </a:r>
          </a:p>
        </p:txBody>
      </p:sp>
      <p:sp>
        <p:nvSpPr>
          <p:cNvPr id="7" name="TextBox 6"/>
          <p:cNvSpPr txBox="1"/>
          <p:nvPr/>
        </p:nvSpPr>
        <p:spPr>
          <a:xfrm>
            <a:off x="6864496" y="4285863"/>
            <a:ext cx="4665785" cy="369332"/>
          </a:xfrm>
          <a:prstGeom prst="rect">
            <a:avLst/>
          </a:prstGeom>
          <a:noFill/>
        </p:spPr>
        <p:txBody>
          <a:bodyPr wrap="square" rtlCol="0">
            <a:spAutoFit/>
          </a:bodyPr>
          <a:lstStyle/>
          <a:p>
            <a:r>
              <a:rPr lang="en-US" b="1" dirty="0"/>
              <a:t>Assume capability. Document capability. </a:t>
            </a:r>
          </a:p>
        </p:txBody>
      </p:sp>
      <p:pic>
        <p:nvPicPr>
          <p:cNvPr id="2052" name="Picture 4" descr="C:\Users\Mark\AppData\Local\Microsoft\Windows\Temporary Internet Files\Content.IE5\IO6TWI8K\Apollo_17_Cernan_on_moon[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93450" y="1618918"/>
            <a:ext cx="2589936" cy="2672862"/>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2" descr="C:\Users\Mark\Downloads\CPC logo.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659198" y="5963658"/>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307104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Effect transition="in" filter="fade">
                                      <p:cBhvr>
                                        <p:cTn id="14" dur="1000"/>
                                        <p:tgtEl>
                                          <p:spTgt spid="2052"/>
                                        </p:tgtEl>
                                      </p:cBhvr>
                                    </p:animEffect>
                                    <p:anim calcmode="lin" valueType="num">
                                      <p:cBhvr>
                                        <p:cTn id="15" dur="1000" fill="hold"/>
                                        <p:tgtEl>
                                          <p:spTgt spid="2052"/>
                                        </p:tgtEl>
                                        <p:attrNameLst>
                                          <p:attrName>ppt_x</p:attrName>
                                        </p:attrNameLst>
                                      </p:cBhvr>
                                      <p:tavLst>
                                        <p:tav tm="0">
                                          <p:val>
                                            <p:strVal val="#ppt_x"/>
                                          </p:val>
                                        </p:tav>
                                        <p:tav tm="100000">
                                          <p:val>
                                            <p:strVal val="#ppt_x"/>
                                          </p:val>
                                        </p:tav>
                                      </p:tavLst>
                                    </p:anim>
                                    <p:anim calcmode="lin" valueType="num">
                                      <p:cBhvr>
                                        <p:cTn id="16"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Pay Attention to Strengths and Preferences Identify Potential and Existing Connections</a:t>
            </a:r>
          </a:p>
        </p:txBody>
      </p:sp>
      <p:sp>
        <p:nvSpPr>
          <p:cNvPr id="3" name="Content Placeholder 2"/>
          <p:cNvSpPr>
            <a:spLocks noGrp="1"/>
          </p:cNvSpPr>
          <p:nvPr>
            <p:ph idx="1"/>
          </p:nvPr>
        </p:nvSpPr>
        <p:spPr/>
        <p:txBody>
          <a:bodyPr>
            <a:normAutofit/>
          </a:bodyPr>
          <a:lstStyle/>
          <a:p>
            <a:pPr marL="0" indent="0">
              <a:buNone/>
            </a:pPr>
            <a:r>
              <a:rPr lang="en-US" dirty="0">
                <a:latin typeface="Baskerville Old Face" panose="02020602080505020303" pitchFamily="18" charset="0"/>
              </a:rPr>
              <a:t>Strategies for connecting a person with their community:</a:t>
            </a:r>
          </a:p>
          <a:p>
            <a:pPr marL="0" indent="0">
              <a:buNone/>
            </a:pPr>
            <a:r>
              <a:rPr lang="en-US" dirty="0">
                <a:latin typeface="Baskerville Old Face" panose="02020602080505020303" pitchFamily="18" charset="0"/>
              </a:rPr>
              <a:t>	Where do they already feel welcomed?</a:t>
            </a:r>
          </a:p>
          <a:p>
            <a:pPr marL="0" indent="0">
              <a:buNone/>
            </a:pPr>
            <a:r>
              <a:rPr lang="en-US" dirty="0">
                <a:latin typeface="Baskerville Old Face" panose="02020602080505020303" pitchFamily="18" charset="0"/>
              </a:rPr>
              <a:t>	Is there meaning and participation for them there or elsewhere?</a:t>
            </a:r>
          </a:p>
          <a:p>
            <a:pPr marL="0" indent="0">
              <a:buNone/>
            </a:pPr>
            <a:r>
              <a:rPr lang="en-US" dirty="0">
                <a:latin typeface="Baskerville Old Face" panose="02020602080505020303" pitchFamily="18" charset="0"/>
              </a:rPr>
              <a:t>	Are there people with shared interests who might act as connectors?</a:t>
            </a:r>
          </a:p>
          <a:p>
            <a:pPr marL="0" indent="0">
              <a:buNone/>
            </a:pPr>
            <a:r>
              <a:rPr lang="en-US" dirty="0">
                <a:latin typeface="Baskerville Old Face" panose="02020602080505020303" pitchFamily="18" charset="0"/>
              </a:rPr>
              <a:t>	How can we supporting family/friends/staff to be connectors?</a:t>
            </a:r>
          </a:p>
          <a:p>
            <a:pPr marL="0" indent="0">
              <a:buNone/>
            </a:pPr>
            <a:r>
              <a:rPr lang="en-US" dirty="0">
                <a:latin typeface="Baskerville Old Face" panose="02020602080505020303" pitchFamily="18" charset="0"/>
              </a:rPr>
              <a:t>	What can we do to foster greater independence right now?</a:t>
            </a:r>
          </a:p>
        </p:txBody>
      </p:sp>
    </p:spTree>
    <p:extLst>
      <p:ext uri="{BB962C8B-B14F-4D97-AF65-F5344CB8AC3E}">
        <p14:creationId xmlns:p14="http://schemas.microsoft.com/office/powerpoint/2010/main" xmlns="" val="184129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855" y="756746"/>
            <a:ext cx="10281743" cy="1529254"/>
          </a:xfrm>
        </p:spPr>
        <p:txBody>
          <a:bodyPr>
            <a:normAutofit/>
          </a:bodyPr>
          <a:lstStyle/>
          <a:p>
            <a:r>
              <a:rPr lang="en-US" sz="3100" dirty="0"/>
              <a:t>Understanding a person’s Important To helps them to build stronger community connections, and community engagement</a:t>
            </a:r>
            <a:r>
              <a:rPr lang="en-US" dirty="0"/>
              <a:t>.</a:t>
            </a:r>
          </a:p>
        </p:txBody>
      </p:sp>
      <p:pic>
        <p:nvPicPr>
          <p:cNvPr id="8" name="Picture 7" descr="Bestand:Amsterdam bus.JPG - Wikipedia"/>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177104" y="2751552"/>
            <a:ext cx="2557569" cy="2538091"/>
          </a:xfrm>
          <a:prstGeom prst="rect">
            <a:avLst/>
          </a:prstGeom>
        </p:spPr>
      </p:pic>
      <p:pic>
        <p:nvPicPr>
          <p:cNvPr id="9" name="Picture 8" descr="File:Youth-soccer-indiana.jpg - Wikipedia"/>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56752" y="3155397"/>
            <a:ext cx="2858144" cy="2134246"/>
          </a:xfrm>
          <a:prstGeom prst="rect">
            <a:avLst/>
          </a:prstGeom>
        </p:spPr>
      </p:pic>
      <p:pic>
        <p:nvPicPr>
          <p:cNvPr id="7" name="Picture 6" descr="Flickr - Photo Sharing!"/>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666928" y="2949171"/>
            <a:ext cx="2858144" cy="2340472"/>
          </a:xfrm>
          <a:prstGeom prst="rect">
            <a:avLst/>
          </a:prstGeom>
        </p:spPr>
      </p:pic>
    </p:spTree>
    <p:extLst>
      <p:ext uri="{BB962C8B-B14F-4D97-AF65-F5344CB8AC3E}">
        <p14:creationId xmlns:p14="http://schemas.microsoft.com/office/powerpoint/2010/main" xmlns="" val="150963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922" y="542441"/>
            <a:ext cx="4835471" cy="931975"/>
          </a:xfrm>
        </p:spPr>
        <p:txBody>
          <a:bodyPr>
            <a:normAutofit fontScale="90000"/>
          </a:bodyPr>
          <a:lstStyle/>
          <a:p>
            <a:r>
              <a:rPr lang="en-US" sz="2400" u="sng" dirty="0">
                <a:solidFill>
                  <a:schemeClr val="tx1"/>
                </a:solidFill>
                <a:latin typeface="Sylfaen" panose="010A0502050306030303" pitchFamily="18" charset="0"/>
              </a:rPr>
              <a:t/>
            </a:r>
            <a:br>
              <a:rPr lang="en-US" sz="2400" u="sng" dirty="0">
                <a:solidFill>
                  <a:schemeClr val="tx1"/>
                </a:solidFill>
                <a:latin typeface="Sylfaen" panose="010A0502050306030303" pitchFamily="18" charset="0"/>
              </a:rPr>
            </a:br>
            <a:r>
              <a:rPr lang="en-US" sz="3100" b="1" u="sng" dirty="0">
                <a:solidFill>
                  <a:schemeClr val="tx1"/>
                </a:solidFill>
                <a:latin typeface="Sylfaen" panose="010A0502050306030303" pitchFamily="18" charset="0"/>
              </a:rPr>
              <a:t>Where can you find community resources?</a:t>
            </a:r>
            <a:r>
              <a:rPr lang="en-US" sz="2400" u="sng" dirty="0">
                <a:solidFill>
                  <a:schemeClr val="tx1"/>
                </a:solidFill>
                <a:latin typeface="Sylfaen" panose="010A0502050306030303" pitchFamily="18" charset="0"/>
              </a:rPr>
              <a:t/>
            </a:r>
            <a:br>
              <a:rPr lang="en-US" sz="2400" u="sng" dirty="0">
                <a:solidFill>
                  <a:schemeClr val="tx1"/>
                </a:solidFill>
                <a:latin typeface="Sylfaen" panose="010A0502050306030303" pitchFamily="18" charset="0"/>
              </a:rPr>
            </a:br>
            <a:endParaRPr lang="en-US" sz="2400" u="sng" dirty="0">
              <a:solidFill>
                <a:schemeClr val="tx1"/>
              </a:solidFill>
              <a:latin typeface="Sylfaen" panose="010A0502050306030303" pitchFamily="18" charset="0"/>
            </a:endParaRPr>
          </a:p>
        </p:txBody>
      </p:sp>
      <p:sp>
        <p:nvSpPr>
          <p:cNvPr id="4" name="Content Placeholder 3"/>
          <p:cNvSpPr>
            <a:spLocks noGrp="1"/>
          </p:cNvSpPr>
          <p:nvPr>
            <p:ph sz="quarter" idx="13"/>
          </p:nvPr>
        </p:nvSpPr>
        <p:spPr>
          <a:xfrm>
            <a:off x="5873858" y="235975"/>
            <a:ext cx="5408908" cy="5936226"/>
          </a:xfrm>
        </p:spPr>
        <p:txBody>
          <a:bodyPr>
            <a:normAutofit fontScale="25000" lnSpcReduction="20000"/>
          </a:bodyPr>
          <a:lstStyle/>
          <a:p>
            <a:pPr>
              <a:buClr>
                <a:schemeClr val="tx2"/>
              </a:buClr>
              <a:buFont typeface="Wingdings" panose="05000000000000000000" pitchFamily="2" charset="2"/>
              <a:buChar char="Ø"/>
            </a:pPr>
            <a:endParaRPr lang="en-US" sz="8000" dirty="0">
              <a:solidFill>
                <a:schemeClr val="tx1"/>
              </a:solidFill>
              <a:latin typeface="Baskerville Old Face" panose="02020602080505020303" pitchFamily="18" charset="0"/>
            </a:endParaRPr>
          </a:p>
          <a:p>
            <a:pPr>
              <a:buClr>
                <a:schemeClr val="tx2"/>
              </a:buClr>
              <a:buFont typeface="Wingdings" panose="05000000000000000000" pitchFamily="2" charset="2"/>
              <a:buChar char="Ø"/>
            </a:pPr>
            <a:r>
              <a:rPr lang="en-US" sz="8000" dirty="0">
                <a:latin typeface="Baskerville Old Face" panose="02020602080505020303" pitchFamily="18" charset="0"/>
              </a:rPr>
              <a:t>Ask your Service Coordinator and/or Independent Facilitator</a:t>
            </a:r>
          </a:p>
          <a:p>
            <a:pPr marL="0" indent="0">
              <a:buClr>
                <a:schemeClr val="tx2"/>
              </a:buClr>
              <a:buNone/>
            </a:pPr>
            <a:endParaRPr lang="en-US" sz="3200" dirty="0">
              <a:latin typeface="Baskerville Old Face" panose="02020602080505020303" pitchFamily="18" charset="0"/>
            </a:endParaRPr>
          </a:p>
          <a:p>
            <a:pPr>
              <a:buClr>
                <a:schemeClr val="tx2"/>
              </a:buClr>
              <a:buFont typeface="Wingdings" panose="05000000000000000000" pitchFamily="2" charset="2"/>
              <a:buChar char="Ø"/>
            </a:pPr>
            <a:r>
              <a:rPr lang="en-US" sz="8000" dirty="0">
                <a:latin typeface="Baskerville Old Face" panose="02020602080505020303" pitchFamily="18" charset="0"/>
              </a:rPr>
              <a:t>Ask other people who help you like your IHSS worker, counselor, music teacher or boss</a:t>
            </a:r>
          </a:p>
          <a:p>
            <a:pPr>
              <a:buClr>
                <a:schemeClr val="tx2"/>
              </a:buClr>
              <a:buFont typeface="Wingdings" panose="05000000000000000000" pitchFamily="2" charset="2"/>
              <a:buChar char="Ø"/>
            </a:pPr>
            <a:endParaRPr lang="en-US" sz="3200" dirty="0">
              <a:solidFill>
                <a:schemeClr val="tx1"/>
              </a:solidFill>
              <a:latin typeface="Baskerville Old Face" panose="02020602080505020303" pitchFamily="18" charset="0"/>
            </a:endParaRPr>
          </a:p>
          <a:p>
            <a:pPr>
              <a:buClr>
                <a:schemeClr val="tx2"/>
              </a:buClr>
              <a:buFont typeface="Wingdings" panose="05000000000000000000" pitchFamily="2" charset="2"/>
              <a:buChar char="Ø"/>
            </a:pPr>
            <a:r>
              <a:rPr lang="en-US" sz="8000" dirty="0">
                <a:solidFill>
                  <a:schemeClr val="tx1"/>
                </a:solidFill>
                <a:latin typeface="Baskerville Old Face" panose="02020602080505020303" pitchFamily="18" charset="0"/>
              </a:rPr>
              <a:t>Visit your town’s recreation district </a:t>
            </a:r>
          </a:p>
          <a:p>
            <a:pPr>
              <a:buClr>
                <a:schemeClr val="tx2"/>
              </a:buClr>
              <a:buFont typeface="Wingdings" panose="05000000000000000000" pitchFamily="2" charset="2"/>
              <a:buChar char="Ø"/>
            </a:pPr>
            <a:endParaRPr lang="en-US" sz="3200" dirty="0">
              <a:solidFill>
                <a:schemeClr val="tx1"/>
              </a:solidFill>
              <a:latin typeface="Baskerville Old Face" panose="02020602080505020303" pitchFamily="18" charset="0"/>
            </a:endParaRPr>
          </a:p>
          <a:p>
            <a:pPr>
              <a:buClr>
                <a:schemeClr val="tx2"/>
              </a:buClr>
              <a:buFont typeface="Wingdings" panose="05000000000000000000" pitchFamily="2" charset="2"/>
              <a:buChar char="Ø"/>
            </a:pPr>
            <a:r>
              <a:rPr lang="en-US" sz="8000" dirty="0">
                <a:solidFill>
                  <a:schemeClr val="tx1"/>
                </a:solidFill>
                <a:latin typeface="Baskerville Old Face" panose="02020602080505020303" pitchFamily="18" charset="0"/>
              </a:rPr>
              <a:t>Ask employees at businesses you frequent </a:t>
            </a:r>
          </a:p>
          <a:p>
            <a:pPr>
              <a:buClr>
                <a:schemeClr val="tx2"/>
              </a:buClr>
              <a:buFont typeface="Wingdings" panose="05000000000000000000" pitchFamily="2" charset="2"/>
              <a:buChar char="Ø"/>
            </a:pPr>
            <a:endParaRPr lang="en-US" sz="3200" dirty="0">
              <a:solidFill>
                <a:schemeClr val="tx1"/>
              </a:solidFill>
              <a:latin typeface="Baskerville Old Face" panose="02020602080505020303" pitchFamily="18" charset="0"/>
            </a:endParaRPr>
          </a:p>
          <a:p>
            <a:pPr>
              <a:buClr>
                <a:schemeClr val="tx2"/>
              </a:buClr>
              <a:buFont typeface="Wingdings" panose="05000000000000000000" pitchFamily="2" charset="2"/>
              <a:buChar char="Ø"/>
            </a:pPr>
            <a:r>
              <a:rPr lang="en-US" sz="8000" dirty="0">
                <a:solidFill>
                  <a:schemeClr val="tx1"/>
                </a:solidFill>
                <a:latin typeface="Baskerville Old Face" panose="02020602080505020303" pitchFamily="18" charset="0"/>
              </a:rPr>
              <a:t>Ask the Student Association at your local university/community college</a:t>
            </a:r>
          </a:p>
          <a:p>
            <a:pPr marL="0" indent="0">
              <a:buClr>
                <a:schemeClr val="tx2"/>
              </a:buClr>
              <a:buNone/>
            </a:pPr>
            <a:endParaRPr lang="en-US" sz="3200" dirty="0">
              <a:solidFill>
                <a:schemeClr val="tx1"/>
              </a:solidFill>
              <a:latin typeface="Baskerville Old Face" panose="02020602080505020303" pitchFamily="18" charset="0"/>
            </a:endParaRPr>
          </a:p>
          <a:p>
            <a:pPr>
              <a:buClr>
                <a:schemeClr val="tx2"/>
              </a:buClr>
              <a:buFont typeface="Wingdings" panose="05000000000000000000" pitchFamily="2" charset="2"/>
              <a:buChar char="Ø"/>
            </a:pPr>
            <a:r>
              <a:rPr lang="en-US" sz="8000" dirty="0">
                <a:solidFill>
                  <a:schemeClr val="tx1"/>
                </a:solidFill>
                <a:latin typeface="Baskerville Old Face" panose="02020602080505020303" pitchFamily="18" charset="0"/>
              </a:rPr>
              <a:t>Watch the news, listen to the radio</a:t>
            </a:r>
          </a:p>
          <a:p>
            <a:pPr>
              <a:buClr>
                <a:schemeClr val="tx2"/>
              </a:buClr>
              <a:buFont typeface="Wingdings" panose="05000000000000000000" pitchFamily="2" charset="2"/>
              <a:buChar char="Ø"/>
            </a:pPr>
            <a:endParaRPr lang="en-US" sz="3200" dirty="0">
              <a:solidFill>
                <a:schemeClr val="tx1"/>
              </a:solidFill>
              <a:latin typeface="Baskerville Old Face" panose="02020602080505020303" pitchFamily="18" charset="0"/>
            </a:endParaRPr>
          </a:p>
          <a:p>
            <a:pPr>
              <a:buClr>
                <a:schemeClr val="tx2"/>
              </a:buClr>
              <a:buFont typeface="Wingdings" panose="05000000000000000000" pitchFamily="2" charset="2"/>
              <a:buChar char="Ø"/>
            </a:pPr>
            <a:r>
              <a:rPr lang="en-US" sz="8000" dirty="0">
                <a:solidFill>
                  <a:schemeClr val="tx1"/>
                </a:solidFill>
                <a:latin typeface="Baskerville Old Face" panose="02020602080505020303" pitchFamily="18" charset="0"/>
              </a:rPr>
              <a:t>Go to local fairs and community events and visit the tables and booths</a:t>
            </a:r>
          </a:p>
          <a:p>
            <a:pPr>
              <a:buClr>
                <a:schemeClr val="tx2"/>
              </a:buClr>
              <a:buFont typeface="Wingdings" panose="05000000000000000000" pitchFamily="2" charset="2"/>
              <a:buChar char="Ø"/>
            </a:pPr>
            <a:endParaRPr lang="en-US" sz="3200" dirty="0">
              <a:solidFill>
                <a:schemeClr val="tx1"/>
              </a:solidFill>
              <a:latin typeface="Baskerville Old Face" panose="02020602080505020303" pitchFamily="18" charset="0"/>
            </a:endParaRPr>
          </a:p>
          <a:p>
            <a:pPr>
              <a:buClr>
                <a:schemeClr val="tx2"/>
              </a:buClr>
              <a:buFont typeface="Wingdings" panose="05000000000000000000" pitchFamily="2" charset="2"/>
              <a:buChar char="Ø"/>
            </a:pPr>
            <a:r>
              <a:rPr lang="en-US" sz="8000" dirty="0">
                <a:solidFill>
                  <a:schemeClr val="tx1"/>
                </a:solidFill>
                <a:latin typeface="Baskerville Old Face" panose="02020602080505020303" pitchFamily="18" charset="0"/>
              </a:rPr>
              <a:t>Be willing to try new things!</a:t>
            </a:r>
          </a:p>
          <a:p>
            <a:pPr marL="0" indent="0">
              <a:buClr>
                <a:schemeClr val="tx2"/>
              </a:buClr>
              <a:buNone/>
            </a:pPr>
            <a:endParaRPr lang="en-US" sz="5100" dirty="0">
              <a:solidFill>
                <a:schemeClr val="tx1"/>
              </a:solidFill>
              <a:latin typeface="Sylfaen" panose="010A0502050306030303" pitchFamily="18" charset="0"/>
            </a:endParaRPr>
          </a:p>
          <a:p>
            <a:pPr>
              <a:buNone/>
            </a:pPr>
            <a:r>
              <a:rPr lang="en-US" dirty="0">
                <a:solidFill>
                  <a:schemeClr val="tx1"/>
                </a:solidFill>
                <a:latin typeface="Sylfaen" panose="010A0502050306030303" pitchFamily="18" charset="0"/>
              </a:rPr>
              <a:t>                 </a:t>
            </a:r>
          </a:p>
        </p:txBody>
      </p:sp>
      <p:sp>
        <p:nvSpPr>
          <p:cNvPr id="8" name="TextBox 7"/>
          <p:cNvSpPr txBox="1"/>
          <p:nvPr/>
        </p:nvSpPr>
        <p:spPr>
          <a:xfrm>
            <a:off x="712922" y="3101286"/>
            <a:ext cx="4835471" cy="3416320"/>
          </a:xfrm>
          <a:prstGeom prst="rect">
            <a:avLst/>
          </a:prstGeom>
          <a:noFill/>
        </p:spPr>
        <p:txBody>
          <a:bodyPr wrap="square" rtlCol="0">
            <a:spAutoFit/>
          </a:bodyPr>
          <a:lstStyle/>
          <a:p>
            <a:pPr>
              <a:buClr>
                <a:schemeClr val="tx2"/>
              </a:buClr>
              <a:buFont typeface="Wingdings" panose="05000000000000000000" pitchFamily="2" charset="2"/>
              <a:buChar char="Ø"/>
            </a:pPr>
            <a:endParaRPr lang="en-US" sz="800" dirty="0">
              <a:latin typeface="Baskerville Old Face" panose="02020602080505020303" pitchFamily="18" charset="0"/>
            </a:endParaRPr>
          </a:p>
          <a:p>
            <a:pPr>
              <a:buClr>
                <a:schemeClr val="tx2"/>
              </a:buClr>
              <a:buFont typeface="Wingdings" panose="05000000000000000000" pitchFamily="2" charset="2"/>
              <a:buChar char="Ø"/>
            </a:pPr>
            <a:endParaRPr lang="en-US" sz="2000" dirty="0">
              <a:latin typeface="Baskerville Old Face" panose="02020602080505020303" pitchFamily="18" charset="0"/>
            </a:endParaRPr>
          </a:p>
          <a:p>
            <a:pPr>
              <a:buClr>
                <a:schemeClr val="tx2"/>
              </a:buClr>
              <a:buFont typeface="Wingdings" panose="05000000000000000000" pitchFamily="2" charset="2"/>
              <a:buChar char="Ø"/>
            </a:pPr>
            <a:r>
              <a:rPr lang="en-US" sz="2000" dirty="0">
                <a:latin typeface="Baskerville Old Face" panose="02020602080505020303" pitchFamily="18" charset="0"/>
              </a:rPr>
              <a:t>Talk to the people who know you--- your family, friends, church pastor, teachers, …</a:t>
            </a:r>
          </a:p>
          <a:p>
            <a:pPr>
              <a:buClr>
                <a:schemeClr val="tx2"/>
              </a:buClr>
            </a:pPr>
            <a:endParaRPr lang="en-US" sz="800" dirty="0">
              <a:latin typeface="Baskerville Old Face" panose="02020602080505020303" pitchFamily="18" charset="0"/>
            </a:endParaRPr>
          </a:p>
          <a:p>
            <a:pPr>
              <a:buClr>
                <a:schemeClr val="tx2"/>
              </a:buClr>
              <a:buFont typeface="Wingdings" panose="05000000000000000000" pitchFamily="2" charset="2"/>
              <a:buChar char="Ø"/>
            </a:pPr>
            <a:r>
              <a:rPr lang="en-US" sz="2000" dirty="0">
                <a:latin typeface="Baskerville Old Face" panose="02020602080505020303" pitchFamily="18" charset="0"/>
              </a:rPr>
              <a:t>Go on-line</a:t>
            </a:r>
          </a:p>
          <a:p>
            <a:pPr>
              <a:buClr>
                <a:schemeClr val="tx2"/>
              </a:buClr>
            </a:pPr>
            <a:endParaRPr lang="en-US" sz="800" dirty="0">
              <a:latin typeface="Baskerville Old Face" panose="02020602080505020303" pitchFamily="18" charset="0"/>
            </a:endParaRPr>
          </a:p>
          <a:p>
            <a:pPr>
              <a:buClr>
                <a:schemeClr val="tx2"/>
              </a:buClr>
              <a:buFont typeface="Wingdings" panose="05000000000000000000" pitchFamily="2" charset="2"/>
              <a:buChar char="Ø"/>
            </a:pPr>
            <a:r>
              <a:rPr lang="en-US" sz="2000" dirty="0">
                <a:latin typeface="Baskerville Old Face" panose="02020602080505020303" pitchFamily="18" charset="0"/>
              </a:rPr>
              <a:t>Read local weekly and daily newspapers</a:t>
            </a:r>
          </a:p>
          <a:p>
            <a:pPr>
              <a:buClr>
                <a:schemeClr val="tx2"/>
              </a:buClr>
              <a:buFont typeface="Wingdings" panose="05000000000000000000" pitchFamily="2" charset="2"/>
              <a:buChar char="Ø"/>
            </a:pPr>
            <a:endParaRPr lang="en-US" sz="800" dirty="0">
              <a:latin typeface="Baskerville Old Face" panose="02020602080505020303" pitchFamily="18" charset="0"/>
            </a:endParaRPr>
          </a:p>
          <a:p>
            <a:pPr>
              <a:buClr>
                <a:schemeClr val="tx2"/>
              </a:buClr>
              <a:buFont typeface="Wingdings" panose="05000000000000000000" pitchFamily="2" charset="2"/>
              <a:buChar char="Ø"/>
            </a:pPr>
            <a:r>
              <a:rPr lang="en-US" sz="2000" dirty="0">
                <a:latin typeface="Baskerville Old Face" panose="02020602080505020303" pitchFamily="18" charset="0"/>
              </a:rPr>
              <a:t>Visit your local library and bookstores</a:t>
            </a:r>
          </a:p>
          <a:p>
            <a:pPr>
              <a:buClr>
                <a:schemeClr val="tx2"/>
              </a:buClr>
              <a:buFont typeface="Wingdings" panose="05000000000000000000" pitchFamily="2" charset="2"/>
              <a:buChar char="Ø"/>
            </a:pPr>
            <a:endParaRPr lang="en-US" sz="800" dirty="0">
              <a:latin typeface="Baskerville Old Face" panose="02020602080505020303" pitchFamily="18" charset="0"/>
            </a:endParaRPr>
          </a:p>
          <a:p>
            <a:pPr>
              <a:buClr>
                <a:schemeClr val="tx2"/>
              </a:buClr>
              <a:buFont typeface="Wingdings" panose="05000000000000000000" pitchFamily="2" charset="2"/>
              <a:buChar char="Ø"/>
            </a:pPr>
            <a:r>
              <a:rPr lang="en-US" sz="2000" dirty="0">
                <a:latin typeface="Baskerville Old Face" panose="02020602080505020303" pitchFamily="18" charset="0"/>
              </a:rPr>
              <a:t>Call 211</a:t>
            </a:r>
          </a:p>
          <a:p>
            <a:pPr>
              <a:buClr>
                <a:schemeClr val="tx2"/>
              </a:buClr>
            </a:pPr>
            <a:endParaRPr lang="en-US" dirty="0">
              <a:latin typeface="Sylfaen" panose="010A0502050306030303" pitchFamily="18" charset="0"/>
            </a:endParaRPr>
          </a:p>
          <a:p>
            <a:pPr>
              <a:buClr>
                <a:schemeClr val="tx2"/>
              </a:buClr>
              <a:buFont typeface="Wingdings" panose="05000000000000000000" pitchFamily="2" charset="2"/>
              <a:buChar char="Ø"/>
            </a:pPr>
            <a:endParaRPr lang="en-US" dirty="0">
              <a:latin typeface="Sylfaen" panose="010A0502050306030303" pitchFamily="18" charset="0"/>
            </a:endParaRPr>
          </a:p>
        </p:txBody>
      </p:sp>
      <p:pic>
        <p:nvPicPr>
          <p:cNvPr id="3" name="Picture 2" descr="October 2009 – locomote!"/>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75154" y="1474416"/>
            <a:ext cx="2690648" cy="2017986"/>
          </a:xfrm>
          <a:prstGeom prst="rect">
            <a:avLst/>
          </a:prstGeom>
        </p:spPr>
      </p:pic>
      <p:pic>
        <p:nvPicPr>
          <p:cNvPr id="6" name="Picture 2" descr="C:\Users\Mark\Downloads\CPC 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3058418196"/>
      </p:ext>
    </p:extLst>
  </p:cSld>
  <p:clrMapOvr>
    <a:masterClrMapping/>
  </p:clrMapOvr>
  <p:transition spd="slow" advTm="3000">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come up with?</a:t>
            </a:r>
          </a:p>
        </p:txBody>
      </p:sp>
      <p:pic>
        <p:nvPicPr>
          <p:cNvPr id="4"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pic>
        <p:nvPicPr>
          <p:cNvPr id="3074" name="Picture 2" descr="C:\Users\Mark\AppData\Local\Microsoft\Windows\Temporary Internet Files\Content.IE5\IO6TWI8K\just-married-retro-car[1].jpg"/>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84700" y="2645691"/>
            <a:ext cx="2781300" cy="2781300"/>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descr="C:\Users\Mark\AppData\Local\Microsoft\Windows\Temporary Internet Files\Content.IE5\FEEIRDRC\456511837_f4ddeb33fc[1].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1399" y="2877066"/>
            <a:ext cx="3479330" cy="2317234"/>
          </a:xfrm>
          <a:prstGeom prst="rect">
            <a:avLst/>
          </a:prstGeom>
          <a:noFill/>
          <a:extLst>
            <a:ext uri="{909E8E84-426E-40DD-AFC4-6F175D3DCCD1}">
              <a14:hiddenFill xmlns:a14="http://schemas.microsoft.com/office/drawing/2010/main" xmlns="">
                <a:solidFill>
                  <a:srgbClr val="FFFFFF"/>
                </a:solidFill>
              </a14:hiddenFill>
            </a:ext>
          </a:extLst>
        </p:spPr>
      </p:pic>
      <p:pic>
        <p:nvPicPr>
          <p:cNvPr id="3077" name="Picture 5" descr="C:\Users\Mark\AppData\Local\Microsoft\Windows\Temporary Internet Files\Content.IE5\T4OHEBCC\Girls_Who_Code__H1B8393[1].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756740" y="2967424"/>
            <a:ext cx="3560376" cy="237358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extLst>
              <a:ext uri="{FF2B5EF4-FFF2-40B4-BE49-F238E27FC236}">
                <a16:creationId xmlns:a16="http://schemas.microsoft.com/office/drawing/2014/main" xmlns="" id="{5BD4E0B8-A951-4BCC-84B2-CBAA8CFE1A60}"/>
              </a:ext>
            </a:extLst>
          </p:cNvPr>
          <p:cNvSpPr txBox="1"/>
          <p:nvPr/>
        </p:nvSpPr>
        <p:spPr>
          <a:xfrm>
            <a:off x="1295402" y="723900"/>
            <a:ext cx="8020048" cy="369332"/>
          </a:xfrm>
          <a:prstGeom prst="rect">
            <a:avLst/>
          </a:prstGeom>
          <a:noFill/>
        </p:spPr>
        <p:txBody>
          <a:bodyPr wrap="square" rtlCol="0">
            <a:spAutoFit/>
          </a:bodyPr>
          <a:lstStyle/>
          <a:p>
            <a:r>
              <a:rPr lang="en-US" dirty="0">
                <a:highlight>
                  <a:srgbClr val="FFFF00"/>
                </a:highlight>
              </a:rPr>
              <a:t>Insert illustrations to highlight some of the obvious ideas for things to do on this page</a:t>
            </a:r>
          </a:p>
        </p:txBody>
      </p:sp>
    </p:spTree>
    <p:extLst>
      <p:ext uri="{BB962C8B-B14F-4D97-AF65-F5344CB8AC3E}">
        <p14:creationId xmlns:p14="http://schemas.microsoft.com/office/powerpoint/2010/main" xmlns="" val="2639194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679" y="806287"/>
            <a:ext cx="9601196" cy="1104576"/>
          </a:xfrm>
          <a:solidFill>
            <a:schemeClr val="accent1">
              <a:lumMod val="20000"/>
              <a:lumOff val="80000"/>
            </a:schemeClr>
          </a:solidFill>
        </p:spPr>
        <p:txBody>
          <a:bodyPr/>
          <a:lstStyle/>
          <a:p>
            <a:r>
              <a:rPr lang="en-US" b="1" dirty="0"/>
              <a:t>Defining Outcomes</a:t>
            </a:r>
          </a:p>
        </p:txBody>
      </p:sp>
      <p:sp>
        <p:nvSpPr>
          <p:cNvPr id="3" name="Content Placeholder 2"/>
          <p:cNvSpPr>
            <a:spLocks noGrp="1"/>
          </p:cNvSpPr>
          <p:nvPr>
            <p:ph sz="quarter" idx="13"/>
          </p:nvPr>
        </p:nvSpPr>
        <p:spPr>
          <a:xfrm>
            <a:off x="890954" y="2051537"/>
            <a:ext cx="5943600" cy="3833446"/>
          </a:xfrm>
          <a:ln>
            <a:noFill/>
          </a:ln>
          <a:effectLst/>
          <a:scene3d>
            <a:camera prst="orthographicFront">
              <a:rot lat="0" lon="0" rev="0"/>
            </a:camera>
            <a:lightRig rig="chilly" dir="t">
              <a:rot lat="0" lon="0" rev="18480000"/>
            </a:lightRig>
          </a:scene3d>
          <a:sp3d prstMaterial="clear">
            <a:bevelT h="63500"/>
          </a:sp3d>
        </p:spPr>
        <p:txBody>
          <a:bodyPr>
            <a:normAutofit fontScale="92500" lnSpcReduction="10000"/>
          </a:bodyPr>
          <a:lstStyle/>
          <a:p>
            <a:pPr marL="0" indent="0">
              <a:buNone/>
            </a:pPr>
            <a:r>
              <a:rPr lang="en-US" sz="2600" dirty="0">
                <a:effectLst>
                  <a:outerShdw blurRad="38100" dist="38100" dir="2700000" algn="tl">
                    <a:srgbClr val="000000">
                      <a:alpha val="43137"/>
                    </a:srgbClr>
                  </a:outerShdw>
                </a:effectLst>
              </a:rPr>
              <a:t>An outcome statement identifies how a person’s life will be different when the plan is successful by identifying:</a:t>
            </a:r>
          </a:p>
          <a:p>
            <a:r>
              <a:rPr lang="en-US" sz="2600" dirty="0"/>
              <a:t>The ultimate results or impact of an action</a:t>
            </a:r>
          </a:p>
          <a:p>
            <a:r>
              <a:rPr lang="en-US" sz="2600" dirty="0"/>
              <a:t>Changes a person or their team/family would like to achieve</a:t>
            </a:r>
          </a:p>
          <a:p>
            <a:r>
              <a:rPr lang="en-US" sz="2600" dirty="0"/>
              <a:t>What a person aims to do or hopes to accomplish by implementing different practices.</a:t>
            </a:r>
          </a:p>
          <a:p>
            <a:endParaRPr lang="en-US" dirty="0"/>
          </a:p>
        </p:txBody>
      </p:sp>
      <p:sp>
        <p:nvSpPr>
          <p:cNvPr id="4" name="Content Placeholder 3"/>
          <p:cNvSpPr>
            <a:spLocks noGrp="1"/>
          </p:cNvSpPr>
          <p:nvPr>
            <p:ph sz="quarter" idx="14"/>
          </p:nvPr>
        </p:nvSpPr>
        <p:spPr>
          <a:xfrm>
            <a:off x="7051429" y="2825258"/>
            <a:ext cx="4478215" cy="2823068"/>
          </a:xfrm>
        </p:spPr>
        <p:txBody>
          <a:bodyPr>
            <a:normAutofit lnSpcReduction="10000"/>
          </a:bodyPr>
          <a:lstStyle/>
          <a:p>
            <a:pPr>
              <a:buFont typeface="Wingdings" panose="05000000000000000000" pitchFamily="2" charset="2"/>
              <a:buChar char="q"/>
            </a:pPr>
            <a:r>
              <a:rPr lang="en-US" sz="2000" dirty="0"/>
              <a:t>Tim continues with archery lessons and will join the Silverado Archery Club. </a:t>
            </a:r>
          </a:p>
          <a:p>
            <a:pPr>
              <a:buFont typeface="Wingdings" panose="05000000000000000000" pitchFamily="2" charset="2"/>
              <a:buChar char="q"/>
            </a:pPr>
            <a:r>
              <a:rPr lang="en-US" sz="2000" dirty="0"/>
              <a:t>Justin registers for welding classes at Napa Valley College so he receives a certificate to work in that field.</a:t>
            </a:r>
          </a:p>
          <a:p>
            <a:pPr>
              <a:buFont typeface="Wingdings" panose="05000000000000000000" pitchFamily="2" charset="2"/>
              <a:buChar char="q"/>
            </a:pPr>
            <a:r>
              <a:rPr lang="en-US" sz="2000" dirty="0"/>
              <a:t>Liz has “walking around” money so she can easily buy things at Game Stop and get her Pepsi.</a:t>
            </a:r>
          </a:p>
          <a:p>
            <a:pPr>
              <a:buFont typeface="Wingdings" panose="05000000000000000000" pitchFamily="2" charset="2"/>
              <a:buChar char="q"/>
            </a:pPr>
            <a:endParaRPr lang="en-US" sz="2000" dirty="0"/>
          </a:p>
        </p:txBody>
      </p:sp>
      <p:sp>
        <p:nvSpPr>
          <p:cNvPr id="8" name="Right Arrow 7"/>
          <p:cNvSpPr/>
          <p:nvPr/>
        </p:nvSpPr>
        <p:spPr>
          <a:xfrm>
            <a:off x="6476997" y="2954211"/>
            <a:ext cx="480647" cy="750277"/>
          </a:xfrm>
          <a:prstGeom prst="rightArrow">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6476996" y="3856888"/>
            <a:ext cx="480647" cy="750277"/>
          </a:xfrm>
          <a:prstGeom prst="rightArrow">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476995" y="4759565"/>
            <a:ext cx="480647" cy="750277"/>
          </a:xfrm>
          <a:prstGeom prst="rightArrow">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3444101898"/>
      </p:ext>
    </p:extLst>
  </p:cSld>
  <p:clrMapOvr>
    <a:masterClrMapping/>
  </p:clrMapOvr>
  <p:transition spd="slow" advTm="3000">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384" y="832338"/>
            <a:ext cx="10714891" cy="1453661"/>
          </a:xfrm>
          <a:blipFill>
            <a:blip r:embed="rId2" cstate="print"/>
            <a:tile tx="0" ty="0" sx="100000" sy="100000" flip="none" algn="tl"/>
          </a:blipFill>
        </p:spPr>
        <p:txBody>
          <a:bodyPr>
            <a:noAutofit/>
          </a:bodyPr>
          <a:lstStyle/>
          <a:p>
            <a:pPr algn="l"/>
            <a:r>
              <a:rPr lang="en-US" sz="2800" b="1" dirty="0"/>
              <a:t>Being person-centered means helping people retain control over their own life so they have the life they choose and the support to be safe.</a:t>
            </a:r>
          </a:p>
        </p:txBody>
      </p:sp>
      <p:sp>
        <p:nvSpPr>
          <p:cNvPr id="3" name="Content Placeholder 2"/>
          <p:cNvSpPr>
            <a:spLocks noGrp="1"/>
          </p:cNvSpPr>
          <p:nvPr>
            <p:ph sz="half" idx="1"/>
          </p:nvPr>
        </p:nvSpPr>
        <p:spPr>
          <a:xfrm>
            <a:off x="946756" y="2489982"/>
            <a:ext cx="4718304" cy="3310128"/>
          </a:xfrm>
        </p:spPr>
        <p:txBody>
          <a:bodyPr>
            <a:normAutofit fontScale="92500" lnSpcReduction="20000"/>
          </a:bodyPr>
          <a:lstStyle/>
          <a:p>
            <a:pPr marL="0" indent="0">
              <a:buNone/>
            </a:pPr>
            <a:r>
              <a:rPr lang="en-US" b="1" i="1" u="sng" dirty="0"/>
              <a:t>This is NOT </a:t>
            </a:r>
            <a:r>
              <a:rPr lang="en-US" i="1" u="sng" dirty="0"/>
              <a:t>person-centered:</a:t>
            </a:r>
          </a:p>
          <a:p>
            <a:pPr>
              <a:buFont typeface="Courier New" panose="02070309020205020404" pitchFamily="49" charset="0"/>
              <a:buChar char="o"/>
            </a:pPr>
            <a:r>
              <a:rPr lang="en-US" dirty="0"/>
              <a:t>Defining by disability</a:t>
            </a:r>
          </a:p>
          <a:p>
            <a:pPr>
              <a:buFont typeface="Courier New" panose="02070309020205020404" pitchFamily="49" charset="0"/>
              <a:buChar char="o"/>
            </a:pPr>
            <a:r>
              <a:rPr lang="en-US" dirty="0"/>
              <a:t>Thinking people can’t learn or change</a:t>
            </a:r>
          </a:p>
          <a:p>
            <a:pPr>
              <a:buFont typeface="Courier New" panose="02070309020205020404" pitchFamily="49" charset="0"/>
              <a:buChar char="o"/>
            </a:pPr>
            <a:r>
              <a:rPr lang="en-US" dirty="0"/>
              <a:t>Doing things FOR people instead of WITH them</a:t>
            </a:r>
          </a:p>
          <a:p>
            <a:pPr>
              <a:buFont typeface="Courier New" panose="02070309020205020404" pitchFamily="49" charset="0"/>
              <a:buChar char="o"/>
            </a:pPr>
            <a:r>
              <a:rPr lang="en-US" dirty="0"/>
              <a:t>Using substitutes to make choices</a:t>
            </a:r>
          </a:p>
          <a:p>
            <a:pPr>
              <a:buFont typeface="Courier New" panose="02070309020205020404" pitchFamily="49" charset="0"/>
              <a:buChar char="o"/>
            </a:pPr>
            <a:r>
              <a:rPr lang="en-US" dirty="0"/>
              <a:t>Planning for safety needs only</a:t>
            </a:r>
          </a:p>
          <a:p>
            <a:pPr>
              <a:buFont typeface="Courier New" panose="02070309020205020404" pitchFamily="49" charset="0"/>
              <a:buChar char="o"/>
            </a:pPr>
            <a:r>
              <a:rPr lang="en-US" dirty="0"/>
              <a:t>Planning for fun things only</a:t>
            </a:r>
          </a:p>
          <a:p>
            <a:pPr>
              <a:buFont typeface="Wingdings" panose="05000000000000000000" pitchFamily="2" charset="2"/>
              <a:buChar char="q"/>
            </a:pPr>
            <a:endParaRPr lang="en-US" dirty="0"/>
          </a:p>
        </p:txBody>
      </p:sp>
      <p:sp>
        <p:nvSpPr>
          <p:cNvPr id="4" name="Content Placeholder 3"/>
          <p:cNvSpPr>
            <a:spLocks noGrp="1"/>
          </p:cNvSpPr>
          <p:nvPr>
            <p:ph sz="half" idx="2"/>
          </p:nvPr>
        </p:nvSpPr>
        <p:spPr>
          <a:xfrm>
            <a:off x="6166338" y="2461845"/>
            <a:ext cx="5369170" cy="3969951"/>
          </a:xfrm>
        </p:spPr>
        <p:txBody>
          <a:bodyPr>
            <a:normAutofit fontScale="92500" lnSpcReduction="20000"/>
          </a:bodyPr>
          <a:lstStyle/>
          <a:p>
            <a:pPr marL="0" indent="0">
              <a:buNone/>
            </a:pPr>
            <a:r>
              <a:rPr lang="en-US" b="1" i="1" u="sng" dirty="0"/>
              <a:t>This IS </a:t>
            </a:r>
            <a:r>
              <a:rPr lang="en-US" i="1" u="sng" dirty="0"/>
              <a:t>person-centered:</a:t>
            </a:r>
          </a:p>
          <a:p>
            <a:pPr>
              <a:buFont typeface="Wingdings" panose="05000000000000000000" pitchFamily="2" charset="2"/>
              <a:buChar char="ü"/>
            </a:pPr>
            <a:r>
              <a:rPr lang="en-US" dirty="0"/>
              <a:t>Seeing a person by looking at their gifts, capacities and interests </a:t>
            </a:r>
          </a:p>
          <a:p>
            <a:pPr>
              <a:buFont typeface="Wingdings" panose="05000000000000000000" pitchFamily="2" charset="2"/>
              <a:buChar char="ü"/>
            </a:pPr>
            <a:r>
              <a:rPr lang="en-US" dirty="0"/>
              <a:t>Trusting that all people change and learn when given the opportunity</a:t>
            </a:r>
          </a:p>
          <a:p>
            <a:pPr>
              <a:buFont typeface="Wingdings" panose="05000000000000000000" pitchFamily="2" charset="2"/>
              <a:buChar char="ü"/>
            </a:pPr>
            <a:r>
              <a:rPr lang="en-US" dirty="0"/>
              <a:t>Supporting people so they can try new things and choose for themselves</a:t>
            </a:r>
          </a:p>
          <a:p>
            <a:pPr>
              <a:buFont typeface="Wingdings" panose="05000000000000000000" pitchFamily="2" charset="2"/>
              <a:buChar char="ü"/>
            </a:pPr>
            <a:r>
              <a:rPr lang="en-US" dirty="0"/>
              <a:t>Putting a person at the center of their own planning process so that their health and safety needs are balanced with their need for fun and independence</a:t>
            </a:r>
          </a:p>
          <a:p>
            <a:pPr marL="0" indent="0">
              <a:buNone/>
            </a:pPr>
            <a:endParaRPr lang="en-US" dirty="0"/>
          </a:p>
        </p:txBody>
      </p:sp>
      <p:pic>
        <p:nvPicPr>
          <p:cNvPr id="5" name="Picture 2" descr="C:\Users\Mark\Downloads\CPC 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677007" y="5989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1701899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1443" y="610111"/>
            <a:ext cx="10724827" cy="5528501"/>
          </a:xfrm>
          <a:prstGeom prst="rect">
            <a:avLst/>
          </a:prstGeom>
        </p:spPr>
        <p:txBody>
          <a:bodyPr wrap="square">
            <a:spAutoFit/>
          </a:bodyPr>
          <a:lstStyle/>
          <a:p>
            <a:pPr algn="ctr">
              <a:lnSpc>
                <a:spcPct val="107000"/>
              </a:lnSpc>
            </a:pPr>
            <a:endParaRPr lang="en-US" sz="2400" b="1" u="sng" dirty="0">
              <a:ea typeface="Calibri" panose="020F0502020204030204" pitchFamily="34" charset="0"/>
              <a:cs typeface="Times New Roman" panose="02020603050405020304" pitchFamily="18" charset="0"/>
            </a:endParaRPr>
          </a:p>
          <a:p>
            <a:pPr algn="ctr">
              <a:lnSpc>
                <a:spcPct val="107000"/>
              </a:lnSpc>
            </a:pPr>
            <a:r>
              <a:rPr lang="en-US" sz="2400" b="1" u="sng" dirty="0">
                <a:ea typeface="Calibri" panose="020F0502020204030204" pitchFamily="34" charset="0"/>
                <a:cs typeface="Times New Roman" panose="02020603050405020304" pitchFamily="18" charset="0"/>
              </a:rPr>
              <a:t>Language: Let Respectful Interest Be Your Guide</a:t>
            </a:r>
            <a:endParaRPr lang="en-US" sz="2400" u="sng" dirty="0">
              <a:ea typeface="Calibri" panose="020F0502020204030204" pitchFamily="34" charset="0"/>
              <a:cs typeface="Times New Roman" panose="02020603050405020304" pitchFamily="18" charset="0"/>
            </a:endParaRPr>
          </a:p>
          <a:p>
            <a:pPr>
              <a:lnSpc>
                <a:spcPct val="107000"/>
              </a:lnSpc>
            </a:pPr>
            <a:endParaRPr lang="en-US" dirty="0">
              <a:ea typeface="Calibri" panose="020F0502020204030204" pitchFamily="34" charset="0"/>
              <a:cs typeface="Times New Roman" panose="02020603050405020304" pitchFamily="18" charset="0"/>
            </a:endParaRPr>
          </a:p>
          <a:p>
            <a:pPr>
              <a:lnSpc>
                <a:spcPct val="107000"/>
              </a:lnSpc>
            </a:pPr>
            <a:r>
              <a:rPr lang="en-US" sz="2400" b="1" dirty="0">
                <a:ea typeface="Calibri" panose="020F0502020204030204" pitchFamily="34" charset="0"/>
                <a:cs typeface="Times New Roman" panose="02020603050405020304" pitchFamily="18" charset="0"/>
              </a:rPr>
              <a:t>How does the person identify themselves with their words? A few examples to consider: </a:t>
            </a:r>
            <a:endParaRPr lang="en-US" sz="2400" b="1" dirty="0">
              <a:effectLst/>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Gender-what pronouns do they prefer?</a:t>
            </a:r>
          </a:p>
          <a:p>
            <a:pPr marL="285750" marR="0" lvl="0" indent="-285750">
              <a:lnSpc>
                <a:spcPct val="106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Age- “75 years young” or “family matriarch”, “in his 30s” or “Millennial”</a:t>
            </a:r>
          </a:p>
          <a:p>
            <a:pPr marL="285750" marR="0" lvl="0" indent="-285750">
              <a:lnSpc>
                <a:spcPct val="106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Cultural/Nationality- ‘Cuban” or “Hispanic”, “East coaster” or “Southerner”, “As” or “Giants”</a:t>
            </a:r>
          </a:p>
          <a:p>
            <a:pPr marL="285750" marR="0" lvl="0" indent="-285750">
              <a:lnSpc>
                <a:spcPct val="106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Sexual Orientation- Is this a big or a small part of how they self-identify? If yes, what words do they use to do so?</a:t>
            </a:r>
          </a:p>
          <a:p>
            <a:pPr marL="285750" marR="0" lvl="0" indent="-285750">
              <a:lnSpc>
                <a:spcPct val="106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Ethnicity/Race: “Irish” or “Irish Catholic”, “African-American” or “Black”, “Native American” or “</a:t>
            </a:r>
            <a:r>
              <a:rPr lang="en-US" sz="2000" dirty="0">
                <a:ea typeface="Calibri" panose="020F0502020204030204" pitchFamily="34" charset="0"/>
                <a:cs typeface="Times New Roman" panose="02020603050405020304" pitchFamily="18" charset="0"/>
              </a:rPr>
              <a:t>Maidu</a:t>
            </a:r>
            <a:r>
              <a:rPr lang="en-US" sz="2000" dirty="0">
                <a:effectLst/>
                <a:ea typeface="Calibri" panose="020F0502020204030204" pitchFamily="34" charset="0"/>
                <a:cs typeface="Times New Roman" panose="02020603050405020304" pitchFamily="18" charset="0"/>
              </a:rPr>
              <a:t>”</a:t>
            </a:r>
          </a:p>
          <a:p>
            <a:pPr marL="285750" marR="0" lvl="0" indent="-285750">
              <a:lnSpc>
                <a:spcPct val="106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Disability- “Autistic” or “ASD”, “dyslexic” or “learning disability”</a:t>
            </a:r>
          </a:p>
          <a:p>
            <a:pPr marL="285750" marR="0" lvl="0" indent="-285750">
              <a:lnSpc>
                <a:spcPct val="106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Religion- Is this a big or small part of how they self-identify? If yes, what words do they use to do so?</a:t>
            </a:r>
          </a:p>
          <a:p>
            <a:pPr marR="0" lvl="0">
              <a:lnSpc>
                <a:spcPct val="106000"/>
              </a:lnSpc>
              <a:spcBef>
                <a:spcPts val="0"/>
              </a:spcBef>
              <a:spcAft>
                <a:spcPts val="0"/>
              </a:spcAft>
            </a:pPr>
            <a:endParaRPr lang="en-US" dirty="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Arial" panose="020B0604020202020204" pitchFamily="34" charset="0"/>
              <a:buChar char="•"/>
            </a:pPr>
            <a:endParaRPr lang="en-US" sz="2000" dirty="0">
              <a:latin typeface="Arial Unicode MS" panose="020B0604020202020204" pitchFamily="34" charset="-128"/>
              <a:ea typeface="Calibri" panose="020F0502020204030204" pitchFamily="34" charset="0"/>
              <a:cs typeface="Times New Roman" panose="02020603050405020304" pitchFamily="18" charset="0"/>
            </a:endParaRPr>
          </a:p>
        </p:txBody>
      </p:sp>
      <p:pic>
        <p:nvPicPr>
          <p:cNvPr id="3"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225736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Purpose of Our Time Together</a:t>
            </a:r>
          </a:p>
        </p:txBody>
      </p:sp>
      <p:sp>
        <p:nvSpPr>
          <p:cNvPr id="3" name="Content Placeholder 2"/>
          <p:cNvSpPr>
            <a:spLocks noGrp="1"/>
          </p:cNvSpPr>
          <p:nvPr>
            <p:ph idx="1"/>
          </p:nvPr>
        </p:nvSpPr>
        <p:spPr/>
        <p:txBody>
          <a:bodyPr>
            <a:normAutofit/>
          </a:bodyPr>
          <a:lstStyle/>
          <a:p>
            <a:r>
              <a:rPr lang="en-US" dirty="0"/>
              <a:t>Learn how to move Discovery Information into a plan with person-centered outcomes</a:t>
            </a:r>
          </a:p>
          <a:p>
            <a:r>
              <a:rPr lang="en-US" dirty="0"/>
              <a:t>Apply the Discovery skills through every day practice</a:t>
            </a:r>
          </a:p>
          <a:p>
            <a:r>
              <a:rPr lang="en-US" dirty="0"/>
              <a:t>Work in teams to assess plans using person-centered criteria </a:t>
            </a:r>
          </a:p>
          <a:p>
            <a:r>
              <a:rPr lang="en-US" dirty="0"/>
              <a:t>Integrate community-based exploration and individual interest into person-centered outcomes and support plans</a:t>
            </a:r>
          </a:p>
          <a:p>
            <a:endParaRPr lang="en-US" dirty="0"/>
          </a:p>
          <a:p>
            <a:endParaRPr lang="en-US" dirty="0"/>
          </a:p>
          <a:p>
            <a:endParaRPr lang="en-US" dirty="0"/>
          </a:p>
          <a:p>
            <a:endParaRPr lang="en-US" dirty="0"/>
          </a:p>
        </p:txBody>
      </p:sp>
      <p:pic>
        <p:nvPicPr>
          <p:cNvPr id="4"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822349" y="5876774"/>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199196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1443" y="610111"/>
            <a:ext cx="10724827" cy="5384487"/>
          </a:xfrm>
          <a:prstGeom prst="rect">
            <a:avLst/>
          </a:prstGeom>
        </p:spPr>
        <p:txBody>
          <a:bodyPr wrap="square">
            <a:spAutoFit/>
          </a:bodyPr>
          <a:lstStyle/>
          <a:p>
            <a:pPr algn="ctr">
              <a:lnSpc>
                <a:spcPct val="107000"/>
              </a:lnSpc>
            </a:pPr>
            <a:r>
              <a:rPr lang="en-US" sz="2800" b="1" u="sng" dirty="0">
                <a:ea typeface="Calibri" panose="020F0502020204030204" pitchFamily="34" charset="0"/>
                <a:cs typeface="Times New Roman" panose="02020603050405020304" pitchFamily="18" charset="0"/>
              </a:rPr>
              <a:t>Language: When it changes, you will too…</a:t>
            </a:r>
            <a:endParaRPr lang="en-US" sz="2800" u="sng" dirty="0">
              <a:ea typeface="Calibri" panose="020F0502020204030204" pitchFamily="34" charset="0"/>
              <a:cs typeface="Times New Roman" panose="02020603050405020304" pitchFamily="18" charset="0"/>
            </a:endParaRPr>
          </a:p>
          <a:p>
            <a:pPr>
              <a:lnSpc>
                <a:spcPct val="107000"/>
              </a:lnSpc>
            </a:pPr>
            <a:endParaRPr lang="en-US" dirty="0">
              <a:ea typeface="Calibri" panose="020F0502020204030204" pitchFamily="34" charset="0"/>
              <a:cs typeface="Times New Roman" panose="02020603050405020304" pitchFamily="18" charset="0"/>
            </a:endParaRPr>
          </a:p>
          <a:p>
            <a:pPr marR="0" lvl="0">
              <a:lnSpc>
                <a:spcPct val="106000"/>
              </a:lnSpc>
              <a:spcBef>
                <a:spcPts val="0"/>
              </a:spcBef>
              <a:spcAft>
                <a:spcPts val="0"/>
              </a:spcAft>
            </a:pPr>
            <a:endParaRPr lang="en-US" dirty="0">
              <a:ea typeface="Calibri" panose="020F0502020204030204" pitchFamily="34" charset="0"/>
              <a:cs typeface="Times New Roman" panose="02020603050405020304" pitchFamily="18" charset="0"/>
            </a:endParaRPr>
          </a:p>
          <a:p>
            <a:pPr marR="0" lvl="0">
              <a:lnSpc>
                <a:spcPct val="106000"/>
              </a:lnSpc>
              <a:spcBef>
                <a:spcPts val="0"/>
              </a:spcBef>
              <a:spcAft>
                <a:spcPts val="0"/>
              </a:spcAft>
            </a:pPr>
            <a:r>
              <a:rPr lang="en-US" sz="2000" b="1" dirty="0">
                <a:ea typeface="Calibri" panose="020F0502020204030204" pitchFamily="34" charset="0"/>
                <a:cs typeface="Times New Roman" panose="02020603050405020304" pitchFamily="18" charset="0"/>
              </a:rPr>
              <a:t>Take care to avoid:</a:t>
            </a:r>
          </a:p>
          <a:p>
            <a:pPr marL="342900" marR="0" lvl="0" indent="-342900">
              <a:lnSpc>
                <a:spcPct val="106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“The </a:t>
            </a:r>
            <a:r>
              <a:rPr lang="en-US" sz="2000" dirty="0" err="1">
                <a:ea typeface="Calibri" panose="020F0502020204030204" pitchFamily="34" charset="0"/>
                <a:cs typeface="Times New Roman" panose="02020603050405020304" pitchFamily="18" charset="0"/>
              </a:rPr>
              <a:t>Nons</a:t>
            </a:r>
            <a:r>
              <a:rPr lang="en-US" sz="2000" dirty="0">
                <a:ea typeface="Calibri" panose="020F0502020204030204" pitchFamily="34" charset="0"/>
                <a:cs typeface="Times New Roman" panose="02020603050405020304" pitchFamily="18" charset="0"/>
              </a:rPr>
              <a:t>” Non-verbal (say instead how the person communicates) Non-ambulatory (say instead how the person moves around) Non-compliant (she won’t go out if it’s raining)</a:t>
            </a:r>
          </a:p>
          <a:p>
            <a:pPr marL="342900" marR="0" lvl="0" indent="-342900">
              <a:lnSpc>
                <a:spcPct val="106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Clinical language when the everyday will do “woman” vs. “female” “when she’s on her period” vs. “during her menstrual cycle”</a:t>
            </a:r>
          </a:p>
          <a:p>
            <a:pPr marL="342900" marR="0" lvl="0" indent="-342900">
              <a:lnSpc>
                <a:spcPct val="106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Talking about people in a way you don’t talk about yourself (toileting/using the bathroom, outing/going bowling, caregiver/his best friend, feeding/eating, aggressing/yelling)</a:t>
            </a:r>
          </a:p>
          <a:p>
            <a:pPr marL="342900" marR="0" lvl="0" indent="-342900">
              <a:lnSpc>
                <a:spcPct val="106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Skipping the uncomfortable stuff (be honest, if you need to say “290 Registrant” or  “in drug rehab.”) have a discussion about what needs to be written down and why. Balance respect with honesty. </a:t>
            </a:r>
          </a:p>
          <a:p>
            <a:pPr marL="342900" marR="0" lvl="0" indent="-342900">
              <a:lnSpc>
                <a:spcPct val="106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Age biased phrasing, “flakey teen,” “senior moment”, “age-equivalent of”</a:t>
            </a:r>
          </a:p>
          <a:p>
            <a:pPr marL="342900" marR="0" lvl="0" indent="-342900">
              <a:lnSpc>
                <a:spcPct val="106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Adding unnecessary downgrades “able to attend to all her own personal care” vs. “she has a vibrant style full of color and polka dots-she spends a lot of time and attention on her hair and make-up.”</a:t>
            </a:r>
          </a:p>
          <a:p>
            <a:pPr marL="342900" marR="0" lvl="0" indent="-342900">
              <a:lnSpc>
                <a:spcPct val="106000"/>
              </a:lnSpc>
              <a:spcBef>
                <a:spcPts val="0"/>
              </a:spcBef>
              <a:spcAft>
                <a:spcPts val="0"/>
              </a:spcAft>
              <a:buFont typeface="Arial" panose="020B0604020202020204" pitchFamily="34" charset="0"/>
              <a:buChar char="•"/>
            </a:pPr>
            <a:endParaRPr lang="en-US" sz="2000" dirty="0">
              <a:latin typeface="Arial Unicode MS" panose="020B0604020202020204" pitchFamily="34" charset="-128"/>
              <a:ea typeface="Calibri" panose="020F0502020204030204" pitchFamily="34" charset="0"/>
              <a:cs typeface="Times New Roman" panose="02020603050405020304" pitchFamily="18" charset="0"/>
            </a:endParaRPr>
          </a:p>
        </p:txBody>
      </p:sp>
      <p:pic>
        <p:nvPicPr>
          <p:cNvPr id="3"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1895295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702" y="1333500"/>
            <a:ext cx="9601196" cy="749300"/>
          </a:xfrm>
        </p:spPr>
        <p:txBody>
          <a:bodyPr>
            <a:normAutofit fontScale="90000"/>
          </a:bodyPr>
          <a:lstStyle/>
          <a:p>
            <a:r>
              <a:rPr lang="en-US" b="1" dirty="0"/>
              <a:t>Writing Person Centered Outcomes</a:t>
            </a:r>
            <a:r>
              <a:rPr lang="en-US" dirty="0"/>
              <a:t/>
            </a:r>
            <a:br>
              <a:rPr lang="en-US" dirty="0"/>
            </a:br>
            <a:r>
              <a:rPr lang="en-US" sz="3100" dirty="0"/>
              <a:t>…that are clear, results-oriented and action-oriented…</a:t>
            </a:r>
            <a:r>
              <a:rPr lang="en-US" dirty="0"/>
              <a:t/>
            </a:r>
            <a:br>
              <a:rPr lang="en-US" dirty="0"/>
            </a:br>
            <a:endParaRPr lang="en-US" dirty="0"/>
          </a:p>
        </p:txBody>
      </p:sp>
      <p:sp>
        <p:nvSpPr>
          <p:cNvPr id="3" name="Content Placeholder 2"/>
          <p:cNvSpPr>
            <a:spLocks noGrp="1"/>
          </p:cNvSpPr>
          <p:nvPr>
            <p:ph sz="half" idx="1"/>
          </p:nvPr>
        </p:nvSpPr>
        <p:spPr>
          <a:xfrm>
            <a:off x="750277" y="2552700"/>
            <a:ext cx="5955323" cy="3441700"/>
          </a:xfrm>
          <a:solidFill>
            <a:schemeClr val="accent1">
              <a:lumMod val="40000"/>
              <a:lumOff val="60000"/>
            </a:schemeClr>
          </a:solidFill>
        </p:spPr>
        <p:txBody>
          <a:bodyPr>
            <a:noAutofit/>
          </a:bodyPr>
          <a:lstStyle/>
          <a:p>
            <a:r>
              <a:rPr lang="en-US" dirty="0"/>
              <a:t>A person centered outcome is specific, it identifies what you want to achieve in the future and who will be impacted.</a:t>
            </a:r>
          </a:p>
          <a:p>
            <a:r>
              <a:rPr lang="en-US" dirty="0"/>
              <a:t>Use present or near-future tense. Only use first-person when you are using a direct quote. </a:t>
            </a:r>
          </a:p>
          <a:p>
            <a:r>
              <a:rPr lang="en-US" dirty="0"/>
              <a:t>Link what is Important to with what is Important for.</a:t>
            </a:r>
          </a:p>
        </p:txBody>
      </p:sp>
      <p:sp>
        <p:nvSpPr>
          <p:cNvPr id="4" name="Content Placeholder 3"/>
          <p:cNvSpPr>
            <a:spLocks noGrp="1"/>
          </p:cNvSpPr>
          <p:nvPr>
            <p:ph sz="half" idx="2"/>
          </p:nvPr>
        </p:nvSpPr>
        <p:spPr>
          <a:xfrm>
            <a:off x="7069014" y="2560320"/>
            <a:ext cx="4032740" cy="3310128"/>
          </a:xfrm>
        </p:spPr>
        <p:txBody>
          <a:bodyPr>
            <a:normAutofit fontScale="85000" lnSpcReduction="20000"/>
          </a:bodyPr>
          <a:lstStyle/>
          <a:p>
            <a:r>
              <a:rPr lang="en-US" dirty="0"/>
              <a:t>Jada takes a Cooking class with Julie so she meets new people and learns how to make meals that support weight loss and taste good. </a:t>
            </a:r>
          </a:p>
          <a:p>
            <a:r>
              <a:rPr lang="en-US" dirty="0"/>
              <a:t>Maria is a member of Sing Napa Valley and performs on stage with her choir buddies.</a:t>
            </a:r>
          </a:p>
          <a:p>
            <a:r>
              <a:rPr lang="en-US" dirty="0" err="1"/>
              <a:t>Lelani</a:t>
            </a:r>
            <a:r>
              <a:rPr lang="en-US" dirty="0"/>
              <a:t> will be with someone that she trusts at all times so that she can continue living in her own home with her dogs and fruit trees.</a:t>
            </a:r>
          </a:p>
        </p:txBody>
      </p:sp>
      <p:pic>
        <p:nvPicPr>
          <p:cNvPr id="5"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
        <p:nvSpPr>
          <p:cNvPr id="6" name="Right Arrow 5"/>
          <p:cNvSpPr/>
          <p:nvPr/>
        </p:nvSpPr>
        <p:spPr>
          <a:xfrm>
            <a:off x="6553193" y="2650382"/>
            <a:ext cx="480647" cy="750277"/>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603997" y="3741611"/>
            <a:ext cx="480647" cy="750277"/>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553193" y="4795711"/>
            <a:ext cx="480647" cy="750277"/>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58453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702" y="933938"/>
            <a:ext cx="9601196" cy="1019908"/>
          </a:xfrm>
        </p:spPr>
        <p:txBody>
          <a:bodyPr>
            <a:normAutofit fontScale="90000"/>
          </a:bodyPr>
          <a:lstStyle/>
          <a:p>
            <a:r>
              <a:rPr lang="en-US" b="1" dirty="0"/>
              <a:t>Writing Person Centered Outcomes</a:t>
            </a:r>
            <a:r>
              <a:rPr lang="en-US" dirty="0"/>
              <a:t/>
            </a:r>
            <a:br>
              <a:rPr lang="en-US" dirty="0"/>
            </a:br>
            <a:r>
              <a:rPr lang="en-US" sz="3100" dirty="0"/>
              <a:t>…to get person-centered results…</a:t>
            </a:r>
          </a:p>
        </p:txBody>
      </p:sp>
      <p:sp>
        <p:nvSpPr>
          <p:cNvPr id="3" name="Content Placeholder 2"/>
          <p:cNvSpPr>
            <a:spLocks noGrp="1"/>
          </p:cNvSpPr>
          <p:nvPr>
            <p:ph sz="half" idx="1"/>
          </p:nvPr>
        </p:nvSpPr>
        <p:spPr>
          <a:xfrm>
            <a:off x="711193" y="2632869"/>
            <a:ext cx="5955323" cy="3554046"/>
          </a:xfrm>
          <a:solidFill>
            <a:schemeClr val="accent1">
              <a:lumMod val="40000"/>
              <a:lumOff val="60000"/>
            </a:schemeClr>
          </a:solidFill>
        </p:spPr>
        <p:txBody>
          <a:bodyPr>
            <a:noAutofit/>
          </a:bodyPr>
          <a:lstStyle/>
          <a:p>
            <a:r>
              <a:rPr lang="en-US" sz="2000" dirty="0"/>
              <a:t>Use present or near-future tense. Only use first-person when you are using a direct quote, make sure the person is in support of the quote, “can I write that?”</a:t>
            </a:r>
          </a:p>
          <a:p>
            <a:r>
              <a:rPr lang="en-US" sz="2000" i="1" dirty="0"/>
              <a:t>Begin with the aim of the outcome.</a:t>
            </a:r>
          </a:p>
          <a:p>
            <a:r>
              <a:rPr lang="en-US" sz="2000" dirty="0"/>
              <a:t>Use the person’s name followed by an action verb.</a:t>
            </a:r>
          </a:p>
          <a:p>
            <a:r>
              <a:rPr lang="en-US" sz="2000" i="1" dirty="0"/>
              <a:t>If it is helpful complete the statement with how it will make a difference, using “so that/in order to.” </a:t>
            </a:r>
          </a:p>
          <a:p>
            <a:r>
              <a:rPr lang="en-US" sz="2000" dirty="0"/>
              <a:t>Link what is Important to with what is Important for.</a:t>
            </a:r>
          </a:p>
          <a:p>
            <a:endParaRPr lang="en-US" sz="2000" dirty="0"/>
          </a:p>
          <a:p>
            <a:endParaRPr lang="en-US" sz="2000" dirty="0"/>
          </a:p>
          <a:p>
            <a:endParaRPr lang="en-US" sz="2000" dirty="0"/>
          </a:p>
          <a:p>
            <a:endParaRPr lang="en-US" sz="2000" dirty="0"/>
          </a:p>
          <a:p>
            <a:endParaRPr lang="en-US" sz="2000" dirty="0"/>
          </a:p>
        </p:txBody>
      </p:sp>
      <p:sp>
        <p:nvSpPr>
          <p:cNvPr id="4" name="Content Placeholder 3"/>
          <p:cNvSpPr>
            <a:spLocks noGrp="1"/>
          </p:cNvSpPr>
          <p:nvPr>
            <p:ph sz="half" idx="2"/>
          </p:nvPr>
        </p:nvSpPr>
        <p:spPr>
          <a:xfrm>
            <a:off x="6994681" y="2489200"/>
            <a:ext cx="4256454" cy="3697715"/>
          </a:xfrm>
        </p:spPr>
        <p:txBody>
          <a:bodyPr>
            <a:normAutofit fontScale="92500" lnSpcReduction="20000"/>
          </a:bodyPr>
          <a:lstStyle/>
          <a:p>
            <a:pPr marL="0" indent="0">
              <a:buNone/>
            </a:pPr>
            <a:r>
              <a:rPr lang="en-US" dirty="0"/>
              <a:t>Lisa’s long time goal, “I am going to be married by the time I’m 50,” is happening this year, she and Letty are saving for a huge wedding in July 2021.</a:t>
            </a:r>
          </a:p>
          <a:p>
            <a:pPr marL="0" indent="0">
              <a:buNone/>
            </a:pPr>
            <a:r>
              <a:rPr lang="en-US" dirty="0"/>
              <a:t>Maria sings with Sing Napa Valley and performs on stage with her choir buddies.</a:t>
            </a:r>
          </a:p>
          <a:p>
            <a:pPr marL="0" indent="0">
              <a:buNone/>
            </a:pPr>
            <a:r>
              <a:rPr lang="en-US" dirty="0" err="1"/>
              <a:t>Lelani</a:t>
            </a:r>
            <a:r>
              <a:rPr lang="en-US" dirty="0"/>
              <a:t> will be with someone that she trusts at all times so that she can continue living in her own home with her dogs and fruit trees.</a:t>
            </a:r>
          </a:p>
        </p:txBody>
      </p:sp>
      <p:pic>
        <p:nvPicPr>
          <p:cNvPr id="5"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
        <p:nvSpPr>
          <p:cNvPr id="6" name="Right Arrow 5"/>
          <p:cNvSpPr/>
          <p:nvPr/>
        </p:nvSpPr>
        <p:spPr>
          <a:xfrm>
            <a:off x="6514034" y="5112298"/>
            <a:ext cx="480647" cy="750277"/>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372366" y="3892580"/>
            <a:ext cx="480647" cy="750277"/>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514035" y="2800380"/>
            <a:ext cx="480647" cy="750277"/>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317775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6461" y="937846"/>
            <a:ext cx="9730154" cy="646331"/>
          </a:xfrm>
          <a:prstGeom prst="rect">
            <a:avLst/>
          </a:prstGeom>
          <a:noFill/>
        </p:spPr>
        <p:txBody>
          <a:bodyPr wrap="square" rtlCol="0">
            <a:spAutoFit/>
          </a:bodyPr>
          <a:lstStyle/>
          <a:p>
            <a:r>
              <a:rPr lang="en-US" sz="3600" u="sng" dirty="0"/>
              <a:t>The Building Blocks of a Person-centered Outcome</a:t>
            </a:r>
          </a:p>
        </p:txBody>
      </p:sp>
      <p:sp>
        <p:nvSpPr>
          <p:cNvPr id="5" name="TextBox 4"/>
          <p:cNvSpPr txBox="1"/>
          <p:nvPr/>
        </p:nvSpPr>
        <p:spPr>
          <a:xfrm>
            <a:off x="1430214" y="1645732"/>
            <a:ext cx="7514493"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Be specific, action/results oriented</a:t>
            </a:r>
          </a:p>
          <a:p>
            <a:pPr marL="342900" indent="-342900">
              <a:buFont typeface="Wingdings" panose="05000000000000000000" pitchFamily="2" charset="2"/>
              <a:buChar char="Ø"/>
            </a:pPr>
            <a:r>
              <a:rPr lang="en-US" sz="2400" dirty="0"/>
              <a:t>Use the person’s name, followed by an action</a:t>
            </a:r>
          </a:p>
          <a:p>
            <a:pPr marL="342900" indent="-342900">
              <a:buFont typeface="Wingdings" panose="05000000000000000000" pitchFamily="2" charset="2"/>
              <a:buChar char="Ø"/>
            </a:pPr>
            <a:r>
              <a:rPr lang="en-US" sz="2400" dirty="0"/>
              <a:t>Link what is important to a person with what is important for a person</a:t>
            </a:r>
          </a:p>
          <a:p>
            <a:pPr marL="342900" indent="-342900">
              <a:buFont typeface="Wingdings" panose="05000000000000000000" pitchFamily="2" charset="2"/>
              <a:buChar char="Ø"/>
            </a:pPr>
            <a:r>
              <a:rPr lang="en-US" sz="2400" dirty="0"/>
              <a:t>Identify how a person’s life will be different when the plan is successful</a:t>
            </a:r>
          </a:p>
        </p:txBody>
      </p:sp>
      <p:sp>
        <p:nvSpPr>
          <p:cNvPr id="7" name="TextBox 6"/>
          <p:cNvSpPr txBox="1"/>
          <p:nvPr/>
        </p:nvSpPr>
        <p:spPr>
          <a:xfrm>
            <a:off x="3447775" y="3997555"/>
            <a:ext cx="7127632" cy="1938992"/>
          </a:xfrm>
          <a:prstGeom prst="rect">
            <a:avLst/>
          </a:prstGeom>
          <a:blipFill>
            <a:blip r:embed="rId2" cstate="print"/>
            <a:tile tx="0" ty="0" sx="100000" sy="100000" flip="none" algn="tl"/>
          </a:blipFill>
          <a:ln w="57150">
            <a:solidFill>
              <a:schemeClr val="tx1"/>
            </a:solidFill>
          </a:ln>
        </p:spPr>
        <p:txBody>
          <a:bodyPr wrap="square" rtlCol="0">
            <a:spAutoFit/>
          </a:bodyPr>
          <a:lstStyle/>
          <a:p>
            <a:r>
              <a:rPr lang="en-US" sz="2400" b="1" dirty="0"/>
              <a:t>Work with your team to develop two person-centered outcomes. Consider:</a:t>
            </a:r>
          </a:p>
          <a:p>
            <a:r>
              <a:rPr lang="en-US" sz="2400" dirty="0"/>
              <a:t>1. An outcome to address living situation.</a:t>
            </a:r>
          </a:p>
          <a:p>
            <a:r>
              <a:rPr lang="en-US" sz="2400" dirty="0"/>
              <a:t>2. An outcome to address  hopes and dreams     </a:t>
            </a:r>
          </a:p>
          <a:p>
            <a:r>
              <a:rPr lang="en-US" sz="2400" dirty="0"/>
              <a:t>3. An outcome addressing employment or recreation. </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69461" y="4009475"/>
            <a:ext cx="2347384" cy="1760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descr="C:\Users\Mark\Downloads\CPC logo.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765907" y="5940272"/>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331761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81100"/>
            <a:ext cx="11366500" cy="901700"/>
          </a:xfrm>
        </p:spPr>
        <p:txBody>
          <a:bodyPr>
            <a:normAutofit fontScale="90000"/>
          </a:bodyPr>
          <a:lstStyle/>
          <a:p>
            <a:pPr algn="l"/>
            <a:r>
              <a:rPr lang="en-US" sz="4400" dirty="0"/>
              <a:t/>
            </a:r>
            <a:br>
              <a:rPr lang="en-US" sz="4400" dirty="0"/>
            </a:br>
            <a:r>
              <a:rPr lang="en-US" sz="4400" dirty="0"/>
              <a:t/>
            </a:r>
            <a:br>
              <a:rPr lang="en-US" sz="4400" dirty="0"/>
            </a:br>
            <a:r>
              <a:rPr lang="en-US" sz="4400" dirty="0"/>
              <a:t/>
            </a:r>
            <a:br>
              <a:rPr lang="en-US" sz="4400" dirty="0"/>
            </a:br>
            <a:r>
              <a:rPr lang="en-US" sz="4400" dirty="0"/>
              <a:t>  </a:t>
            </a:r>
            <a:br>
              <a:rPr lang="en-US" sz="4400" dirty="0"/>
            </a:br>
            <a:r>
              <a:rPr lang="en-US" sz="4000" b="1" dirty="0"/>
              <a:t>Writing Plans to Support Person-Centered Outcomes</a:t>
            </a:r>
            <a:r>
              <a:rPr lang="en-US" sz="4400" dirty="0"/>
              <a:t/>
            </a:r>
            <a:br>
              <a:rPr lang="en-US" sz="4400" dirty="0"/>
            </a:br>
            <a:r>
              <a:rPr lang="en-US" sz="4400" dirty="0"/>
              <a:t>	We achieve our hopes and dreams:</a:t>
            </a:r>
            <a:br>
              <a:rPr lang="en-US" sz="4400" dirty="0"/>
            </a:br>
            <a:r>
              <a:rPr lang="en-US" sz="4400" dirty="0"/>
              <a:t>		</a:t>
            </a:r>
            <a:r>
              <a:rPr lang="en-US" sz="2000" dirty="0"/>
              <a:t>1.  </a:t>
            </a:r>
            <a:r>
              <a:rPr lang="en-US" sz="3100" dirty="0"/>
              <a:t>By building on strengths and skills </a:t>
            </a:r>
            <a:br>
              <a:rPr lang="en-US" sz="3100" dirty="0"/>
            </a:br>
            <a:r>
              <a:rPr lang="en-US" sz="3100" dirty="0"/>
              <a:t>		2. By identifying natural supports</a:t>
            </a:r>
            <a:br>
              <a:rPr lang="en-US" sz="3100" dirty="0"/>
            </a:br>
            <a:r>
              <a:rPr lang="en-US" sz="3100" dirty="0"/>
              <a:t>		3. By addressing barriers to success </a:t>
            </a:r>
            <a:br>
              <a:rPr lang="en-US" sz="3100" dirty="0"/>
            </a:br>
            <a:r>
              <a:rPr lang="en-US" sz="3100" dirty="0"/>
              <a:t>			with the necessary supports</a:t>
            </a:r>
            <a:r>
              <a:rPr lang="en-US" sz="2000" dirty="0"/>
              <a:t/>
            </a:r>
            <a:br>
              <a:rPr lang="en-US" sz="2000" dirty="0"/>
            </a:br>
            <a:r>
              <a:rPr lang="en-US" sz="2000" b="1" dirty="0"/>
              <a:t/>
            </a:r>
            <a:br>
              <a:rPr lang="en-US" sz="2000" b="1" dirty="0"/>
            </a:br>
            <a:endParaRPr lang="en-US" sz="2000" dirty="0"/>
          </a:p>
        </p:txBody>
      </p:sp>
      <p:pic>
        <p:nvPicPr>
          <p:cNvPr id="5"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pic>
        <p:nvPicPr>
          <p:cNvPr id="4099" name="Picture 3" descr="C:\Users\Mark\AppData\Local\Microsoft\Windows\Temporary Internet Files\Content.IE5\T4OHEBCC\4380216372_6b98e43aa1[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65300" y="4273804"/>
            <a:ext cx="2844800" cy="1891792"/>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C:\Users\Mark\AppData\Local\Microsoft\Windows\Temporary Internet Files\Content.IE5\1ZFJ5N04\2474-Heimer_teaching_MatthewBlubaugh[1].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15415" y="4283631"/>
            <a:ext cx="2854926" cy="1903284"/>
          </a:xfrm>
          <a:prstGeom prst="rect">
            <a:avLst/>
          </a:prstGeom>
          <a:noFill/>
          <a:extLst>
            <a:ext uri="{909E8E84-426E-40DD-AFC4-6F175D3DCCD1}">
              <a14:hiddenFill xmlns:a14="http://schemas.microsoft.com/office/drawing/2010/main" xmlns="">
                <a:solidFill>
                  <a:srgbClr val="FFFFFF"/>
                </a:solidFill>
              </a14:hiddenFill>
            </a:ext>
          </a:extLst>
        </p:spPr>
      </p:pic>
      <p:pic>
        <p:nvPicPr>
          <p:cNvPr id="4107" name="Picture 11" descr="C:\Users\Mark\AppData\Local\Microsoft\Windows\Temporary Internet Files\Content.IE5\IO6TWI8K\2944988539_dcf2e7e419[1].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166099" y="2859515"/>
            <a:ext cx="2169465" cy="33274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extLst>
              <a:ext uri="{FF2B5EF4-FFF2-40B4-BE49-F238E27FC236}">
                <a16:creationId xmlns:a16="http://schemas.microsoft.com/office/drawing/2014/main" xmlns="" id="{AD597863-BED9-4A33-A8A5-48723057AA48}"/>
              </a:ext>
            </a:extLst>
          </p:cNvPr>
          <p:cNvSpPr txBox="1"/>
          <p:nvPr/>
        </p:nvSpPr>
        <p:spPr>
          <a:xfrm>
            <a:off x="1295402" y="723900"/>
            <a:ext cx="7791448" cy="369332"/>
          </a:xfrm>
          <a:prstGeom prst="rect">
            <a:avLst/>
          </a:prstGeom>
          <a:noFill/>
        </p:spPr>
        <p:txBody>
          <a:bodyPr wrap="square" rtlCol="0">
            <a:spAutoFit/>
          </a:bodyPr>
          <a:lstStyle/>
          <a:p>
            <a:r>
              <a:rPr lang="en-US" dirty="0">
                <a:highlight>
                  <a:srgbClr val="FFFF00"/>
                </a:highlight>
              </a:rPr>
              <a:t>Insert illustrations to highlight some of the common outcome ideas on this page</a:t>
            </a:r>
          </a:p>
        </p:txBody>
      </p:sp>
    </p:spTree>
    <p:extLst>
      <p:ext uri="{BB962C8B-B14F-4D97-AF65-F5344CB8AC3E}">
        <p14:creationId xmlns:p14="http://schemas.microsoft.com/office/powerpoint/2010/main" xmlns="" val="2438161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xmlns="" val="2550082148"/>
              </p:ext>
            </p:extLst>
          </p:nvPr>
        </p:nvGraphicFramePr>
        <p:xfrm>
          <a:off x="2032000" y="1676055"/>
          <a:ext cx="8128000" cy="416841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510642828"/>
                    </a:ext>
                  </a:extLst>
                </a:gridCol>
                <a:gridCol w="2032000">
                  <a:extLst>
                    <a:ext uri="{9D8B030D-6E8A-4147-A177-3AD203B41FA5}">
                      <a16:colId xmlns:a16="http://schemas.microsoft.com/office/drawing/2014/main" xmlns="" val="826417893"/>
                    </a:ext>
                  </a:extLst>
                </a:gridCol>
                <a:gridCol w="2032000">
                  <a:extLst>
                    <a:ext uri="{9D8B030D-6E8A-4147-A177-3AD203B41FA5}">
                      <a16:colId xmlns:a16="http://schemas.microsoft.com/office/drawing/2014/main" xmlns="" val="1594774549"/>
                    </a:ext>
                  </a:extLst>
                </a:gridCol>
                <a:gridCol w="2032000">
                  <a:extLst>
                    <a:ext uri="{9D8B030D-6E8A-4147-A177-3AD203B41FA5}">
                      <a16:colId xmlns:a16="http://schemas.microsoft.com/office/drawing/2014/main" xmlns="" val="3795159868"/>
                    </a:ext>
                  </a:extLst>
                </a:gridCol>
              </a:tblGrid>
              <a:tr h="1059454">
                <a:tc>
                  <a:txBody>
                    <a:bodyPr/>
                    <a:lstStyle/>
                    <a:p>
                      <a:r>
                        <a:rPr lang="en-US" dirty="0">
                          <a:solidFill>
                            <a:schemeClr val="tx1"/>
                          </a:solidFill>
                        </a:rPr>
                        <a:t>What do I want?</a:t>
                      </a:r>
                    </a:p>
                  </a:txBody>
                  <a:tcPr/>
                </a:tc>
                <a:tc>
                  <a:txBody>
                    <a:bodyPr/>
                    <a:lstStyle/>
                    <a:p>
                      <a:r>
                        <a:rPr lang="en-US" dirty="0">
                          <a:solidFill>
                            <a:schemeClr val="tx1"/>
                          </a:solidFill>
                        </a:rPr>
                        <a:t>Is</a:t>
                      </a:r>
                      <a:r>
                        <a:rPr lang="en-US" baseline="0" dirty="0">
                          <a:solidFill>
                            <a:schemeClr val="tx1"/>
                          </a:solidFill>
                        </a:rPr>
                        <a:t> there a perceived risk or an actual risk?</a:t>
                      </a:r>
                      <a:endParaRPr lang="en-US" dirty="0">
                        <a:solidFill>
                          <a:schemeClr val="tx1"/>
                        </a:solidFill>
                      </a:endParaRPr>
                    </a:p>
                  </a:txBody>
                  <a:tcPr/>
                </a:tc>
                <a:tc>
                  <a:txBody>
                    <a:bodyPr/>
                    <a:lstStyle/>
                    <a:p>
                      <a:r>
                        <a:rPr lang="en-US" dirty="0">
                          <a:solidFill>
                            <a:schemeClr val="tx1"/>
                          </a:solidFill>
                        </a:rPr>
                        <a:t>What</a:t>
                      </a:r>
                      <a:r>
                        <a:rPr lang="en-US" baseline="0" dirty="0">
                          <a:solidFill>
                            <a:schemeClr val="tx1"/>
                          </a:solidFill>
                        </a:rPr>
                        <a:t> are the possible safeguards?</a:t>
                      </a:r>
                      <a:endParaRPr lang="en-US" dirty="0">
                        <a:solidFill>
                          <a:schemeClr val="tx1"/>
                        </a:solidFill>
                      </a:endParaRPr>
                    </a:p>
                  </a:txBody>
                  <a:tcPr/>
                </a:tc>
                <a:tc>
                  <a:txBody>
                    <a:bodyPr/>
                    <a:lstStyle/>
                    <a:p>
                      <a:r>
                        <a:rPr lang="en-US" dirty="0">
                          <a:solidFill>
                            <a:schemeClr val="tx1"/>
                          </a:solidFill>
                        </a:rPr>
                        <a:t>What safeguard options make</a:t>
                      </a:r>
                      <a:r>
                        <a:rPr lang="en-US" baseline="0" dirty="0">
                          <a:solidFill>
                            <a:schemeClr val="tx1"/>
                          </a:solidFill>
                        </a:rPr>
                        <a:t> sense to pursue?</a:t>
                      </a:r>
                      <a:endParaRPr lang="en-US" dirty="0">
                        <a:solidFill>
                          <a:schemeClr val="tx1"/>
                        </a:solidFill>
                      </a:endParaRPr>
                    </a:p>
                  </a:txBody>
                  <a:tcPr/>
                </a:tc>
                <a:extLst>
                  <a:ext uri="{0D108BD9-81ED-4DB2-BD59-A6C34878D82A}">
                    <a16:rowId xmlns:a16="http://schemas.microsoft.com/office/drawing/2014/main" xmlns="" val="4252942298"/>
                  </a:ext>
                </a:extLst>
              </a:tr>
              <a:tr h="2608016">
                <a:tc>
                  <a:txBody>
                    <a:bodyPr/>
                    <a:lstStyle/>
                    <a:p>
                      <a:r>
                        <a:rPr lang="en-US" dirty="0"/>
                        <a:t>Go to the</a:t>
                      </a:r>
                      <a:r>
                        <a:rPr lang="en-US" baseline="0" dirty="0"/>
                        <a:t> movies by myself.</a:t>
                      </a:r>
                      <a:endParaRPr lang="en-US" dirty="0"/>
                    </a:p>
                  </a:txBody>
                  <a:tcPr/>
                </a:tc>
                <a:tc>
                  <a:txBody>
                    <a:bodyPr/>
                    <a:lstStyle/>
                    <a:p>
                      <a:r>
                        <a:rPr lang="en-US" dirty="0"/>
                        <a:t>Taking the bus home</a:t>
                      </a:r>
                      <a:r>
                        <a:rPr lang="en-US" baseline="0" dirty="0"/>
                        <a:t> at 9:30 at night, walking from the bus stop to home.</a:t>
                      </a:r>
                    </a:p>
                    <a:p>
                      <a:endParaRPr lang="en-US" baseline="0" dirty="0"/>
                    </a:p>
                    <a:p>
                      <a:r>
                        <a:rPr lang="en-US" baseline="0" dirty="0"/>
                        <a:t>Being alone on the streets at night, possible robbery or assault.</a:t>
                      </a:r>
                      <a:endParaRPr lang="en-US" dirty="0"/>
                    </a:p>
                  </a:txBody>
                  <a:tcPr/>
                </a:tc>
                <a:tc>
                  <a:txBody>
                    <a:bodyPr/>
                    <a:lstStyle/>
                    <a:p>
                      <a:r>
                        <a:rPr lang="en-US" dirty="0"/>
                        <a:t>Have a cell phone and know</a:t>
                      </a:r>
                      <a:r>
                        <a:rPr lang="en-US" baseline="0" dirty="0"/>
                        <a:t> how to call 911.</a:t>
                      </a:r>
                    </a:p>
                    <a:p>
                      <a:endParaRPr lang="en-US" baseline="0" dirty="0"/>
                    </a:p>
                    <a:p>
                      <a:r>
                        <a:rPr lang="en-US" baseline="0" dirty="0"/>
                        <a:t>Call my parents when leaving the movies and arriving home. </a:t>
                      </a:r>
                    </a:p>
                    <a:p>
                      <a:endParaRPr lang="en-US" baseline="0" dirty="0"/>
                    </a:p>
                    <a:p>
                      <a:r>
                        <a:rPr lang="en-US" baseline="0" dirty="0"/>
                        <a:t>Invite a neighbor to go to the movies. </a:t>
                      </a:r>
                      <a:endParaRPr lang="en-US" dirty="0"/>
                    </a:p>
                  </a:txBody>
                  <a:tcPr/>
                </a:tc>
                <a:tc>
                  <a:txBody>
                    <a:bodyPr/>
                    <a:lstStyle/>
                    <a:p>
                      <a:r>
                        <a:rPr lang="en-US" dirty="0"/>
                        <a:t>Right now I need to do all three things,</a:t>
                      </a:r>
                      <a:r>
                        <a:rPr lang="en-US" baseline="0" dirty="0"/>
                        <a:t> but within a month I want to feel OK with just having my cell phone. </a:t>
                      </a:r>
                      <a:endParaRPr lang="en-US" dirty="0"/>
                    </a:p>
                  </a:txBody>
                  <a:tcPr/>
                </a:tc>
                <a:extLst>
                  <a:ext uri="{0D108BD9-81ED-4DB2-BD59-A6C34878D82A}">
                    <a16:rowId xmlns:a16="http://schemas.microsoft.com/office/drawing/2014/main" xmlns="" val="2710309315"/>
                  </a:ext>
                </a:extLst>
              </a:tr>
            </a:tbl>
          </a:graphicData>
        </a:graphic>
      </p:graphicFrame>
      <p:sp>
        <p:nvSpPr>
          <p:cNvPr id="2" name="TextBox 1"/>
          <p:cNvSpPr txBox="1"/>
          <p:nvPr/>
        </p:nvSpPr>
        <p:spPr>
          <a:xfrm flipH="1">
            <a:off x="2388869" y="842963"/>
            <a:ext cx="7483794" cy="461665"/>
          </a:xfrm>
          <a:prstGeom prst="rect">
            <a:avLst/>
          </a:prstGeom>
          <a:noFill/>
        </p:spPr>
        <p:txBody>
          <a:bodyPr wrap="square" rtlCol="0">
            <a:spAutoFit/>
          </a:bodyPr>
          <a:lstStyle/>
          <a:p>
            <a:pPr algn="ctr"/>
            <a:r>
              <a:rPr lang="en-US" sz="2400" dirty="0"/>
              <a:t>Risk Assessment Example</a:t>
            </a:r>
          </a:p>
        </p:txBody>
      </p:sp>
      <p:sp>
        <p:nvSpPr>
          <p:cNvPr id="4" name="Footer Placeholder 3"/>
          <p:cNvSpPr>
            <a:spLocks noGrp="1"/>
          </p:cNvSpPr>
          <p:nvPr>
            <p:ph type="ftr" sz="quarter" idx="11"/>
          </p:nvPr>
        </p:nvSpPr>
        <p:spPr/>
        <p:txBody>
          <a:bodyPr/>
          <a:lstStyle/>
          <a:p>
            <a:r>
              <a:rPr lang="en-US" smtClean="0"/>
              <a:t>© John Lord, Barbara Leavitt, Charlotte Dingwall | Facilitating an Everyday Life</a:t>
            </a:r>
            <a:endParaRPr lang="en-US"/>
          </a:p>
        </p:txBody>
      </p:sp>
    </p:spTree>
    <p:extLst>
      <p:ext uri="{BB962C8B-B14F-4D97-AF65-F5344CB8AC3E}">
        <p14:creationId xmlns:p14="http://schemas.microsoft.com/office/powerpoint/2010/main" xmlns="" val="2850740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1041400"/>
            <a:ext cx="6241816" cy="987425"/>
          </a:xfrm>
        </p:spPr>
        <p:txBody>
          <a:bodyPr/>
          <a:lstStyle/>
          <a:p>
            <a:r>
              <a:rPr lang="en-US" dirty="0"/>
              <a:t>Assessing for risk and identifying possible safeguards. </a:t>
            </a:r>
          </a:p>
        </p:txBody>
      </p:sp>
      <p:pic>
        <p:nvPicPr>
          <p:cNvPr id="5" name="Picture Placeholder 4" descr="Go Cash Flow Now » 2010 » May"/>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l="25939" r="25939"/>
          <a:stretch>
            <a:fillRect/>
          </a:stretch>
        </p:blipFill>
        <p:spPr>
          <a:xfrm>
            <a:off x="7929731" y="914400"/>
            <a:ext cx="3063347" cy="4635500"/>
          </a:xfrm>
        </p:spPr>
      </p:pic>
      <p:sp>
        <p:nvSpPr>
          <p:cNvPr id="4" name="Text Placeholder 3"/>
          <p:cNvSpPr>
            <a:spLocks noGrp="1"/>
          </p:cNvSpPr>
          <p:nvPr>
            <p:ph type="body" sz="half" idx="2"/>
          </p:nvPr>
        </p:nvSpPr>
        <p:spPr>
          <a:xfrm>
            <a:off x="1295399" y="2243138"/>
            <a:ext cx="6241816" cy="2841094"/>
          </a:xfrm>
        </p:spPr>
        <p:txBody>
          <a:bodyPr>
            <a:normAutofit/>
          </a:bodyPr>
          <a:lstStyle/>
          <a:p>
            <a:pPr marL="285750" indent="-285750" algn="l">
              <a:buFont typeface="Arial" panose="020B0604020202020204" pitchFamily="34" charset="0"/>
              <a:buChar char="•"/>
            </a:pPr>
            <a:r>
              <a:rPr lang="en-US" sz="2400" dirty="0"/>
              <a:t>Look at the outcome you’ve created.</a:t>
            </a:r>
          </a:p>
          <a:p>
            <a:pPr marL="285750" indent="-285750" algn="l">
              <a:buFont typeface="Arial" panose="020B0604020202020204" pitchFamily="34" charset="0"/>
              <a:buChar char="•"/>
            </a:pPr>
            <a:r>
              <a:rPr lang="en-US" sz="2400" dirty="0"/>
              <a:t>Identify possible risks or barriers that might keep a person from safely meeting their goal.</a:t>
            </a:r>
          </a:p>
          <a:p>
            <a:pPr marL="285750" indent="-285750" algn="l">
              <a:buFont typeface="Arial" panose="020B0604020202020204" pitchFamily="34" charset="0"/>
              <a:buChar char="•"/>
            </a:pPr>
            <a:r>
              <a:rPr lang="en-US" sz="2400" dirty="0"/>
              <a:t>Identify safeguards which can be put in place to support a person in reaching their outcome.</a:t>
            </a:r>
          </a:p>
          <a:p>
            <a:pPr marL="285750" indent="-285750" algn="l">
              <a:buFont typeface="Arial" panose="020B0604020202020204" pitchFamily="34" charset="0"/>
              <a:buChar char="•"/>
            </a:pPr>
            <a:endParaRPr lang="en-US" dirty="0"/>
          </a:p>
          <a:p>
            <a:pPr algn="l"/>
            <a:endParaRPr lang="en-US" dirty="0"/>
          </a:p>
        </p:txBody>
      </p:sp>
      <p:pic>
        <p:nvPicPr>
          <p:cNvPr id="6" name="Picture 2" descr="C:\Users\Mark\Downloads\CPC 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4026253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933938"/>
            <a:ext cx="10782300" cy="1019908"/>
          </a:xfrm>
        </p:spPr>
        <p:txBody>
          <a:bodyPr>
            <a:normAutofit fontScale="90000"/>
          </a:bodyPr>
          <a:lstStyle/>
          <a:p>
            <a:r>
              <a:rPr lang="en-US" sz="4000" b="1" dirty="0"/>
              <a:t>Developing an Action Plan to Support Your Outcome</a:t>
            </a:r>
            <a:r>
              <a:rPr lang="en-US" dirty="0"/>
              <a:t/>
            </a:r>
            <a:br>
              <a:rPr lang="en-US" dirty="0"/>
            </a:br>
            <a:r>
              <a:rPr lang="en-US" sz="3100" dirty="0"/>
              <a:t>…identify the steps to help the person achieve their desired outcome…</a:t>
            </a:r>
          </a:p>
        </p:txBody>
      </p:sp>
      <p:sp>
        <p:nvSpPr>
          <p:cNvPr id="3" name="Content Placeholder 2"/>
          <p:cNvSpPr>
            <a:spLocks noGrp="1"/>
          </p:cNvSpPr>
          <p:nvPr>
            <p:ph sz="half" idx="1"/>
          </p:nvPr>
        </p:nvSpPr>
        <p:spPr>
          <a:xfrm>
            <a:off x="711193" y="2632869"/>
            <a:ext cx="5955323" cy="3554046"/>
          </a:xfrm>
          <a:solidFill>
            <a:schemeClr val="accent5"/>
          </a:solidFill>
        </p:spPr>
        <p:txBody>
          <a:bodyPr>
            <a:noAutofit/>
          </a:bodyPr>
          <a:lstStyle/>
          <a:p>
            <a:r>
              <a:rPr lang="en-US" dirty="0"/>
              <a:t>A plan describes the measurable steps that will be taken to meet specific outcomes</a:t>
            </a:r>
          </a:p>
          <a:p>
            <a:r>
              <a:rPr lang="en-US" dirty="0"/>
              <a:t>Defines what will happen to impact positive change in the person’s life</a:t>
            </a:r>
          </a:p>
          <a:p>
            <a:r>
              <a:rPr lang="en-US" dirty="0"/>
              <a:t>Get specific about who will do what and when, use names, days or dates</a:t>
            </a:r>
          </a:p>
          <a:p>
            <a:endParaRPr lang="en-US" sz="2000" dirty="0"/>
          </a:p>
          <a:p>
            <a:endParaRPr lang="en-US" sz="2000" dirty="0"/>
          </a:p>
          <a:p>
            <a:endParaRPr lang="en-US" sz="2000" dirty="0"/>
          </a:p>
          <a:p>
            <a:endParaRPr lang="en-US" sz="2000" dirty="0"/>
          </a:p>
          <a:p>
            <a:endParaRPr lang="en-US" sz="2000" dirty="0"/>
          </a:p>
        </p:txBody>
      </p:sp>
      <p:sp>
        <p:nvSpPr>
          <p:cNvPr id="4" name="Content Placeholder 3"/>
          <p:cNvSpPr>
            <a:spLocks noGrp="1"/>
          </p:cNvSpPr>
          <p:nvPr>
            <p:ph sz="half" idx="2"/>
          </p:nvPr>
        </p:nvSpPr>
        <p:spPr>
          <a:xfrm>
            <a:off x="7065894" y="2419378"/>
            <a:ext cx="4256454" cy="3697715"/>
          </a:xfrm>
        </p:spPr>
        <p:txBody>
          <a:bodyPr>
            <a:normAutofit/>
          </a:bodyPr>
          <a:lstStyle/>
          <a:p>
            <a:pPr marL="0" indent="0">
              <a:buNone/>
            </a:pPr>
            <a:r>
              <a:rPr lang="en-US" dirty="0"/>
              <a:t>…save $40 per month to have $480 by December 1</a:t>
            </a:r>
            <a:r>
              <a:rPr lang="en-US" baseline="30000" dirty="0"/>
              <a:t>st</a:t>
            </a:r>
            <a:endParaRPr lang="en-US" dirty="0"/>
          </a:p>
          <a:p>
            <a:pPr marL="0" indent="0">
              <a:buNone/>
            </a:pPr>
            <a:r>
              <a:rPr lang="en-US" dirty="0"/>
              <a:t>…will provide in-home nursing so Tabitha can leave rehab and move back home</a:t>
            </a:r>
          </a:p>
          <a:p>
            <a:pPr marL="0" indent="0">
              <a:buNone/>
            </a:pPr>
            <a:r>
              <a:rPr lang="en-US" dirty="0"/>
              <a:t>Jose’s brother Miguel will drive him to Pitch and Putt on Sundays so he can practice his swing.</a:t>
            </a:r>
          </a:p>
        </p:txBody>
      </p:sp>
      <p:pic>
        <p:nvPicPr>
          <p:cNvPr id="5"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
        <p:nvSpPr>
          <p:cNvPr id="6" name="Right Arrow 5"/>
          <p:cNvSpPr/>
          <p:nvPr/>
        </p:nvSpPr>
        <p:spPr>
          <a:xfrm>
            <a:off x="6523925" y="4693257"/>
            <a:ext cx="480647" cy="750277"/>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507981" y="3517959"/>
            <a:ext cx="480647" cy="750277"/>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540117" y="2572298"/>
            <a:ext cx="480647" cy="750277"/>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62153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9" y="933938"/>
            <a:ext cx="11512725" cy="1019908"/>
          </a:xfrm>
        </p:spPr>
        <p:txBody>
          <a:bodyPr>
            <a:normAutofit fontScale="90000"/>
          </a:bodyPr>
          <a:lstStyle/>
          <a:p>
            <a:r>
              <a:rPr lang="en-US" sz="4000" b="1" dirty="0"/>
              <a:t>Developing an Action Plan to Support Your Outcome</a:t>
            </a:r>
            <a:r>
              <a:rPr lang="en-US" dirty="0"/>
              <a:t/>
            </a:r>
            <a:br>
              <a:rPr lang="en-US" dirty="0"/>
            </a:br>
            <a:r>
              <a:rPr lang="en-US" sz="3100" dirty="0"/>
              <a:t>…</a:t>
            </a:r>
            <a:r>
              <a:rPr lang="en-US" sz="2700" dirty="0"/>
              <a:t>provides the information necessary to support independence and engagement</a:t>
            </a:r>
            <a:r>
              <a:rPr lang="en-US" sz="3100" dirty="0"/>
              <a:t>…</a:t>
            </a:r>
          </a:p>
        </p:txBody>
      </p:sp>
      <p:sp>
        <p:nvSpPr>
          <p:cNvPr id="3" name="Content Placeholder 2"/>
          <p:cNvSpPr>
            <a:spLocks noGrp="1"/>
          </p:cNvSpPr>
          <p:nvPr>
            <p:ph sz="half" idx="1"/>
          </p:nvPr>
        </p:nvSpPr>
        <p:spPr>
          <a:xfrm>
            <a:off x="711193" y="2184400"/>
            <a:ext cx="5955323" cy="4002515"/>
          </a:xfrm>
          <a:solidFill>
            <a:schemeClr val="accent5"/>
          </a:solidFill>
        </p:spPr>
        <p:txBody>
          <a:bodyPr>
            <a:noAutofit/>
          </a:bodyPr>
          <a:lstStyle/>
          <a:p>
            <a:r>
              <a:rPr lang="en-US" dirty="0"/>
              <a:t>Addresses identified barriers and/or risks that may be getting in the way of people having a reasonable balance of between that they want and what they need to be successful.</a:t>
            </a:r>
          </a:p>
          <a:p>
            <a:r>
              <a:rPr lang="en-US" i="1" dirty="0"/>
              <a:t>Takes what’s already working into account.</a:t>
            </a:r>
          </a:p>
          <a:p>
            <a:r>
              <a:rPr lang="en-US" dirty="0"/>
              <a:t>Considers the things that the team/family does for a person that they might learn to do for themselves, or with less help.</a:t>
            </a:r>
          </a:p>
          <a:p>
            <a:endParaRPr lang="en-US" sz="2000" dirty="0"/>
          </a:p>
          <a:p>
            <a:endParaRPr lang="en-US" sz="2000" dirty="0"/>
          </a:p>
          <a:p>
            <a:endParaRPr lang="en-US" sz="2000" dirty="0"/>
          </a:p>
          <a:p>
            <a:endParaRPr lang="en-US" sz="2000" dirty="0"/>
          </a:p>
          <a:p>
            <a:endParaRPr lang="en-US" sz="2000" dirty="0"/>
          </a:p>
        </p:txBody>
      </p:sp>
      <p:sp>
        <p:nvSpPr>
          <p:cNvPr id="4" name="Content Placeholder 3"/>
          <p:cNvSpPr>
            <a:spLocks noGrp="1"/>
          </p:cNvSpPr>
          <p:nvPr>
            <p:ph sz="half" idx="2"/>
          </p:nvPr>
        </p:nvSpPr>
        <p:spPr>
          <a:xfrm>
            <a:off x="7065894" y="2184401"/>
            <a:ext cx="4256454" cy="3797300"/>
          </a:xfrm>
        </p:spPr>
        <p:txBody>
          <a:bodyPr>
            <a:normAutofit fontScale="85000" lnSpcReduction="20000"/>
          </a:bodyPr>
          <a:lstStyle/>
          <a:p>
            <a:pPr marL="0" indent="0">
              <a:buNone/>
            </a:pPr>
            <a:r>
              <a:rPr lang="en-US" dirty="0"/>
              <a:t>When Rocky goes to Mass with Tran on Wednesdays, Tran will look to see if Rocky has his sound-canceling headphones. If the organ is too loud, or if the incense is too strong, Tran will walk outside with Rocky during that part of Mass. </a:t>
            </a:r>
          </a:p>
          <a:p>
            <a:pPr marL="0" indent="0">
              <a:buNone/>
            </a:pPr>
            <a:endParaRPr lang="en-US" dirty="0"/>
          </a:p>
          <a:p>
            <a:pPr marL="0" indent="0">
              <a:buNone/>
            </a:pPr>
            <a:r>
              <a:rPr lang="en-US" dirty="0"/>
              <a:t>Trina’s mom Angie will keep filling her med box every week At Trina’s psychiatrist appointment on 12/21 it will be a year since her last hospitalization so they will ask if Trina can start filling her own med box again.</a:t>
            </a:r>
          </a:p>
        </p:txBody>
      </p:sp>
      <p:pic>
        <p:nvPicPr>
          <p:cNvPr id="5"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
        <p:nvSpPr>
          <p:cNvPr id="6" name="Right Arrow 5"/>
          <p:cNvSpPr/>
          <p:nvPr/>
        </p:nvSpPr>
        <p:spPr>
          <a:xfrm>
            <a:off x="6568513" y="4451957"/>
            <a:ext cx="480647" cy="750277"/>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586065" y="2426795"/>
            <a:ext cx="480647" cy="750277"/>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988828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5160" y="781664"/>
            <a:ext cx="9591440" cy="427703"/>
          </a:xfrm>
        </p:spPr>
        <p:txBody>
          <a:bodyPr>
            <a:normAutofit fontScale="90000"/>
          </a:bodyPr>
          <a:lstStyle/>
          <a:p>
            <a:pPr algn="l"/>
            <a:r>
              <a:rPr lang="en-US" dirty="0"/>
              <a:t/>
            </a:r>
            <a:br>
              <a:rPr lang="en-US" dirty="0"/>
            </a:br>
            <a:r>
              <a:rPr lang="en-US" dirty="0"/>
              <a:t/>
            </a:r>
            <a:br>
              <a:rPr lang="en-US" dirty="0"/>
            </a:br>
            <a:r>
              <a:rPr lang="en-US" u="sng" dirty="0">
                <a:solidFill>
                  <a:schemeClr val="accent3">
                    <a:lumMod val="50000"/>
                  </a:schemeClr>
                </a:solidFill>
              </a:rPr>
              <a:t>Step 7: </a:t>
            </a:r>
            <a:r>
              <a:rPr lang="en-US" u="sng" dirty="0"/>
              <a:t>Putting it all together: </a:t>
            </a:r>
            <a:r>
              <a:rPr lang="en-US" dirty="0"/>
              <a:t/>
            </a:r>
            <a:br>
              <a:rPr lang="en-US" dirty="0"/>
            </a:br>
            <a:r>
              <a:rPr lang="en-US" dirty="0"/>
              <a:t/>
            </a:r>
            <a:br>
              <a:rPr lang="en-US" dirty="0"/>
            </a:br>
            <a:r>
              <a:rPr lang="en-US" dirty="0"/>
              <a:t/>
            </a:r>
            <a:br>
              <a:rPr lang="en-US" dirty="0"/>
            </a:br>
            <a:endParaRPr lang="en-US" dirty="0"/>
          </a:p>
        </p:txBody>
      </p:sp>
      <p:sp>
        <p:nvSpPr>
          <p:cNvPr id="5" name="Rectangle 4"/>
          <p:cNvSpPr/>
          <p:nvPr/>
        </p:nvSpPr>
        <p:spPr>
          <a:xfrm>
            <a:off x="693174" y="1328071"/>
            <a:ext cx="10320667" cy="7039812"/>
          </a:xfrm>
          <a:prstGeom prst="rect">
            <a:avLst/>
          </a:prstGeom>
        </p:spPr>
        <p:txBody>
          <a:bodyPr wrap="square">
            <a:spAutoFit/>
          </a:bodyPr>
          <a:lstStyle/>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Outcome Statement: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Actions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Participant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has agreed to take to so that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he/she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meet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his/her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outcome: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Actions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Participant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plans to continue doing so that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he/she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meets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his/her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outcome: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Actions family, friends and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Participant’s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network have agreed to do to support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Participant’s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success in meeting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his/her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Outcome: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marL="4000500" lvl="8" indent="-342900">
              <a:lnSpc>
                <a:spcPct val="107000"/>
              </a:lnSpc>
              <a:spcAft>
                <a:spcPts val="800"/>
              </a:spcAft>
              <a:buAutoNum type="arabicPeriod"/>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280994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955" y="1121832"/>
            <a:ext cx="6241816" cy="516468"/>
          </a:xfrm>
        </p:spPr>
        <p:txBody>
          <a:bodyPr>
            <a:normAutofit fontScale="90000"/>
          </a:bodyPr>
          <a:lstStyle/>
          <a:p>
            <a:r>
              <a:rPr lang="en-US" b="1" dirty="0">
                <a:latin typeface="+mn-lt"/>
                <a:cs typeface="Aharoni" panose="02010803020104030203" pitchFamily="2" charset="-79"/>
              </a:rPr>
              <a:t>Meeting Agenda and Working Agreements</a:t>
            </a:r>
          </a:p>
        </p:txBody>
      </p:sp>
      <p:pic>
        <p:nvPicPr>
          <p:cNvPr id="8" name="Picture Placeholder 7"/>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t="6166" b="6166"/>
          <a:stretch>
            <a:fillRect/>
          </a:stretch>
        </p:blipFill>
        <p:spPr>
          <a:xfrm>
            <a:off x="8085138" y="1041400"/>
            <a:ext cx="3063875" cy="4775200"/>
          </a:xfrm>
        </p:spPr>
      </p:pic>
      <p:sp>
        <p:nvSpPr>
          <p:cNvPr id="4" name="Text Placeholder 3"/>
          <p:cNvSpPr>
            <a:spLocks noGrp="1"/>
          </p:cNvSpPr>
          <p:nvPr>
            <p:ph type="body" sz="half" idx="2"/>
          </p:nvPr>
        </p:nvSpPr>
        <p:spPr>
          <a:xfrm>
            <a:off x="1042987" y="1752600"/>
            <a:ext cx="3709988" cy="3549541"/>
          </a:xfrm>
        </p:spPr>
        <p:txBody>
          <a:bodyPr>
            <a:normAutofit fontScale="92500" lnSpcReduction="20000"/>
          </a:bodyPr>
          <a:lstStyle/>
          <a:p>
            <a:pPr algn="l"/>
            <a:r>
              <a:rPr lang="en-US" sz="2000" b="1" u="sng" dirty="0"/>
              <a:t>Agenda</a:t>
            </a:r>
            <a:r>
              <a:rPr lang="en-US" sz="2000" dirty="0"/>
              <a:t>	</a:t>
            </a:r>
            <a:r>
              <a:rPr lang="en-US" dirty="0"/>
              <a:t>		</a:t>
            </a:r>
          </a:p>
          <a:p>
            <a:pPr algn="l"/>
            <a:r>
              <a:rPr lang="en-US" sz="1900" dirty="0"/>
              <a:t>Welcome and large group opening round</a:t>
            </a:r>
          </a:p>
          <a:p>
            <a:pPr algn="l"/>
            <a:r>
              <a:rPr lang="en-US" sz="1900" dirty="0"/>
              <a:t>Team formation and team opening round</a:t>
            </a:r>
          </a:p>
          <a:p>
            <a:pPr algn="l"/>
            <a:r>
              <a:rPr lang="en-US" sz="1900" dirty="0"/>
              <a:t>Simulation One-Important to/for sort</a:t>
            </a:r>
          </a:p>
          <a:p>
            <a:pPr algn="l"/>
            <a:r>
              <a:rPr lang="en-US" sz="1900" dirty="0"/>
              <a:t>Simulation Two-Developing Person-Centered outcomes</a:t>
            </a:r>
          </a:p>
          <a:p>
            <a:pPr algn="l"/>
            <a:r>
              <a:rPr lang="en-US" sz="1900" dirty="0"/>
              <a:t>Simulation Three-Developing person-centered support plans and assessing risk</a:t>
            </a:r>
          </a:p>
          <a:p>
            <a:pPr algn="l"/>
            <a:r>
              <a:rPr lang="en-US" sz="1900" dirty="0"/>
              <a:t>Closing and Questions</a:t>
            </a:r>
          </a:p>
        </p:txBody>
      </p:sp>
      <p:sp>
        <p:nvSpPr>
          <p:cNvPr id="3" name="TextBox 2"/>
          <p:cNvSpPr txBox="1"/>
          <p:nvPr/>
        </p:nvSpPr>
        <p:spPr>
          <a:xfrm>
            <a:off x="4654550" y="1752600"/>
            <a:ext cx="3302000" cy="3231654"/>
          </a:xfrm>
          <a:prstGeom prst="rect">
            <a:avLst/>
          </a:prstGeom>
          <a:noFill/>
        </p:spPr>
        <p:txBody>
          <a:bodyPr wrap="square" rtlCol="0">
            <a:spAutoFit/>
          </a:bodyPr>
          <a:lstStyle/>
          <a:p>
            <a:r>
              <a:rPr lang="en-US" sz="2000" b="1" u="sng" dirty="0"/>
              <a:t>Working Agreements</a:t>
            </a:r>
          </a:p>
          <a:p>
            <a:endParaRPr lang="en-US" sz="1000" dirty="0"/>
          </a:p>
          <a:p>
            <a:r>
              <a:rPr lang="en-US" dirty="0"/>
              <a:t>Respectful listening</a:t>
            </a:r>
          </a:p>
          <a:p>
            <a:endParaRPr lang="en-US" sz="1000" dirty="0"/>
          </a:p>
          <a:p>
            <a:r>
              <a:rPr lang="en-US" dirty="0"/>
              <a:t>Come back from breaks and lunch on time</a:t>
            </a:r>
          </a:p>
          <a:p>
            <a:endParaRPr lang="en-US" sz="1000" dirty="0"/>
          </a:p>
          <a:p>
            <a:r>
              <a:rPr lang="en-US" dirty="0"/>
              <a:t>Encouragement and engagement all around</a:t>
            </a:r>
          </a:p>
          <a:p>
            <a:endParaRPr lang="en-US" sz="1000" dirty="0"/>
          </a:p>
          <a:p>
            <a:r>
              <a:rPr lang="en-US" dirty="0"/>
              <a:t>Time at the end for questions</a:t>
            </a:r>
          </a:p>
          <a:p>
            <a:endParaRPr lang="en-US" sz="1000" dirty="0"/>
          </a:p>
          <a:p>
            <a:r>
              <a:rPr lang="en-US" dirty="0"/>
              <a:t>Other agreements?</a:t>
            </a:r>
          </a:p>
        </p:txBody>
      </p:sp>
      <p:pic>
        <p:nvPicPr>
          <p:cNvPr id="6" name="Picture 2" descr="C:\Users\Mark\Downloads\CPC 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962049" y="6033206"/>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1636065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5160" y="781664"/>
            <a:ext cx="9591440" cy="427703"/>
          </a:xfrm>
        </p:spPr>
        <p:txBody>
          <a:bodyPr>
            <a:normAutofit fontScale="90000"/>
          </a:bodyPr>
          <a:lstStyle/>
          <a:p>
            <a:pPr algn="l"/>
            <a:r>
              <a:rPr lang="en-US" dirty="0"/>
              <a:t/>
            </a:r>
            <a:br>
              <a:rPr lang="en-US" dirty="0"/>
            </a:br>
            <a:r>
              <a:rPr lang="en-US" dirty="0"/>
              <a:t/>
            </a:r>
            <a:br>
              <a:rPr lang="en-US" dirty="0"/>
            </a:br>
            <a:r>
              <a:rPr lang="en-US" u="sng" dirty="0">
                <a:solidFill>
                  <a:schemeClr val="accent3">
                    <a:lumMod val="50000"/>
                  </a:schemeClr>
                </a:solidFill>
              </a:rPr>
              <a:t>Step 7: </a:t>
            </a:r>
            <a:r>
              <a:rPr lang="en-US" u="sng" dirty="0"/>
              <a:t>Putting it all together: </a:t>
            </a:r>
            <a:r>
              <a:rPr lang="en-US" dirty="0"/>
              <a:t/>
            </a:r>
            <a:br>
              <a:rPr lang="en-US" dirty="0"/>
            </a:br>
            <a:r>
              <a:rPr lang="en-US" dirty="0"/>
              <a:t/>
            </a:r>
            <a:br>
              <a:rPr lang="en-US" dirty="0"/>
            </a:br>
            <a:r>
              <a:rPr lang="en-US" dirty="0"/>
              <a:t/>
            </a:r>
            <a:br>
              <a:rPr lang="en-US" dirty="0"/>
            </a:br>
            <a:endParaRPr lang="en-US" dirty="0"/>
          </a:p>
        </p:txBody>
      </p:sp>
      <p:sp>
        <p:nvSpPr>
          <p:cNvPr id="5" name="Rectangle 4"/>
          <p:cNvSpPr/>
          <p:nvPr/>
        </p:nvSpPr>
        <p:spPr>
          <a:xfrm>
            <a:off x="693174" y="1328071"/>
            <a:ext cx="10320667" cy="3580467"/>
          </a:xfrm>
          <a:prstGeom prst="rect">
            <a:avLst/>
          </a:prstGeom>
        </p:spPr>
        <p:txBody>
          <a:bodyPr wrap="square">
            <a:spAutoFit/>
          </a:bodyPr>
          <a:lstStyle/>
          <a:p>
            <a:pPr marL="0" marR="0">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Actions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Provider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has agreed to take to assist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Participant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meeting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his/her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outcome.: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1)</a:t>
            </a:r>
          </a:p>
          <a:p>
            <a:pPr marL="0" marR="0">
              <a:spcBef>
                <a:spcPts val="0"/>
              </a:spcBef>
              <a:spcAft>
                <a:spcPts val="8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2)</a:t>
            </a:r>
          </a:p>
          <a:p>
            <a:pPr marL="0" marR="0">
              <a:spcBef>
                <a:spcPts val="0"/>
              </a:spcBef>
              <a:spcAft>
                <a:spcPts val="8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following risks have been identified by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Participant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his/her</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team:  </a:t>
            </a:r>
          </a:p>
          <a:p>
            <a:pPr marL="228600" marR="0" indent="0">
              <a:spcBef>
                <a:spcPts val="0"/>
              </a:spcBef>
              <a:spcAft>
                <a:spcPts val="0"/>
              </a:spcAft>
              <a:tabLst>
                <a:tab pos="-228600" algn="l"/>
                <a:tab pos="0" algn="l"/>
                <a:tab pos="571500" algn="l"/>
                <a:tab pos="1828800" algn="l"/>
              </a:tabLst>
            </a:pPr>
            <a:r>
              <a:rPr lang="en-US" sz="2000" dirty="0">
                <a:effectLst/>
                <a:latin typeface="Times New Roman" panose="02020603050405020304" pitchFamily="18" charset="0"/>
                <a:ea typeface="Times New Roman" panose="02020603050405020304" pitchFamily="18" charset="0"/>
              </a:rPr>
              <a:t> </a:t>
            </a:r>
          </a:p>
          <a:p>
            <a:pPr marL="228600" marR="0" indent="0">
              <a:spcBef>
                <a:spcPts val="0"/>
              </a:spcBef>
              <a:spcAft>
                <a:spcPts val="0"/>
              </a:spcAft>
              <a:tabLst>
                <a:tab pos="-228600" algn="l"/>
                <a:tab pos="0" algn="l"/>
                <a:tab pos="571500" algn="l"/>
                <a:tab pos="1828800" algn="l"/>
              </a:tabLst>
            </a:pPr>
            <a:r>
              <a:rPr lang="en-US" sz="2000" dirty="0">
                <a:effectLst/>
                <a:latin typeface="Times New Roman" panose="02020603050405020304" pitchFamily="18" charset="0"/>
                <a:ea typeface="Times New Roman" panose="02020603050405020304" pitchFamily="18" charset="0"/>
              </a:rPr>
              <a:t>The following safeguards have been considered:  </a:t>
            </a:r>
          </a:p>
          <a:p>
            <a:pPr marL="228600" marR="0" indent="0">
              <a:spcBef>
                <a:spcPts val="0"/>
              </a:spcBef>
              <a:spcAft>
                <a:spcPts val="0"/>
              </a:spcAft>
              <a:tabLst>
                <a:tab pos="-228600" algn="l"/>
                <a:tab pos="0" algn="l"/>
                <a:tab pos="571500" algn="l"/>
                <a:tab pos="1828800" algn="l"/>
              </a:tabLst>
            </a:pPr>
            <a:r>
              <a:rPr lang="en-US" sz="2000" dirty="0">
                <a:effectLst/>
                <a:latin typeface="Times New Roman" panose="02020603050405020304" pitchFamily="18" charset="0"/>
                <a:ea typeface="Times New Roman" panose="02020603050405020304" pitchFamily="18" charset="0"/>
              </a:rPr>
              <a:t> </a:t>
            </a:r>
          </a:p>
          <a:p>
            <a:pPr marL="228600" marR="0" indent="0">
              <a:spcBef>
                <a:spcPts val="0"/>
              </a:spcBef>
              <a:spcAft>
                <a:spcPts val="0"/>
              </a:spcAft>
              <a:tabLst>
                <a:tab pos="-228600" algn="l"/>
                <a:tab pos="0" algn="l"/>
                <a:tab pos="571500" algn="l"/>
                <a:tab pos="1828800" algn="l"/>
              </a:tabLst>
            </a:pPr>
            <a:r>
              <a:rPr lang="en-US" sz="2000" dirty="0">
                <a:effectLst/>
                <a:latin typeface="Times New Roman" panose="02020603050405020304" pitchFamily="18" charset="0"/>
                <a:ea typeface="Times New Roman" panose="02020603050405020304" pitchFamily="18" charset="0"/>
              </a:rPr>
              <a:t>The following safeguards will be used to support </a:t>
            </a:r>
            <a:r>
              <a:rPr lang="en-US" sz="2000" i="1" dirty="0">
                <a:effectLst/>
                <a:latin typeface="Times New Roman" panose="02020603050405020304" pitchFamily="18" charset="0"/>
                <a:ea typeface="Times New Roman" panose="02020603050405020304" pitchFamily="18" charset="0"/>
              </a:rPr>
              <a:t>Participant</a:t>
            </a:r>
            <a:r>
              <a:rPr lang="en-US" sz="2000" dirty="0">
                <a:effectLst/>
                <a:latin typeface="Times New Roman" panose="02020603050405020304" pitchFamily="18" charset="0"/>
                <a:ea typeface="Times New Roman" panose="02020603050405020304" pitchFamily="18" charset="0"/>
              </a:rPr>
              <a:t> in meeting this outcome:</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startAt="3"/>
            </a:pP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3751385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6461" y="937846"/>
            <a:ext cx="9730154" cy="646331"/>
          </a:xfrm>
          <a:prstGeom prst="rect">
            <a:avLst/>
          </a:prstGeom>
          <a:noFill/>
        </p:spPr>
        <p:txBody>
          <a:bodyPr wrap="square" rtlCol="0">
            <a:spAutoFit/>
          </a:bodyPr>
          <a:lstStyle/>
          <a:p>
            <a:r>
              <a:rPr lang="en-US" sz="3600" u="sng" dirty="0"/>
              <a:t>Writing A Support Plan:</a:t>
            </a:r>
          </a:p>
        </p:txBody>
      </p:sp>
      <p:sp>
        <p:nvSpPr>
          <p:cNvPr id="5" name="TextBox 4"/>
          <p:cNvSpPr txBox="1"/>
          <p:nvPr/>
        </p:nvSpPr>
        <p:spPr>
          <a:xfrm>
            <a:off x="1430214" y="1584177"/>
            <a:ext cx="7514493" cy="1938992"/>
          </a:xfrm>
          <a:prstGeom prst="rect">
            <a:avLst/>
          </a:prstGeom>
          <a:noFill/>
        </p:spPr>
        <p:txBody>
          <a:bodyPr wrap="square" rtlCol="0">
            <a:spAutoFit/>
          </a:bodyPr>
          <a:lstStyle/>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Identifies steps to achieve the outcome</a:t>
            </a:r>
          </a:p>
          <a:p>
            <a:pPr marL="342900" indent="-342900">
              <a:buFont typeface="Wingdings" panose="05000000000000000000" pitchFamily="2" charset="2"/>
              <a:buChar char="Ø"/>
            </a:pPr>
            <a:r>
              <a:rPr lang="en-US" sz="2400" dirty="0"/>
              <a:t>Steps to be taken are measurable</a:t>
            </a:r>
          </a:p>
          <a:p>
            <a:pPr marL="342900" indent="-342900">
              <a:buFont typeface="Wingdings" panose="05000000000000000000" pitchFamily="2" charset="2"/>
              <a:buChar char="Ø"/>
            </a:pPr>
            <a:r>
              <a:rPr lang="en-US" sz="2400" dirty="0"/>
              <a:t>Addresses barriers and risk</a:t>
            </a:r>
          </a:p>
          <a:p>
            <a:pPr marL="342900" indent="-342900">
              <a:buFont typeface="Wingdings" panose="05000000000000000000" pitchFamily="2" charset="2"/>
              <a:buChar char="Ø"/>
            </a:pPr>
            <a:r>
              <a:rPr lang="en-US" sz="2400" dirty="0"/>
              <a:t>Allows for growth and increased independence</a:t>
            </a:r>
          </a:p>
        </p:txBody>
      </p:sp>
      <p:sp>
        <p:nvSpPr>
          <p:cNvPr id="7" name="TextBox 6"/>
          <p:cNvSpPr txBox="1"/>
          <p:nvPr/>
        </p:nvSpPr>
        <p:spPr>
          <a:xfrm>
            <a:off x="3477844" y="3860091"/>
            <a:ext cx="7380655" cy="1938992"/>
          </a:xfrm>
          <a:prstGeom prst="rect">
            <a:avLst/>
          </a:prstGeom>
          <a:blipFill>
            <a:blip r:embed="rId2" cstate="print"/>
            <a:tile tx="0" ty="0" sx="100000" sy="100000" flip="none" algn="tl"/>
          </a:blipFill>
          <a:ln w="57150">
            <a:solidFill>
              <a:schemeClr val="tx1"/>
            </a:solidFill>
          </a:ln>
        </p:spPr>
        <p:txBody>
          <a:bodyPr wrap="square" rtlCol="0">
            <a:spAutoFit/>
          </a:bodyPr>
          <a:lstStyle/>
          <a:p>
            <a:r>
              <a:rPr lang="en-US" sz="2400" b="1" dirty="0"/>
              <a:t>Work with your team to develop a plan for one of your outcomes. WRITE:</a:t>
            </a:r>
          </a:p>
          <a:p>
            <a:r>
              <a:rPr lang="en-US" sz="2400" dirty="0"/>
              <a:t>1. Choose one of your outcomes</a:t>
            </a:r>
          </a:p>
          <a:p>
            <a:r>
              <a:rPr lang="en-US" sz="2400" dirty="0"/>
              <a:t>2. Write a comprehensive plan for achieving that outcome</a:t>
            </a:r>
          </a:p>
          <a:p>
            <a:r>
              <a:rPr lang="en-US" sz="2400" dirty="0"/>
              <a:t>3. ID supports and services, resources and natural supports</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5961" y="3860091"/>
            <a:ext cx="2347384" cy="1760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2" descr="C:\Users\Mark\Downloads\CPC logo.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858499" y="59636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187715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to ask to see if your plan is on target</a:t>
            </a:r>
          </a:p>
        </p:txBody>
      </p:sp>
      <p:sp>
        <p:nvSpPr>
          <p:cNvPr id="3" name="Content Placeholder 2"/>
          <p:cNvSpPr>
            <a:spLocks noGrp="1"/>
          </p:cNvSpPr>
          <p:nvPr>
            <p:ph idx="1"/>
          </p:nvPr>
        </p:nvSpPr>
        <p:spPr/>
        <p:txBody>
          <a:bodyPr>
            <a:normAutofit/>
          </a:bodyPr>
          <a:lstStyle/>
          <a:p>
            <a:r>
              <a:rPr lang="en-US" dirty="0"/>
              <a:t>Can we identify what is important to the person?</a:t>
            </a:r>
          </a:p>
          <a:p>
            <a:r>
              <a:rPr lang="en-US" dirty="0"/>
              <a:t>If an outcome is related to health and safety/Important For, is it addressed within the context of what is Important To?</a:t>
            </a:r>
          </a:p>
          <a:p>
            <a:r>
              <a:rPr lang="en-US" dirty="0"/>
              <a:t>Will the plan help the person achieve their desired outcome? </a:t>
            </a:r>
          </a:p>
          <a:p>
            <a:r>
              <a:rPr lang="en-US" dirty="0"/>
              <a:t>Can you measure if the outcome is present in the person’s life? </a:t>
            </a:r>
          </a:p>
          <a:p>
            <a:r>
              <a:rPr lang="en-US" dirty="0"/>
              <a:t>What supports/services are needed to help a person achieve this outcome</a:t>
            </a:r>
          </a:p>
        </p:txBody>
      </p:sp>
    </p:spTree>
    <p:extLst>
      <p:ext uri="{BB962C8B-B14F-4D97-AF65-F5344CB8AC3E}">
        <p14:creationId xmlns:p14="http://schemas.microsoft.com/office/powerpoint/2010/main" xmlns="" val="1927409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 Planning is a Promises</a:t>
            </a:r>
            <a:br>
              <a:rPr lang="en-US" dirty="0"/>
            </a:br>
            <a:r>
              <a:rPr lang="en-US" sz="2700" dirty="0"/>
              <a:t>Person-centered planning is a promise to pay attention and act on learning.</a:t>
            </a:r>
            <a:br>
              <a:rPr lang="en-US" sz="2700" dirty="0"/>
            </a:br>
            <a:r>
              <a:rPr lang="en-US" sz="2700" dirty="0"/>
              <a:t>If we want to be trusted we need to do what we say, and to be there to support.</a:t>
            </a:r>
            <a:br>
              <a:rPr lang="en-US" sz="2700" dirty="0"/>
            </a:br>
            <a:endParaRPr lang="en-US" dirty="0"/>
          </a:p>
        </p:txBody>
      </p:sp>
      <p:pic>
        <p:nvPicPr>
          <p:cNvPr id="1026" name="Picture 2" descr="C:\Users\Mark\AppData\Local\Microsoft\Windows\Temporary Internet Files\Content.IE5\FEEIRDRC\o-KID-RIDING-BIKE-WITHOUT-TRAINING-WHEELS-570[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43300" y="2240280"/>
            <a:ext cx="4564380" cy="304292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2" descr="C:\Users\Mark\Downloads\CPC 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
        <p:nvSpPr>
          <p:cNvPr id="3" name="TextBox 2"/>
          <p:cNvSpPr txBox="1"/>
          <p:nvPr/>
        </p:nvSpPr>
        <p:spPr>
          <a:xfrm>
            <a:off x="796290" y="5348882"/>
            <a:ext cx="10058400" cy="830997"/>
          </a:xfrm>
          <a:prstGeom prst="rect">
            <a:avLst/>
          </a:prstGeom>
          <a:noFill/>
        </p:spPr>
        <p:txBody>
          <a:bodyPr wrap="square" rtlCol="0">
            <a:spAutoFit/>
          </a:bodyPr>
          <a:lstStyle/>
          <a:p>
            <a:pPr algn="ctr"/>
            <a:r>
              <a:rPr lang="en-US" sz="2400" dirty="0"/>
              <a:t>Everyone should have the chance to take risks and try new things.</a:t>
            </a:r>
          </a:p>
          <a:p>
            <a:pPr algn="ctr"/>
            <a:r>
              <a:rPr lang="en-US" sz="2400" dirty="0"/>
              <a:t>Everyone should have the chance to do as much as they can on their own</a:t>
            </a:r>
            <a:r>
              <a:rPr lang="en-US" sz="2000" dirty="0"/>
              <a:t>.</a:t>
            </a:r>
          </a:p>
        </p:txBody>
      </p:sp>
    </p:spTree>
    <p:extLst>
      <p:ext uri="{BB962C8B-B14F-4D97-AF65-F5344CB8AC3E}">
        <p14:creationId xmlns:p14="http://schemas.microsoft.com/office/powerpoint/2010/main" xmlns="" val="2357575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599" y="617288"/>
            <a:ext cx="10499671" cy="5244769"/>
          </a:xfrm>
          <a:prstGeom prst="rect">
            <a:avLst/>
          </a:prstGeom>
          <a:solidFill>
            <a:schemeClr val="accent4">
              <a:lumMod val="40000"/>
              <a:lumOff val="60000"/>
            </a:schemeClr>
          </a:solidFill>
        </p:spPr>
        <p:txBody>
          <a:bodyPr wrap="square">
            <a:spAutoFit/>
          </a:bodyPr>
          <a:lstStyle/>
          <a:p>
            <a:pPr>
              <a:lnSpc>
                <a:spcPct val="107000"/>
              </a:lnSpc>
              <a:spcAft>
                <a:spcPts val="800"/>
              </a:spcAft>
            </a:pPr>
            <a:r>
              <a:rPr lang="en-US" sz="3200" u="sng" dirty="0">
                <a:ea typeface="Calibri" panose="020F0502020204030204" pitchFamily="34" charset="0"/>
                <a:cs typeface="Times New Roman" panose="02020603050405020304" pitchFamily="18" charset="0"/>
              </a:rPr>
              <a:t>Things that are true for all people, including people with and without a developmental disability:</a:t>
            </a:r>
          </a:p>
          <a:p>
            <a:pPr>
              <a:lnSpc>
                <a:spcPct val="107000"/>
              </a:lnSpc>
              <a:spcAft>
                <a:spcPts val="800"/>
              </a:spcAft>
            </a:pPr>
            <a:r>
              <a:rPr lang="en-US" sz="2800" dirty="0">
                <a:ea typeface="Calibri" panose="020F0502020204030204" pitchFamily="34" charset="0"/>
                <a:cs typeface="Times New Roman" panose="02020603050405020304" pitchFamily="18" charset="0"/>
              </a:rPr>
              <a:t>Being a welcomed member of your community recognized for your talents and gifts makes us proud of who we are and where we live.</a:t>
            </a:r>
          </a:p>
          <a:p>
            <a:pPr>
              <a:lnSpc>
                <a:spcPct val="107000"/>
              </a:lnSpc>
              <a:spcAft>
                <a:spcPts val="800"/>
              </a:spcAft>
            </a:pPr>
            <a:r>
              <a:rPr lang="en-US" sz="2800" dirty="0">
                <a:ea typeface="Calibri" panose="020F0502020204030204" pitchFamily="34" charset="0"/>
                <a:cs typeface="Times New Roman" panose="02020603050405020304" pitchFamily="18" charset="0"/>
              </a:rPr>
              <a:t>Being able to go places, and join community groups is how we meet or friends, neighbors and spouses.</a:t>
            </a:r>
          </a:p>
          <a:p>
            <a:pPr>
              <a:lnSpc>
                <a:spcPct val="107000"/>
              </a:lnSpc>
              <a:spcAft>
                <a:spcPts val="800"/>
              </a:spcAft>
            </a:pPr>
            <a:r>
              <a:rPr lang="en-US" sz="2800" dirty="0">
                <a:ea typeface="Calibri" panose="020F0502020204030204" pitchFamily="34" charset="0"/>
                <a:cs typeface="Times New Roman" panose="02020603050405020304" pitchFamily="18" charset="0"/>
              </a:rPr>
              <a:t>Having a variety of people we can talk to and who we trust is what helps us stay happy, healthy and safe.</a:t>
            </a:r>
          </a:p>
          <a:p>
            <a:pPr>
              <a:lnSpc>
                <a:spcPct val="107000"/>
              </a:lnSpc>
              <a:spcAft>
                <a:spcPts val="800"/>
              </a:spcAft>
            </a:pPr>
            <a:r>
              <a:rPr lang="en-US" sz="2800" dirty="0">
                <a:ea typeface="Calibri" panose="020F0502020204030204" pitchFamily="34" charset="0"/>
                <a:cs typeface="Times New Roman" panose="02020603050405020304" pitchFamily="18" charset="0"/>
              </a:rPr>
              <a:t>Having a job or going to college is how we earn respect, money and self-confidence.  It’s how we afford to live as we choose.</a:t>
            </a:r>
            <a:endParaRPr lang="en-US" sz="2800" dirty="0">
              <a:effectLst/>
              <a:ea typeface="Calibri" panose="020F0502020204030204" pitchFamily="34" charset="0"/>
              <a:cs typeface="Times New Roman" panose="02020603050405020304" pitchFamily="18" charset="0"/>
            </a:endParaRPr>
          </a:p>
        </p:txBody>
      </p:sp>
      <p:pic>
        <p:nvPicPr>
          <p:cNvPr id="3"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1163465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normAutofit/>
          </a:bodyPr>
          <a:lstStyle/>
          <a:p>
            <a:r>
              <a:rPr lang="en-US" b="1" dirty="0"/>
              <a:t>An Easy Test To Determine Success</a:t>
            </a:r>
            <a:br>
              <a:rPr lang="en-US" b="1" dirty="0"/>
            </a:br>
            <a:r>
              <a:rPr lang="en-US" sz="2000" b="1" dirty="0"/>
              <a:t>When People Experience Change, They Experience Life</a:t>
            </a:r>
            <a:endParaRPr lang="en-US" b="1" dirty="0"/>
          </a:p>
        </p:txBody>
      </p:sp>
      <p:sp>
        <p:nvSpPr>
          <p:cNvPr id="3" name="Text Placeholder 2"/>
          <p:cNvSpPr>
            <a:spLocks noGrp="1"/>
          </p:cNvSpPr>
          <p:nvPr>
            <p:ph type="body" idx="1"/>
          </p:nvPr>
        </p:nvSpPr>
        <p:spPr>
          <a:xfrm>
            <a:off x="1295400" y="2374899"/>
            <a:ext cx="4718304" cy="520701"/>
          </a:xfrm>
        </p:spPr>
        <p:txBody>
          <a:bodyPr/>
          <a:lstStyle/>
          <a:p>
            <a:endParaRPr lang="en-US" b="1" dirty="0">
              <a:solidFill>
                <a:schemeClr val="tx1"/>
              </a:solidFill>
            </a:endParaRPr>
          </a:p>
          <a:p>
            <a:r>
              <a:rPr lang="en-US" b="1" dirty="0">
                <a:solidFill>
                  <a:schemeClr val="tx1"/>
                </a:solidFill>
              </a:rPr>
              <a:t>Change is constant.</a:t>
            </a:r>
          </a:p>
        </p:txBody>
      </p:sp>
      <p:sp>
        <p:nvSpPr>
          <p:cNvPr id="4" name="Content Placeholder 3"/>
          <p:cNvSpPr>
            <a:spLocks noGrp="1"/>
          </p:cNvSpPr>
          <p:nvPr>
            <p:ph sz="half" idx="2"/>
          </p:nvPr>
        </p:nvSpPr>
        <p:spPr>
          <a:xfrm>
            <a:off x="1295400" y="2844800"/>
            <a:ext cx="4718304" cy="3031067"/>
          </a:xfrm>
        </p:spPr>
        <p:txBody>
          <a:bodyPr/>
          <a:lstStyle/>
          <a:p>
            <a:pPr marL="0" indent="0">
              <a:buNone/>
            </a:pPr>
            <a:r>
              <a:rPr lang="en-US" dirty="0"/>
              <a:t>Our lives are fluid, these are the two things that usually drive change:</a:t>
            </a:r>
          </a:p>
          <a:p>
            <a:r>
              <a:rPr lang="en-US" dirty="0"/>
              <a:t>We try new things</a:t>
            </a:r>
          </a:p>
          <a:p>
            <a:r>
              <a:rPr lang="en-US" dirty="0"/>
              <a:t>We stop doing something</a:t>
            </a:r>
            <a:br>
              <a:rPr lang="en-US" dirty="0"/>
            </a:br>
            <a:r>
              <a:rPr lang="en-US" dirty="0"/>
              <a:t>we used to do</a:t>
            </a:r>
          </a:p>
        </p:txBody>
      </p:sp>
      <p:sp>
        <p:nvSpPr>
          <p:cNvPr id="5" name="Text Placeholder 4"/>
          <p:cNvSpPr>
            <a:spLocks noGrp="1"/>
          </p:cNvSpPr>
          <p:nvPr>
            <p:ph type="body" sz="quarter" idx="3"/>
          </p:nvPr>
        </p:nvSpPr>
        <p:spPr>
          <a:xfrm>
            <a:off x="6083300" y="2311401"/>
            <a:ext cx="5397500" cy="584200"/>
          </a:xfrm>
        </p:spPr>
        <p:txBody>
          <a:bodyPr/>
          <a:lstStyle/>
          <a:p>
            <a:r>
              <a:rPr lang="en-US" b="1" dirty="0">
                <a:solidFill>
                  <a:schemeClr val="tx1"/>
                </a:solidFill>
              </a:rPr>
              <a:t>Outcomes Should Often Change</a:t>
            </a:r>
          </a:p>
        </p:txBody>
      </p:sp>
      <p:sp>
        <p:nvSpPr>
          <p:cNvPr id="6" name="Content Placeholder 5"/>
          <p:cNvSpPr>
            <a:spLocks noGrp="1"/>
          </p:cNvSpPr>
          <p:nvPr>
            <p:ph sz="quarter" idx="4"/>
          </p:nvPr>
        </p:nvSpPr>
        <p:spPr>
          <a:xfrm>
            <a:off x="6193371" y="3089752"/>
            <a:ext cx="4718304" cy="2632605"/>
          </a:xfrm>
        </p:spPr>
        <p:txBody>
          <a:bodyPr>
            <a:normAutofit/>
          </a:bodyPr>
          <a:lstStyle/>
          <a:p>
            <a:pPr marL="742950" indent="-742950">
              <a:buAutoNum type="arabicPeriod"/>
            </a:pPr>
            <a:r>
              <a:rPr lang="en-US" dirty="0"/>
              <a:t>Plans change and people change over time</a:t>
            </a:r>
          </a:p>
          <a:p>
            <a:pPr marL="742950" indent="-742950">
              <a:buAutoNum type="arabicPeriod"/>
            </a:pPr>
            <a:r>
              <a:rPr lang="en-US" dirty="0"/>
              <a:t>Change can be big or small, fast or slow.</a:t>
            </a:r>
          </a:p>
          <a:p>
            <a:pPr marL="742950" indent="-742950">
              <a:buAutoNum type="arabicPeriod"/>
            </a:pPr>
            <a:r>
              <a:rPr lang="en-US" dirty="0"/>
              <a:t>Everyone’s life changes. </a:t>
            </a:r>
          </a:p>
        </p:txBody>
      </p:sp>
      <p:pic>
        <p:nvPicPr>
          <p:cNvPr id="7"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283093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txBody>
          <a:bodyPr>
            <a:normAutofit fontScale="90000"/>
          </a:bodyPr>
          <a:lstStyle/>
          <a:p>
            <a:r>
              <a:rPr lang="en-US" sz="5300" dirty="0"/>
              <a:t/>
            </a:r>
            <a:br>
              <a:rPr lang="en-US" sz="5300" dirty="0"/>
            </a:br>
            <a:r>
              <a:rPr lang="en-US" sz="5300" dirty="0"/>
              <a:t/>
            </a:r>
            <a:br>
              <a:rPr lang="en-US" sz="5300" dirty="0"/>
            </a:br>
            <a:r>
              <a:rPr lang="en-US" sz="5300" dirty="0"/>
              <a:t/>
            </a:r>
            <a:br>
              <a:rPr lang="en-US" sz="5300" dirty="0"/>
            </a:br>
            <a:r>
              <a:rPr lang="en-US" sz="6000" dirty="0"/>
              <a:t>Thank You!</a:t>
            </a:r>
            <a:r>
              <a:rPr lang="en-US" sz="7200" dirty="0"/>
              <a:t/>
            </a:r>
            <a:br>
              <a:rPr lang="en-US" sz="7200" dirty="0"/>
            </a:br>
            <a:endParaRPr lang="en-US" sz="7200" dirty="0"/>
          </a:p>
        </p:txBody>
      </p:sp>
      <p:sp>
        <p:nvSpPr>
          <p:cNvPr id="3" name="Text Placeholder 2"/>
          <p:cNvSpPr>
            <a:spLocks noGrp="1"/>
          </p:cNvSpPr>
          <p:nvPr>
            <p:ph type="body" idx="1"/>
          </p:nvPr>
        </p:nvSpPr>
        <p:spPr>
          <a:xfrm>
            <a:off x="1647824" y="4353304"/>
            <a:ext cx="5544607" cy="1116474"/>
          </a:xfrm>
        </p:spPr>
        <p:txBody>
          <a:bodyPr>
            <a:normAutofit fontScale="92500"/>
          </a:bodyPr>
          <a:lstStyle/>
          <a:p>
            <a:r>
              <a:rPr lang="en-US" dirty="0"/>
              <a:t>For more information on similar trainings, email:</a:t>
            </a:r>
          </a:p>
          <a:p>
            <a:r>
              <a:rPr lang="en-US" sz="2600" b="1" dirty="0"/>
              <a:t>choicepowerschange.com</a:t>
            </a:r>
          </a:p>
        </p:txBody>
      </p:sp>
      <p:sp>
        <p:nvSpPr>
          <p:cNvPr id="6" name="TextBox 5">
            <a:extLst>
              <a:ext uri="{FF2B5EF4-FFF2-40B4-BE49-F238E27FC236}">
                <a16:creationId xmlns:a16="http://schemas.microsoft.com/office/drawing/2014/main" xmlns="" id="{956C8CCD-8124-47C9-8B94-22199F47C1F2}"/>
              </a:ext>
            </a:extLst>
          </p:cNvPr>
          <p:cNvSpPr txBox="1"/>
          <p:nvPr/>
        </p:nvSpPr>
        <p:spPr>
          <a:xfrm>
            <a:off x="2409827" y="2762250"/>
            <a:ext cx="7143748" cy="369332"/>
          </a:xfrm>
          <a:prstGeom prst="rect">
            <a:avLst/>
          </a:prstGeom>
          <a:noFill/>
        </p:spPr>
        <p:txBody>
          <a:bodyPr wrap="square" rtlCol="0">
            <a:spAutoFit/>
          </a:bodyPr>
          <a:lstStyle/>
          <a:p>
            <a:r>
              <a:rPr lang="en-US" dirty="0"/>
              <a:t>Insert your names/agency contact information here</a:t>
            </a:r>
          </a:p>
        </p:txBody>
      </p:sp>
      <p:pic>
        <p:nvPicPr>
          <p:cNvPr id="8" name="Picture 7">
            <a:extLst>
              <a:ext uri="{FF2B5EF4-FFF2-40B4-BE49-F238E27FC236}">
                <a16:creationId xmlns:a16="http://schemas.microsoft.com/office/drawing/2014/main" xmlns="" id="{3E2C1FAC-3A68-4AE3-A2B2-9F178134DDA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71051" y="4353304"/>
            <a:ext cx="2602997" cy="1313691"/>
          </a:xfrm>
          <a:prstGeom prst="rect">
            <a:avLst/>
          </a:prstGeom>
        </p:spPr>
      </p:pic>
    </p:spTree>
    <p:extLst>
      <p:ext uri="{BB962C8B-B14F-4D97-AF65-F5344CB8AC3E}">
        <p14:creationId xmlns:p14="http://schemas.microsoft.com/office/powerpoint/2010/main" xmlns="" val="1322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654568" y="996950"/>
            <a:ext cx="11420475" cy="1384300"/>
          </a:xfrm>
        </p:spPr>
        <p:txBody>
          <a:bodyPr vert="horz" lIns="92075" tIns="46038" rIns="92075" bIns="46038" rtlCol="0" anchor="ctr">
            <a:normAutofit/>
          </a:bodyPr>
          <a:lstStyle/>
          <a:p>
            <a:pPr eaLnBrk="1" hangingPunct="1">
              <a:defRPr/>
            </a:pPr>
            <a:r>
              <a:rPr lang="en-US" b="1" dirty="0">
                <a:solidFill>
                  <a:schemeClr val="tx1"/>
                </a:solidFill>
                <a:latin typeface="Sylfaen" panose="010A0502050306030303" pitchFamily="18" charset="0"/>
              </a:rPr>
              <a:t>		</a:t>
            </a:r>
            <a:r>
              <a:rPr lang="en-US" sz="3100" b="1" u="sng" dirty="0">
                <a:solidFill>
                  <a:schemeClr val="tx1"/>
                </a:solidFill>
                <a:latin typeface="Sylfaen" panose="010A0502050306030303" pitchFamily="18" charset="0"/>
              </a:rPr>
              <a:t>Before we start, here is what we want you to know:</a:t>
            </a:r>
            <a:endParaRPr lang="en-US" sz="3100" u="sng" dirty="0">
              <a:solidFill>
                <a:schemeClr val="tx1"/>
              </a:solidFill>
              <a:latin typeface="Sylfaen" panose="010A0502050306030303" pitchFamily="18" charset="0"/>
            </a:endParaRPr>
          </a:p>
        </p:txBody>
      </p:sp>
      <p:sp>
        <p:nvSpPr>
          <p:cNvPr id="94211" name="Rectangle 3"/>
          <p:cNvSpPr>
            <a:spLocks noGrp="1" noChangeArrowheads="1"/>
          </p:cNvSpPr>
          <p:nvPr>
            <p:ph type="body" idx="4294967295"/>
          </p:nvPr>
        </p:nvSpPr>
        <p:spPr>
          <a:xfrm>
            <a:off x="1209675" y="2326115"/>
            <a:ext cx="9217305" cy="2684035"/>
          </a:xfrm>
        </p:spPr>
        <p:txBody>
          <a:bodyPr>
            <a:normAutofit lnSpcReduction="10000"/>
          </a:bodyPr>
          <a:lstStyle/>
          <a:p>
            <a:pPr>
              <a:defRPr/>
            </a:pPr>
            <a:r>
              <a:rPr lang="en-US" sz="2800" dirty="0">
                <a:solidFill>
                  <a:schemeClr val="bg2">
                    <a:lumMod val="10000"/>
                  </a:schemeClr>
                </a:solidFill>
                <a:latin typeface="Sylfaen" panose="010A0502050306030303" pitchFamily="18" charset="0"/>
              </a:rPr>
              <a:t>All are welcome</a:t>
            </a:r>
          </a:p>
          <a:p>
            <a:pPr>
              <a:defRPr/>
            </a:pPr>
            <a:r>
              <a:rPr lang="en-US" sz="2800" dirty="0">
                <a:solidFill>
                  <a:schemeClr val="bg2">
                    <a:lumMod val="10000"/>
                  </a:schemeClr>
                </a:solidFill>
                <a:latin typeface="Sylfaen" panose="010A0502050306030303" pitchFamily="18" charset="0"/>
              </a:rPr>
              <a:t>Please share only what you feel comfortable sharing</a:t>
            </a:r>
          </a:p>
          <a:p>
            <a:pPr>
              <a:defRPr/>
            </a:pPr>
            <a:r>
              <a:rPr lang="en-US" sz="2800" dirty="0">
                <a:solidFill>
                  <a:schemeClr val="bg2">
                    <a:lumMod val="10000"/>
                  </a:schemeClr>
                </a:solidFill>
                <a:latin typeface="Sylfaen" panose="010A0502050306030303" pitchFamily="18" charset="0"/>
              </a:rPr>
              <a:t>Meet your needs at any time</a:t>
            </a:r>
          </a:p>
          <a:p>
            <a:pPr>
              <a:defRPr/>
            </a:pPr>
            <a:r>
              <a:rPr lang="en-US" sz="2800" dirty="0">
                <a:solidFill>
                  <a:schemeClr val="bg2">
                    <a:lumMod val="10000"/>
                  </a:schemeClr>
                </a:solidFill>
                <a:latin typeface="Sylfaen" panose="010A0502050306030303" pitchFamily="18" charset="0"/>
              </a:rPr>
              <a:t>We will break for ________ (insert lunch/break details)</a:t>
            </a:r>
          </a:p>
          <a:p>
            <a:pPr>
              <a:defRPr/>
            </a:pPr>
            <a:r>
              <a:rPr lang="en-US" sz="2800" dirty="0">
                <a:solidFill>
                  <a:schemeClr val="bg2">
                    <a:lumMod val="10000"/>
                  </a:schemeClr>
                </a:solidFill>
                <a:latin typeface="Sylfaen" panose="010A0502050306030303" pitchFamily="18" charset="0"/>
              </a:rPr>
              <a:t>We will make time for your questions at the end</a:t>
            </a:r>
          </a:p>
        </p:txBody>
      </p:sp>
      <p:pic>
        <p:nvPicPr>
          <p:cNvPr id="7" name="Picture 2" descr="C:\Users\Mark\Downloads\CPC 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65907" y="59636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1961100012"/>
      </p:ext>
    </p:extLst>
  </p:cSld>
  <p:clrMapOvr>
    <a:masterClrMapping/>
  </p:clrMapOvr>
  <mc:AlternateContent xmlns:mc="http://schemas.openxmlformats.org/markup-compatibility/2006">
    <mc:Choice xmlns:p14="http://schemas.microsoft.com/office/powerpoint/2010/main" xmlns="" Requires="p14">
      <p:transition spd="slow" p14:dur="2000" advTm="2000"/>
    </mc:Choice>
    <mc:Fallback>
      <p:transition spd="slow"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bit about this training and trainers.</a:t>
            </a:r>
          </a:p>
        </p:txBody>
      </p:sp>
      <p:sp>
        <p:nvSpPr>
          <p:cNvPr id="3" name="Content Placeholder 2"/>
          <p:cNvSpPr>
            <a:spLocks noGrp="1"/>
          </p:cNvSpPr>
          <p:nvPr>
            <p:ph idx="1"/>
          </p:nvPr>
        </p:nvSpPr>
        <p:spPr>
          <a:xfrm>
            <a:off x="1295401" y="2556931"/>
            <a:ext cx="9601196" cy="3503899"/>
          </a:xfrm>
        </p:spPr>
        <p:txBody>
          <a:bodyPr>
            <a:normAutofit fontScale="92500"/>
          </a:bodyPr>
          <a:lstStyle/>
          <a:p>
            <a:pPr marL="0" indent="0">
              <a:buNone/>
            </a:pPr>
            <a:r>
              <a:rPr lang="en-US" b="1" u="sng" dirty="0"/>
              <a:t>Choice Powers Change Consulting is a consulting business owned by Marlene McCollum and Rachael Newkirk.</a:t>
            </a:r>
            <a:r>
              <a:rPr lang="en-US" b="1" dirty="0"/>
              <a:t> </a:t>
            </a:r>
            <a:r>
              <a:rPr lang="en-US" dirty="0"/>
              <a:t>Their business opened in 2017 to</a:t>
            </a:r>
            <a:r>
              <a:rPr lang="en-US" b="1" u="sng" dirty="0"/>
              <a:t> </a:t>
            </a:r>
            <a:r>
              <a:rPr lang="en-US" dirty="0"/>
              <a:t>support all people to develop deep and fulfilling connections with their community and achieve individual empowerment through strength based goals, supports and choices. </a:t>
            </a:r>
          </a:p>
          <a:p>
            <a:pPr marL="0" indent="0">
              <a:buNone/>
            </a:pPr>
            <a:r>
              <a:rPr lang="en-US" dirty="0"/>
              <a:t>This training builds on concepts from </a:t>
            </a:r>
            <a:r>
              <a:rPr lang="en-US" b="1" u="sng" dirty="0"/>
              <a:t>The Learning Community’s 2-day Person Centered Thinking Skills Training </a:t>
            </a:r>
            <a:r>
              <a:rPr lang="en-US" dirty="0"/>
              <a:t>as well as the </a:t>
            </a:r>
            <a:r>
              <a:rPr lang="en-US" b="1" u="sng" dirty="0"/>
              <a:t>Pathfinders</a:t>
            </a:r>
            <a:r>
              <a:rPr lang="en-US" dirty="0"/>
              <a:t> Person Centered Planning process developed </a:t>
            </a:r>
            <a:r>
              <a:rPr lang="en-US" b="1" dirty="0"/>
              <a:t>Dr. Beth Mount </a:t>
            </a:r>
            <a:r>
              <a:rPr lang="en-US" dirty="0"/>
              <a:t>and </a:t>
            </a:r>
            <a:r>
              <a:rPr lang="en-US" b="1" dirty="0"/>
              <a:t>John O’Brien. </a:t>
            </a:r>
          </a:p>
          <a:p>
            <a:pPr marL="0" indent="0">
              <a:buNone/>
            </a:pPr>
            <a:r>
              <a:rPr lang="en-US" b="1" dirty="0"/>
              <a:t>Insert your own information here.</a:t>
            </a:r>
          </a:p>
          <a:p>
            <a:endParaRPr lang="en-US" dirty="0"/>
          </a:p>
          <a:p>
            <a:endParaRPr lang="en-US" dirty="0"/>
          </a:p>
        </p:txBody>
      </p:sp>
      <p:pic>
        <p:nvPicPr>
          <p:cNvPr id="4"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842640" y="5862058"/>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217046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The Final Rule</a:t>
            </a:r>
          </a:p>
        </p:txBody>
      </p:sp>
      <p:sp>
        <p:nvSpPr>
          <p:cNvPr id="3" name="Content Placeholder 2"/>
          <p:cNvSpPr>
            <a:spLocks noGrp="1"/>
          </p:cNvSpPr>
          <p:nvPr>
            <p:ph idx="1"/>
          </p:nvPr>
        </p:nvSpPr>
        <p:spPr>
          <a:xfrm>
            <a:off x="1008993" y="2412123"/>
            <a:ext cx="9887605" cy="3626069"/>
          </a:xfrm>
        </p:spPr>
        <p:txBody>
          <a:bodyPr>
            <a:normAutofit fontScale="92500" lnSpcReduction="10000"/>
          </a:bodyPr>
          <a:lstStyle/>
          <a:p>
            <a:endParaRPr lang="en-US" dirty="0"/>
          </a:p>
          <a:p>
            <a:r>
              <a:rPr lang="en-US" dirty="0"/>
              <a:t>Centers for Medicare &amp; Medicaid Services (CMS) issued final regulations that revise and strengthen existing Medicaid managed care rules.</a:t>
            </a:r>
          </a:p>
          <a:p>
            <a:r>
              <a:rPr lang="en-US" dirty="0"/>
              <a:t>The rule states that individuals served must receive services in </a:t>
            </a:r>
            <a:r>
              <a:rPr lang="en-US" b="1" dirty="0"/>
              <a:t>the most integrated settings of their choosing </a:t>
            </a:r>
            <a:r>
              <a:rPr lang="en-US" dirty="0"/>
              <a:t>and also have full access to the benefits of community living to the same degree as others who do not receive Home and Community Based Services (HCBS)</a:t>
            </a:r>
          </a:p>
          <a:p>
            <a:r>
              <a:rPr lang="en-US" dirty="0"/>
              <a:t>The intent of the rule is to ensure that States receiving Federal Medicaid funds meet the needs of individuals in the community rather than institutions or institution-like settings</a:t>
            </a:r>
          </a:p>
          <a:p>
            <a:endParaRPr lang="en-US" dirty="0"/>
          </a:p>
          <a:p>
            <a:endParaRPr lang="en-US" dirty="0"/>
          </a:p>
        </p:txBody>
      </p:sp>
      <p:pic>
        <p:nvPicPr>
          <p:cNvPr id="5" name="Picture 4" descr="Humbliceous: January 200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686473" y="779735"/>
            <a:ext cx="2381250" cy="2019300"/>
          </a:xfrm>
          <a:prstGeom prst="rect">
            <a:avLst/>
          </a:prstGeom>
        </p:spPr>
      </p:pic>
      <p:pic>
        <p:nvPicPr>
          <p:cNvPr id="6" name="Picture 2" descr="C:\Users\Mark\Downloads\CPC logo.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171301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1"/>
          </p:nvPr>
        </p:nvSpPr>
        <p:spPr>
          <a:xfrm>
            <a:off x="4145756" y="6553200"/>
            <a:ext cx="4125516" cy="304800"/>
          </a:xfrm>
        </p:spPr>
        <p:txBody>
          <a:bodyPr/>
          <a:lstStyle/>
          <a:p>
            <a:pPr>
              <a:defRPr/>
            </a:pPr>
            <a:r>
              <a:rPr lang="en-US" sz="1500" dirty="0">
                <a:solidFill>
                  <a:srgbClr val="7F7F7F"/>
                </a:solidFill>
              </a:rPr>
              <a:t>© TLC-PCP 2012 </a:t>
            </a:r>
            <a:r>
              <a:rPr lang="en-US" sz="1500" dirty="0" err="1">
                <a:solidFill>
                  <a:srgbClr val="7F7F7F"/>
                </a:solidFill>
              </a:rPr>
              <a:t>www.learningcommunity.us</a:t>
            </a:r>
            <a:endParaRPr lang="en-US" sz="1500" dirty="0">
              <a:solidFill>
                <a:srgbClr val="7F7F7F"/>
              </a:solidFill>
            </a:endParaRPr>
          </a:p>
        </p:txBody>
      </p:sp>
      <p:sp>
        <p:nvSpPr>
          <p:cNvPr id="5" name="AutoShape 2"/>
          <p:cNvSpPr>
            <a:spLocks noChangeArrowheads="1"/>
          </p:cNvSpPr>
          <p:nvPr/>
        </p:nvSpPr>
        <p:spPr bwMode="auto">
          <a:xfrm>
            <a:off x="1970484" y="2119317"/>
            <a:ext cx="8401050" cy="2690812"/>
          </a:xfrm>
          <a:prstGeom prst="rightArrow">
            <a:avLst>
              <a:gd name="adj1" fmla="val 50000"/>
              <a:gd name="adj2" fmla="val 79527"/>
            </a:avLst>
          </a:prstGeom>
          <a:solidFill>
            <a:srgbClr val="FFE575"/>
          </a:solidFill>
          <a:ln w="38100">
            <a:solidFill>
              <a:schemeClr val="bg1"/>
            </a:solidFill>
            <a:miter lim="800000"/>
            <a:headEnd/>
            <a:tailEnd/>
          </a:ln>
        </p:spPr>
        <p:txBody>
          <a:bodyPr wrap="none" lIns="81732" tIns="40867" rIns="81732" bIns="40867" anchor="ctr"/>
          <a:lstStyle/>
          <a:p>
            <a:pPr eaLnBrk="0" hangingPunct="0">
              <a:defRPr/>
            </a:pPr>
            <a:endParaRPr lang="en-US" sz="1688" dirty="0">
              <a:ea typeface="ＭＳ Ｐゴシック" charset="0"/>
              <a:cs typeface="ＭＳ Ｐゴシック" charset="0"/>
            </a:endParaRPr>
          </a:p>
        </p:txBody>
      </p:sp>
      <p:sp>
        <p:nvSpPr>
          <p:cNvPr id="6" name="Line 3"/>
          <p:cNvSpPr>
            <a:spLocks noChangeShapeType="1"/>
          </p:cNvSpPr>
          <p:nvPr/>
        </p:nvSpPr>
        <p:spPr bwMode="auto">
          <a:xfrm flipH="1">
            <a:off x="6171009" y="2881313"/>
            <a:ext cx="0" cy="1219200"/>
          </a:xfrm>
          <a:prstGeom prst="line">
            <a:avLst/>
          </a:prstGeom>
          <a:noFill/>
          <a:ln w="38100">
            <a:solidFill>
              <a:srgbClr val="002060"/>
            </a:solidFill>
            <a:prstDash val="sysDot"/>
            <a:round/>
            <a:headEnd/>
            <a:tailEnd/>
          </a:ln>
        </p:spPr>
        <p:txBody>
          <a:bodyPr lIns="81732" tIns="40867" rIns="81732" bIns="40867"/>
          <a:lstStyle/>
          <a:p>
            <a:pPr eaLnBrk="0" hangingPunct="0">
              <a:defRPr/>
            </a:pPr>
            <a:endParaRPr lang="en-US" sz="1688" dirty="0">
              <a:ea typeface="ＭＳ Ｐゴシック" charset="0"/>
              <a:cs typeface="ＭＳ Ｐゴシック" charset="0"/>
            </a:endParaRPr>
          </a:p>
        </p:txBody>
      </p:sp>
      <p:sp>
        <p:nvSpPr>
          <p:cNvPr id="7" name="AutoShape 5"/>
          <p:cNvSpPr>
            <a:spLocks noChangeArrowheads="1"/>
          </p:cNvSpPr>
          <p:nvPr/>
        </p:nvSpPr>
        <p:spPr bwMode="auto">
          <a:xfrm>
            <a:off x="5870972" y="3871913"/>
            <a:ext cx="450056" cy="381000"/>
          </a:xfrm>
          <a:prstGeom prst="star5">
            <a:avLst/>
          </a:prstGeom>
          <a:solidFill>
            <a:srgbClr val="FF9900"/>
          </a:solidFill>
          <a:ln w="25400">
            <a:solidFill>
              <a:schemeClr val="bg1"/>
            </a:solidFill>
            <a:miter lim="800000"/>
            <a:headEnd/>
            <a:tailEnd/>
          </a:ln>
          <a:effectLst/>
        </p:spPr>
        <p:txBody>
          <a:bodyPr wrap="none" lIns="81732" tIns="40867" rIns="81732" bIns="40867" anchor="ctr"/>
          <a:lstStyle/>
          <a:p>
            <a:pPr eaLnBrk="0" hangingPunct="0">
              <a:defRPr/>
            </a:pPr>
            <a:endParaRPr lang="en-US" sz="1688" dirty="0">
              <a:ea typeface="ＭＳ Ｐゴシック" charset="0"/>
              <a:cs typeface="Arial" pitchFamily="34" charset="0"/>
            </a:endParaRPr>
          </a:p>
        </p:txBody>
      </p:sp>
      <p:sp>
        <p:nvSpPr>
          <p:cNvPr id="8" name="Oval 7"/>
          <p:cNvSpPr>
            <a:spLocks noChangeArrowheads="1"/>
          </p:cNvSpPr>
          <p:nvPr/>
        </p:nvSpPr>
        <p:spPr bwMode="auto">
          <a:xfrm>
            <a:off x="1976741" y="1052513"/>
            <a:ext cx="1498626" cy="762000"/>
          </a:xfrm>
          <a:prstGeom prst="ellipse">
            <a:avLst/>
          </a:prstGeom>
          <a:noFill/>
          <a:ln w="25400">
            <a:solidFill>
              <a:srgbClr val="002060"/>
            </a:solidFill>
            <a:round/>
            <a:headEnd/>
            <a:tailEnd/>
          </a:ln>
        </p:spPr>
        <p:txBody>
          <a:bodyPr wrap="none" lIns="90604" tIns="45302" rIns="90604" bIns="45302" anchor="ctr"/>
          <a:lstStyle/>
          <a:p>
            <a:pPr algn="ctr" eaLnBrk="0" hangingPunct="0">
              <a:lnSpc>
                <a:spcPct val="50000"/>
              </a:lnSpc>
              <a:spcBef>
                <a:spcPct val="50000"/>
              </a:spcBef>
              <a:defRPr/>
            </a:pPr>
            <a:endParaRPr lang="en-US" sz="1688" dirty="0">
              <a:ea typeface="ＭＳ Ｐゴシック" charset="0"/>
              <a:cs typeface="ＭＳ Ｐゴシック" charset="0"/>
            </a:endParaRPr>
          </a:p>
          <a:p>
            <a:pPr algn="ctr" eaLnBrk="0" hangingPunct="0">
              <a:lnSpc>
                <a:spcPct val="50000"/>
              </a:lnSpc>
              <a:spcBef>
                <a:spcPct val="50000"/>
              </a:spcBef>
              <a:defRPr/>
            </a:pPr>
            <a:r>
              <a:rPr lang="en-US" sz="1688" dirty="0">
                <a:ea typeface="ＭＳ Ｐゴシック" charset="0"/>
                <a:cs typeface="ＭＳ Ｐゴシック" charset="0"/>
              </a:rPr>
              <a:t>Service</a:t>
            </a:r>
          </a:p>
          <a:p>
            <a:pPr algn="ctr" eaLnBrk="0" hangingPunct="0">
              <a:lnSpc>
                <a:spcPct val="50000"/>
              </a:lnSpc>
              <a:spcBef>
                <a:spcPct val="50000"/>
              </a:spcBef>
              <a:defRPr/>
            </a:pPr>
            <a:r>
              <a:rPr lang="en-US" sz="1688" dirty="0">
                <a:ea typeface="ＭＳ Ｐゴシック" charset="0"/>
                <a:cs typeface="ＭＳ Ｐゴシック" charset="0"/>
              </a:rPr>
              <a:t>Life</a:t>
            </a:r>
          </a:p>
        </p:txBody>
      </p:sp>
      <p:sp>
        <p:nvSpPr>
          <p:cNvPr id="9" name="Oval 8"/>
          <p:cNvSpPr>
            <a:spLocks noChangeArrowheads="1"/>
          </p:cNvSpPr>
          <p:nvPr/>
        </p:nvSpPr>
        <p:spPr bwMode="auto">
          <a:xfrm>
            <a:off x="8721328" y="976313"/>
            <a:ext cx="1800225" cy="762000"/>
          </a:xfrm>
          <a:prstGeom prst="ellipse">
            <a:avLst/>
          </a:prstGeom>
          <a:noFill/>
          <a:ln w="25400">
            <a:solidFill>
              <a:srgbClr val="002060"/>
            </a:solidFill>
            <a:round/>
            <a:headEnd/>
            <a:tailEnd/>
          </a:ln>
        </p:spPr>
        <p:txBody>
          <a:bodyPr wrap="none" lIns="90604" tIns="45302" rIns="90604" bIns="45302" anchor="ctr" anchorCtr="1"/>
          <a:lstStyle/>
          <a:p>
            <a:pPr algn="ctr" eaLnBrk="0" hangingPunct="0">
              <a:spcBef>
                <a:spcPct val="50000"/>
              </a:spcBef>
              <a:defRPr/>
            </a:pPr>
            <a:r>
              <a:rPr lang="en-US" sz="1688" dirty="0">
                <a:ea typeface="ＭＳ Ｐゴシック" charset="0"/>
                <a:cs typeface="ＭＳ Ｐゴシック" charset="0"/>
              </a:rPr>
              <a:t>Community</a:t>
            </a:r>
            <a:br>
              <a:rPr lang="en-US" sz="1688" dirty="0">
                <a:ea typeface="ＭＳ Ｐゴシック" charset="0"/>
                <a:cs typeface="ＭＳ Ｐゴシック" charset="0"/>
              </a:rPr>
            </a:br>
            <a:r>
              <a:rPr lang="en-US" sz="1688" dirty="0">
                <a:ea typeface="ＭＳ Ｐゴシック" charset="0"/>
                <a:cs typeface="ＭＳ Ｐゴシック" charset="0"/>
              </a:rPr>
              <a:t>Life</a:t>
            </a:r>
          </a:p>
        </p:txBody>
      </p:sp>
      <p:sp>
        <p:nvSpPr>
          <p:cNvPr id="10" name="Line 10"/>
          <p:cNvSpPr>
            <a:spLocks noChangeShapeType="1"/>
          </p:cNvSpPr>
          <p:nvPr/>
        </p:nvSpPr>
        <p:spPr bwMode="auto">
          <a:xfrm flipH="1">
            <a:off x="2345531" y="2881313"/>
            <a:ext cx="0" cy="1219200"/>
          </a:xfrm>
          <a:prstGeom prst="line">
            <a:avLst/>
          </a:prstGeom>
          <a:noFill/>
          <a:ln w="38100">
            <a:solidFill>
              <a:srgbClr val="002060"/>
            </a:solidFill>
            <a:prstDash val="sysDot"/>
            <a:round/>
            <a:headEnd/>
            <a:tailEnd/>
          </a:ln>
        </p:spPr>
        <p:txBody>
          <a:bodyPr lIns="81732" tIns="40867" rIns="81732" bIns="40867"/>
          <a:lstStyle/>
          <a:p>
            <a:pPr eaLnBrk="0" hangingPunct="0">
              <a:defRPr/>
            </a:pPr>
            <a:endParaRPr lang="en-US" sz="1688" dirty="0">
              <a:ea typeface="ＭＳ Ｐゴシック" charset="0"/>
              <a:cs typeface="ＭＳ Ｐゴシック" charset="0"/>
            </a:endParaRPr>
          </a:p>
        </p:txBody>
      </p:sp>
      <p:sp>
        <p:nvSpPr>
          <p:cNvPr id="11" name="Text Box 12"/>
          <p:cNvSpPr txBox="1">
            <a:spLocks noChangeArrowheads="1"/>
          </p:cNvSpPr>
          <p:nvPr/>
        </p:nvSpPr>
        <p:spPr bwMode="auto">
          <a:xfrm>
            <a:off x="1989237" y="5191127"/>
            <a:ext cx="2820888" cy="857724"/>
          </a:xfrm>
          <a:prstGeom prst="rect">
            <a:avLst/>
          </a:prstGeom>
          <a:noFill/>
          <a:ln w="25400">
            <a:solidFill>
              <a:srgbClr val="002060"/>
            </a:solidFill>
            <a:miter lim="800000"/>
            <a:headEnd/>
            <a:tailEnd/>
          </a:ln>
        </p:spPr>
        <p:txBody>
          <a:bodyPr wrap="square" lIns="90604" tIns="45302" rIns="90604" bIns="45302">
            <a:spAutoFit/>
          </a:bodyPr>
          <a:lstStyle/>
          <a:p>
            <a:pPr defTabSz="166751" eaLnBrk="0" hangingPunct="0">
              <a:lnSpc>
                <a:spcPct val="75000"/>
              </a:lnSpc>
              <a:spcBef>
                <a:spcPct val="50000"/>
              </a:spcBef>
              <a:buFontTx/>
              <a:buChar char="•"/>
              <a:tabLst>
                <a:tab pos="152594" algn="l"/>
              </a:tabLst>
              <a:defRPr/>
            </a:pPr>
            <a:r>
              <a:rPr lang="en-US" sz="1688" dirty="0">
                <a:ea typeface="ＭＳ Ｐゴシック" charset="0"/>
                <a:cs typeface="ＭＳ Ｐゴシック" charset="0"/>
              </a:rPr>
              <a:t> ‘Important for’ 	addressed</a:t>
            </a:r>
          </a:p>
          <a:p>
            <a:pPr defTabSz="166751" eaLnBrk="0" hangingPunct="0">
              <a:lnSpc>
                <a:spcPct val="85000"/>
              </a:lnSpc>
              <a:spcBef>
                <a:spcPct val="50000"/>
              </a:spcBef>
              <a:buFontTx/>
              <a:buChar char="•"/>
              <a:tabLst>
                <a:tab pos="152594" algn="l"/>
              </a:tabLst>
              <a:defRPr/>
            </a:pPr>
            <a:r>
              <a:rPr lang="en-US" sz="1688" dirty="0">
                <a:ea typeface="ＭＳ Ｐゴシック" charset="0"/>
                <a:cs typeface="ＭＳ Ｐゴシック" charset="0"/>
              </a:rPr>
              <a:t> No organized effort  	to address ‘important to’</a:t>
            </a:r>
          </a:p>
        </p:txBody>
      </p:sp>
      <p:sp>
        <p:nvSpPr>
          <p:cNvPr id="12" name="Text Box 13"/>
          <p:cNvSpPr txBox="1">
            <a:spLocks noChangeArrowheads="1"/>
          </p:cNvSpPr>
          <p:nvPr/>
        </p:nvSpPr>
        <p:spPr bwMode="auto">
          <a:xfrm>
            <a:off x="7521178" y="5091119"/>
            <a:ext cx="2850356" cy="935694"/>
          </a:xfrm>
          <a:prstGeom prst="rect">
            <a:avLst/>
          </a:prstGeom>
          <a:noFill/>
          <a:ln w="25400">
            <a:solidFill>
              <a:srgbClr val="002060"/>
            </a:solidFill>
            <a:miter lim="800000"/>
            <a:headEnd/>
            <a:tailEnd/>
          </a:ln>
        </p:spPr>
        <p:txBody>
          <a:bodyPr lIns="90604" tIns="45302" rIns="90604" bIns="45302">
            <a:spAutoFit/>
          </a:bodyPr>
          <a:lstStyle/>
          <a:p>
            <a:pPr eaLnBrk="0" hangingPunct="0">
              <a:lnSpc>
                <a:spcPct val="75000"/>
              </a:lnSpc>
              <a:spcBef>
                <a:spcPct val="50000"/>
              </a:spcBef>
              <a:buFontTx/>
              <a:buChar char="•"/>
              <a:defRPr/>
            </a:pPr>
            <a:r>
              <a:rPr lang="en-US" sz="1688" dirty="0">
                <a:ea typeface="ＭＳ Ｐゴシック" charset="0"/>
                <a:cs typeface="ＭＳ Ｐゴシック" charset="0"/>
              </a:rPr>
              <a:t> ‘To’ and ‘for’ present</a:t>
            </a:r>
          </a:p>
          <a:p>
            <a:pPr eaLnBrk="0" hangingPunct="0">
              <a:lnSpc>
                <a:spcPct val="75000"/>
              </a:lnSpc>
              <a:spcBef>
                <a:spcPct val="50000"/>
              </a:spcBef>
              <a:buFontTx/>
              <a:buChar char="•"/>
              <a:defRPr/>
            </a:pPr>
            <a:r>
              <a:rPr lang="en-US" sz="1688" dirty="0">
                <a:ea typeface="ＭＳ Ｐゴシック" charset="0"/>
                <a:cs typeface="ＭＳ Ｐゴシック" charset="0"/>
              </a:rPr>
              <a:t> Active circle of support</a:t>
            </a:r>
          </a:p>
          <a:p>
            <a:pPr eaLnBrk="0" hangingPunct="0">
              <a:lnSpc>
                <a:spcPct val="75000"/>
              </a:lnSpc>
              <a:spcBef>
                <a:spcPct val="50000"/>
              </a:spcBef>
              <a:buFontTx/>
              <a:buChar char="•"/>
              <a:defRPr/>
            </a:pPr>
            <a:r>
              <a:rPr lang="en-US" sz="1688" dirty="0">
                <a:ea typeface="ＭＳ Ｐゴシック" charset="0"/>
                <a:cs typeface="ＭＳ Ｐゴシック" charset="0"/>
              </a:rPr>
              <a:t> Included in community life</a:t>
            </a:r>
          </a:p>
        </p:txBody>
      </p:sp>
      <p:sp>
        <p:nvSpPr>
          <p:cNvPr id="13" name="Text Box 14"/>
          <p:cNvSpPr txBox="1">
            <a:spLocks noChangeArrowheads="1"/>
          </p:cNvSpPr>
          <p:nvPr/>
        </p:nvSpPr>
        <p:spPr bwMode="auto">
          <a:xfrm>
            <a:off x="4961491" y="4924425"/>
            <a:ext cx="2409676" cy="1273415"/>
          </a:xfrm>
          <a:prstGeom prst="rect">
            <a:avLst/>
          </a:prstGeom>
          <a:noFill/>
          <a:ln w="25400">
            <a:solidFill>
              <a:srgbClr val="002060"/>
            </a:solidFill>
            <a:miter lim="800000"/>
            <a:headEnd/>
            <a:tailEnd/>
          </a:ln>
        </p:spPr>
        <p:txBody>
          <a:bodyPr lIns="90604" tIns="45302" rIns="90604" bIns="45302">
            <a:spAutoFit/>
          </a:bodyPr>
          <a:lstStyle/>
          <a:p>
            <a:pPr eaLnBrk="0" hangingPunct="0">
              <a:lnSpc>
                <a:spcPct val="85000"/>
              </a:lnSpc>
              <a:spcBef>
                <a:spcPct val="50000"/>
              </a:spcBef>
              <a:buFontTx/>
              <a:buChar char="•"/>
              <a:defRPr/>
            </a:pPr>
            <a:r>
              <a:rPr lang="en-US" sz="1688" dirty="0">
                <a:ea typeface="ＭＳ Ｐゴシック" charset="0"/>
                <a:cs typeface="ＭＳ Ｐゴシック" charset="0"/>
              </a:rPr>
              <a:t> ‘To’ and ‘for’ present</a:t>
            </a:r>
          </a:p>
          <a:p>
            <a:pPr eaLnBrk="0" hangingPunct="0">
              <a:lnSpc>
                <a:spcPct val="85000"/>
              </a:lnSpc>
              <a:spcBef>
                <a:spcPct val="50000"/>
              </a:spcBef>
              <a:buFontTx/>
              <a:buChar char="•"/>
              <a:defRPr/>
            </a:pPr>
            <a:r>
              <a:rPr lang="en-US" sz="1688" dirty="0">
                <a:ea typeface="ＭＳ Ｐゴシック" charset="0"/>
                <a:cs typeface="ＭＳ Ｐゴシック" charset="0"/>
              </a:rPr>
              <a:t> Closest people are</a:t>
            </a:r>
          </a:p>
          <a:p>
            <a:pPr eaLnBrk="0" hangingPunct="0">
              <a:lnSpc>
                <a:spcPct val="50000"/>
              </a:lnSpc>
              <a:spcBef>
                <a:spcPct val="50000"/>
              </a:spcBef>
              <a:defRPr/>
            </a:pPr>
            <a:r>
              <a:rPr lang="en-US" sz="1688" dirty="0">
                <a:ea typeface="ＭＳ Ｐゴシック" charset="0"/>
                <a:cs typeface="ＭＳ Ｐゴシック" charset="0"/>
              </a:rPr>
              <a:t>  paid or family</a:t>
            </a:r>
          </a:p>
          <a:p>
            <a:pPr eaLnBrk="0" hangingPunct="0">
              <a:lnSpc>
                <a:spcPct val="85000"/>
              </a:lnSpc>
              <a:spcBef>
                <a:spcPct val="50000"/>
              </a:spcBef>
              <a:buFontTx/>
              <a:buChar char="•"/>
              <a:defRPr/>
            </a:pPr>
            <a:r>
              <a:rPr lang="en-US" sz="1688" dirty="0">
                <a:ea typeface="ＭＳ Ｐゴシック" charset="0"/>
                <a:cs typeface="ＭＳ Ｐゴシック" charset="0"/>
              </a:rPr>
              <a:t> Few real connections</a:t>
            </a:r>
          </a:p>
        </p:txBody>
      </p:sp>
      <p:sp>
        <p:nvSpPr>
          <p:cNvPr id="14" name="AutoShape 15"/>
          <p:cNvSpPr>
            <a:spLocks noChangeArrowheads="1"/>
          </p:cNvSpPr>
          <p:nvPr/>
        </p:nvSpPr>
        <p:spPr bwMode="auto">
          <a:xfrm rot="-5400000">
            <a:off x="5770531" y="4386055"/>
            <a:ext cx="655639" cy="373485"/>
          </a:xfrm>
          <a:prstGeom prst="rightArrow">
            <a:avLst>
              <a:gd name="adj1" fmla="val 50000"/>
              <a:gd name="adj2" fmla="val 43073"/>
            </a:avLst>
          </a:prstGeom>
          <a:noFill/>
          <a:ln w="25400">
            <a:solidFill>
              <a:srgbClr val="002060"/>
            </a:solidFill>
            <a:miter lim="800000"/>
            <a:headEnd/>
            <a:tailEnd/>
          </a:ln>
        </p:spPr>
        <p:txBody>
          <a:bodyPr wrap="none" lIns="81732" tIns="40867" rIns="81732" bIns="40867" anchor="ctr"/>
          <a:lstStyle/>
          <a:p>
            <a:pPr eaLnBrk="0" hangingPunct="0">
              <a:defRPr/>
            </a:pPr>
            <a:endParaRPr lang="en-US" sz="1688" dirty="0">
              <a:ea typeface="ＭＳ Ｐゴシック" charset="0"/>
              <a:cs typeface="ＭＳ Ｐゴシック" charset="0"/>
            </a:endParaRPr>
          </a:p>
        </p:txBody>
      </p:sp>
      <p:sp>
        <p:nvSpPr>
          <p:cNvPr id="15" name="AutoShape 16"/>
          <p:cNvSpPr>
            <a:spLocks noChangeArrowheads="1"/>
          </p:cNvSpPr>
          <p:nvPr/>
        </p:nvSpPr>
        <p:spPr bwMode="auto">
          <a:xfrm rot="-5400000">
            <a:off x="2059189" y="4541640"/>
            <a:ext cx="647700" cy="375047"/>
          </a:xfrm>
          <a:prstGeom prst="rightArrow">
            <a:avLst>
              <a:gd name="adj1" fmla="val 50000"/>
              <a:gd name="adj2" fmla="val 42374"/>
            </a:avLst>
          </a:prstGeom>
          <a:noFill/>
          <a:ln w="25400">
            <a:solidFill>
              <a:srgbClr val="002060"/>
            </a:solidFill>
            <a:miter lim="800000"/>
            <a:headEnd/>
            <a:tailEnd/>
          </a:ln>
        </p:spPr>
        <p:txBody>
          <a:bodyPr wrap="none" lIns="81732" tIns="40867" rIns="81732" bIns="40867" anchor="ctr"/>
          <a:lstStyle/>
          <a:p>
            <a:pPr eaLnBrk="0" hangingPunct="0">
              <a:defRPr/>
            </a:pPr>
            <a:endParaRPr lang="en-US" sz="1688" dirty="0">
              <a:ea typeface="ＭＳ Ｐゴシック" charset="0"/>
              <a:cs typeface="ＭＳ Ｐゴシック" charset="0"/>
            </a:endParaRPr>
          </a:p>
        </p:txBody>
      </p:sp>
      <p:sp>
        <p:nvSpPr>
          <p:cNvPr id="16" name="AutoShape 17"/>
          <p:cNvSpPr>
            <a:spLocks noChangeArrowheads="1"/>
          </p:cNvSpPr>
          <p:nvPr/>
        </p:nvSpPr>
        <p:spPr bwMode="auto">
          <a:xfrm rot="-5400000">
            <a:off x="8997354" y="4456708"/>
            <a:ext cx="715963" cy="375047"/>
          </a:xfrm>
          <a:prstGeom prst="rightArrow">
            <a:avLst>
              <a:gd name="adj1" fmla="val 50000"/>
              <a:gd name="adj2" fmla="val 46840"/>
            </a:avLst>
          </a:prstGeom>
          <a:noFill/>
          <a:ln w="25400">
            <a:solidFill>
              <a:srgbClr val="002060"/>
            </a:solidFill>
            <a:miter lim="800000"/>
            <a:headEnd/>
            <a:tailEnd/>
          </a:ln>
        </p:spPr>
        <p:txBody>
          <a:bodyPr wrap="none" lIns="81732" tIns="40867" rIns="81732" bIns="40867" anchor="ctr"/>
          <a:lstStyle/>
          <a:p>
            <a:pPr eaLnBrk="0" hangingPunct="0">
              <a:defRPr/>
            </a:pPr>
            <a:endParaRPr lang="en-US" sz="1688" dirty="0">
              <a:ea typeface="ＭＳ Ｐゴシック" charset="0"/>
              <a:cs typeface="ＭＳ Ｐゴシック" charset="0"/>
            </a:endParaRPr>
          </a:p>
        </p:txBody>
      </p:sp>
      <p:sp>
        <p:nvSpPr>
          <p:cNvPr id="17" name="AutoShape 19"/>
          <p:cNvSpPr>
            <a:spLocks noChangeArrowheads="1"/>
          </p:cNvSpPr>
          <p:nvPr/>
        </p:nvSpPr>
        <p:spPr bwMode="auto">
          <a:xfrm rot="5400000">
            <a:off x="2078236" y="2084190"/>
            <a:ext cx="609600" cy="375047"/>
          </a:xfrm>
          <a:prstGeom prst="rightArrow">
            <a:avLst>
              <a:gd name="adj1" fmla="val 50000"/>
              <a:gd name="adj2" fmla="val 39881"/>
            </a:avLst>
          </a:prstGeom>
          <a:noFill/>
          <a:ln w="25400">
            <a:solidFill>
              <a:srgbClr val="002060"/>
            </a:solidFill>
            <a:miter lim="800000"/>
            <a:headEnd/>
            <a:tailEnd/>
          </a:ln>
        </p:spPr>
        <p:txBody>
          <a:bodyPr wrap="none" lIns="81732" tIns="40867" rIns="81732" bIns="40867" anchor="ctr"/>
          <a:lstStyle/>
          <a:p>
            <a:pPr eaLnBrk="0" hangingPunct="0">
              <a:defRPr/>
            </a:pPr>
            <a:endParaRPr lang="en-US" sz="1688" dirty="0">
              <a:ea typeface="ＭＳ Ｐゴシック" charset="0"/>
              <a:cs typeface="ＭＳ Ｐゴシック" charset="0"/>
            </a:endParaRPr>
          </a:p>
        </p:txBody>
      </p:sp>
      <p:sp>
        <p:nvSpPr>
          <p:cNvPr id="18" name="AutoShape 20"/>
          <p:cNvSpPr>
            <a:spLocks noChangeArrowheads="1"/>
          </p:cNvSpPr>
          <p:nvPr/>
        </p:nvSpPr>
        <p:spPr bwMode="auto">
          <a:xfrm rot="5400000">
            <a:off x="5790605" y="2122290"/>
            <a:ext cx="685800" cy="375047"/>
          </a:xfrm>
          <a:prstGeom prst="rightArrow">
            <a:avLst>
              <a:gd name="adj1" fmla="val 50000"/>
              <a:gd name="adj2" fmla="val 44867"/>
            </a:avLst>
          </a:prstGeom>
          <a:noFill/>
          <a:ln w="25400">
            <a:solidFill>
              <a:srgbClr val="002060"/>
            </a:solidFill>
            <a:miter lim="800000"/>
            <a:headEnd/>
            <a:tailEnd/>
          </a:ln>
        </p:spPr>
        <p:txBody>
          <a:bodyPr wrap="none" lIns="81732" tIns="40867" rIns="81732" bIns="40867" anchor="ctr"/>
          <a:lstStyle/>
          <a:p>
            <a:pPr eaLnBrk="0" hangingPunct="0">
              <a:defRPr/>
            </a:pPr>
            <a:endParaRPr lang="en-US" sz="1688" dirty="0">
              <a:ea typeface="ＭＳ Ｐゴシック" charset="0"/>
              <a:cs typeface="ＭＳ Ｐゴシック" charset="0"/>
            </a:endParaRPr>
          </a:p>
        </p:txBody>
      </p:sp>
      <p:sp>
        <p:nvSpPr>
          <p:cNvPr id="19" name="AutoShape 21"/>
          <p:cNvSpPr>
            <a:spLocks noChangeArrowheads="1"/>
          </p:cNvSpPr>
          <p:nvPr/>
        </p:nvSpPr>
        <p:spPr bwMode="auto">
          <a:xfrm rot="5400000">
            <a:off x="9016008" y="2046090"/>
            <a:ext cx="685800" cy="375047"/>
          </a:xfrm>
          <a:prstGeom prst="rightArrow">
            <a:avLst>
              <a:gd name="adj1" fmla="val 50000"/>
              <a:gd name="adj2" fmla="val 44867"/>
            </a:avLst>
          </a:prstGeom>
          <a:noFill/>
          <a:ln w="25400">
            <a:solidFill>
              <a:srgbClr val="002060"/>
            </a:solidFill>
            <a:miter lim="800000"/>
            <a:headEnd/>
            <a:tailEnd/>
          </a:ln>
        </p:spPr>
        <p:txBody>
          <a:bodyPr wrap="none" lIns="81732" tIns="40867" rIns="81732" bIns="40867" anchor="ctr"/>
          <a:lstStyle/>
          <a:p>
            <a:pPr eaLnBrk="0" hangingPunct="0">
              <a:defRPr/>
            </a:pPr>
            <a:endParaRPr lang="en-US" sz="1688" dirty="0">
              <a:ea typeface="ＭＳ Ｐゴシック" charset="0"/>
              <a:cs typeface="ＭＳ Ｐゴシック" charset="0"/>
            </a:endParaRPr>
          </a:p>
        </p:txBody>
      </p:sp>
      <p:sp>
        <p:nvSpPr>
          <p:cNvPr id="20" name="Line 22"/>
          <p:cNvSpPr>
            <a:spLocks noChangeShapeType="1"/>
          </p:cNvSpPr>
          <p:nvPr/>
        </p:nvSpPr>
        <p:spPr bwMode="auto">
          <a:xfrm flipH="1">
            <a:off x="9321403" y="2881313"/>
            <a:ext cx="0" cy="1219200"/>
          </a:xfrm>
          <a:prstGeom prst="line">
            <a:avLst/>
          </a:prstGeom>
          <a:noFill/>
          <a:ln w="38100">
            <a:solidFill>
              <a:srgbClr val="002060"/>
            </a:solidFill>
            <a:prstDash val="sysDot"/>
            <a:round/>
            <a:headEnd/>
            <a:tailEnd/>
          </a:ln>
        </p:spPr>
        <p:txBody>
          <a:bodyPr lIns="81732" tIns="40867" rIns="81732" bIns="40867"/>
          <a:lstStyle/>
          <a:p>
            <a:pPr eaLnBrk="0" hangingPunct="0">
              <a:defRPr/>
            </a:pPr>
            <a:endParaRPr lang="en-US" sz="1688" dirty="0">
              <a:ea typeface="ＭＳ Ｐゴシック" charset="0"/>
              <a:cs typeface="ＭＳ Ｐゴシック" charset="0"/>
            </a:endParaRPr>
          </a:p>
        </p:txBody>
      </p:sp>
      <p:sp>
        <p:nvSpPr>
          <p:cNvPr id="21" name="Oval 20"/>
          <p:cNvSpPr>
            <a:spLocks noChangeArrowheads="1"/>
          </p:cNvSpPr>
          <p:nvPr/>
        </p:nvSpPr>
        <p:spPr bwMode="auto">
          <a:xfrm>
            <a:off x="5195888" y="976313"/>
            <a:ext cx="1875234" cy="762000"/>
          </a:xfrm>
          <a:prstGeom prst="ellipse">
            <a:avLst/>
          </a:prstGeom>
          <a:noFill/>
          <a:ln w="25400">
            <a:solidFill>
              <a:srgbClr val="002060"/>
            </a:solidFill>
            <a:round/>
            <a:headEnd/>
            <a:tailEnd/>
          </a:ln>
        </p:spPr>
        <p:txBody>
          <a:bodyPr wrap="none" lIns="90604" tIns="45302" rIns="90604" bIns="45302" anchor="ctr"/>
          <a:lstStyle/>
          <a:p>
            <a:pPr algn="ctr" eaLnBrk="0" hangingPunct="0">
              <a:lnSpc>
                <a:spcPct val="50000"/>
              </a:lnSpc>
              <a:spcBef>
                <a:spcPct val="50000"/>
              </a:spcBef>
              <a:defRPr/>
            </a:pPr>
            <a:endParaRPr lang="en-US" sz="1688" dirty="0">
              <a:ea typeface="ＭＳ Ｐゴシック" charset="0"/>
              <a:cs typeface="ＭＳ Ｐゴシック" charset="0"/>
            </a:endParaRPr>
          </a:p>
          <a:p>
            <a:pPr algn="ctr" eaLnBrk="0" hangingPunct="0">
              <a:lnSpc>
                <a:spcPct val="50000"/>
              </a:lnSpc>
              <a:spcBef>
                <a:spcPct val="50000"/>
              </a:spcBef>
              <a:defRPr/>
            </a:pPr>
            <a:r>
              <a:rPr lang="en-US" sz="1688" dirty="0">
                <a:ea typeface="ＭＳ Ｐゴシック" charset="0"/>
                <a:cs typeface="ＭＳ Ｐゴシック" charset="0"/>
              </a:rPr>
              <a:t>A Good Paid</a:t>
            </a:r>
          </a:p>
          <a:p>
            <a:pPr algn="ctr" eaLnBrk="0" hangingPunct="0">
              <a:lnSpc>
                <a:spcPct val="50000"/>
              </a:lnSpc>
              <a:spcBef>
                <a:spcPct val="50000"/>
              </a:spcBef>
              <a:defRPr/>
            </a:pPr>
            <a:r>
              <a:rPr lang="en-US" sz="1688" dirty="0">
                <a:ea typeface="ＭＳ Ｐゴシック" charset="0"/>
                <a:cs typeface="ＭＳ Ｐゴシック" charset="0"/>
              </a:rPr>
              <a:t> Life</a:t>
            </a:r>
          </a:p>
        </p:txBody>
      </p:sp>
      <p:sp>
        <p:nvSpPr>
          <p:cNvPr id="22" name="AutoShape 26"/>
          <p:cNvSpPr>
            <a:spLocks noChangeArrowheads="1"/>
          </p:cNvSpPr>
          <p:nvPr/>
        </p:nvSpPr>
        <p:spPr bwMode="auto">
          <a:xfrm>
            <a:off x="6449177" y="3055942"/>
            <a:ext cx="2972246" cy="827087"/>
          </a:xfrm>
          <a:prstGeom prst="homePlate">
            <a:avLst>
              <a:gd name="adj" fmla="val 91537"/>
            </a:avLst>
          </a:prstGeom>
          <a:noFill/>
          <a:ln w="28575">
            <a:solidFill>
              <a:srgbClr val="002060"/>
            </a:solidFill>
            <a:miter lim="800000"/>
            <a:headEnd/>
            <a:tailEnd/>
          </a:ln>
        </p:spPr>
        <p:txBody>
          <a:bodyPr wrap="none" lIns="90604" tIns="45302" rIns="90604" bIns="45302" anchor="ctr"/>
          <a:lstStyle/>
          <a:p>
            <a:pPr eaLnBrk="0" hangingPunct="0">
              <a:defRPr/>
            </a:pPr>
            <a:r>
              <a:rPr lang="en-US" sz="1688" dirty="0">
                <a:ea typeface="ＭＳ Ｐゴシック" charset="0"/>
                <a:cs typeface="ＭＳ Ｐゴシック" charset="0"/>
              </a:rPr>
              <a:t>Focus on connecting, </a:t>
            </a:r>
          </a:p>
          <a:p>
            <a:pPr eaLnBrk="0" hangingPunct="0">
              <a:defRPr/>
            </a:pPr>
            <a:r>
              <a:rPr lang="en-US" sz="1688" dirty="0">
                <a:ea typeface="ＭＳ Ｐゴシック" charset="0"/>
                <a:cs typeface="ＭＳ Ｐゴシック" charset="0"/>
              </a:rPr>
              <a:t>building relationships</a:t>
            </a:r>
          </a:p>
          <a:p>
            <a:pPr eaLnBrk="0" hangingPunct="0">
              <a:defRPr/>
            </a:pPr>
            <a:r>
              <a:rPr lang="en-US" sz="1688" dirty="0">
                <a:ea typeface="ＭＳ Ｐゴシック" charset="0"/>
                <a:cs typeface="ＭＳ Ｐゴシック" charset="0"/>
              </a:rPr>
              <a:t>and natural supports</a:t>
            </a:r>
          </a:p>
        </p:txBody>
      </p:sp>
      <p:sp>
        <p:nvSpPr>
          <p:cNvPr id="26645" name="AutoShape 27"/>
          <p:cNvSpPr>
            <a:spLocks noChangeArrowheads="1"/>
          </p:cNvSpPr>
          <p:nvPr/>
        </p:nvSpPr>
        <p:spPr bwMode="auto">
          <a:xfrm>
            <a:off x="3205021" y="3538539"/>
            <a:ext cx="3036318" cy="303212"/>
          </a:xfrm>
          <a:prstGeom prst="homePlate">
            <a:avLst>
              <a:gd name="adj" fmla="val 255073"/>
            </a:avLst>
          </a:prstGeom>
          <a:noFill/>
          <a:ln w="28575">
            <a:solidFill>
              <a:srgbClr val="002060"/>
            </a:solidFill>
            <a:miter lim="800000"/>
            <a:headEnd/>
            <a:tailEnd/>
          </a:ln>
        </p:spPr>
        <p:txBody>
          <a:bodyPr wrap="none" lIns="90604" tIns="45302" rIns="90604" bIns="45302" anchor="ctr"/>
          <a:lstStyle/>
          <a:p>
            <a:pPr eaLnBrk="0" hangingPunct="0"/>
            <a:r>
              <a:rPr lang="en-US" altLang="en-US" sz="1688" dirty="0">
                <a:latin typeface="Calibri" pitchFamily="34" charset="0"/>
              </a:rPr>
              <a:t>‘</a:t>
            </a:r>
            <a:r>
              <a:rPr lang="en-US" sz="1688" dirty="0">
                <a:latin typeface="Calibri" pitchFamily="34" charset="0"/>
              </a:rPr>
              <a:t>Important to</a:t>
            </a:r>
            <a:r>
              <a:rPr lang="en-US" altLang="en-US" sz="1688" dirty="0">
                <a:latin typeface="Calibri" pitchFamily="34" charset="0"/>
              </a:rPr>
              <a:t>’</a:t>
            </a:r>
            <a:r>
              <a:rPr lang="en-US" sz="1688" dirty="0">
                <a:latin typeface="Calibri" pitchFamily="34" charset="0"/>
              </a:rPr>
              <a:t> present</a:t>
            </a:r>
          </a:p>
        </p:txBody>
      </p:sp>
      <p:sp>
        <p:nvSpPr>
          <p:cNvPr id="26646" name="AutoShape 28"/>
          <p:cNvSpPr>
            <a:spLocks noChangeArrowheads="1"/>
          </p:cNvSpPr>
          <p:nvPr/>
        </p:nvSpPr>
        <p:spPr bwMode="auto">
          <a:xfrm>
            <a:off x="2420541" y="3033717"/>
            <a:ext cx="3150394" cy="328612"/>
          </a:xfrm>
          <a:prstGeom prst="homePlate">
            <a:avLst>
              <a:gd name="adj" fmla="val 244200"/>
            </a:avLst>
          </a:prstGeom>
          <a:noFill/>
          <a:ln w="28575">
            <a:solidFill>
              <a:srgbClr val="002060"/>
            </a:solidFill>
            <a:miter lim="800000"/>
            <a:headEnd/>
            <a:tailEnd/>
          </a:ln>
        </p:spPr>
        <p:txBody>
          <a:bodyPr wrap="none" lIns="90604" tIns="45302" rIns="90604" bIns="45302" anchor="ctr" anchorCtr="1"/>
          <a:lstStyle/>
          <a:p>
            <a:pPr eaLnBrk="0" hangingPunct="0"/>
            <a:r>
              <a:rPr lang="en-US" altLang="en-US" sz="1688" dirty="0">
                <a:latin typeface="Calibri" pitchFamily="34" charset="0"/>
              </a:rPr>
              <a:t>‘</a:t>
            </a:r>
            <a:r>
              <a:rPr lang="en-US" sz="1688" dirty="0">
                <a:latin typeface="Calibri" pitchFamily="34" charset="0"/>
              </a:rPr>
              <a:t>Important to</a:t>
            </a:r>
            <a:r>
              <a:rPr lang="en-US" altLang="en-US" sz="1688" dirty="0">
                <a:latin typeface="Calibri" pitchFamily="34" charset="0"/>
              </a:rPr>
              <a:t>’</a:t>
            </a:r>
            <a:r>
              <a:rPr lang="en-US" sz="1688" dirty="0">
                <a:latin typeface="Calibri" pitchFamily="34" charset="0"/>
              </a:rPr>
              <a:t> recognized</a:t>
            </a:r>
          </a:p>
        </p:txBody>
      </p:sp>
      <p:sp>
        <p:nvSpPr>
          <p:cNvPr id="25" name="Title 3"/>
          <p:cNvSpPr txBox="1">
            <a:spLocks/>
          </p:cNvSpPr>
          <p:nvPr/>
        </p:nvSpPr>
        <p:spPr>
          <a:xfrm>
            <a:off x="1523605" y="437051"/>
            <a:ext cx="9001125" cy="914400"/>
          </a:xfrm>
          <a:prstGeom prst="rect">
            <a:avLst/>
          </a:prstGeom>
        </p:spPr>
        <p:txBody>
          <a:bodyPr lIns="90612" tIns="45306" rIns="90612" bIns="45306"/>
          <a:lstStyle/>
          <a:p>
            <a:pPr algn="ctr" eaLnBrk="0" hangingPunct="0">
              <a:defRPr/>
            </a:pPr>
            <a:r>
              <a:rPr lang="en-US" sz="3563" b="1" dirty="0">
                <a:solidFill>
                  <a:schemeClr val="tx2"/>
                </a:solidFill>
                <a:ea typeface="+mj-ea"/>
                <a:cs typeface="+mj-cs"/>
              </a:rPr>
              <a:t>Moving from Service Life to Community Life</a:t>
            </a:r>
          </a:p>
        </p:txBody>
      </p:sp>
      <p:sp>
        <p:nvSpPr>
          <p:cNvPr id="24" name="TextBox 23"/>
          <p:cNvSpPr txBox="1"/>
          <p:nvPr/>
        </p:nvSpPr>
        <p:spPr>
          <a:xfrm>
            <a:off x="8667751" y="6500812"/>
            <a:ext cx="978153" cy="294376"/>
          </a:xfrm>
          <a:prstGeom prst="rect">
            <a:avLst/>
          </a:prstGeom>
          <a:noFill/>
        </p:spPr>
        <p:txBody>
          <a:bodyPr wrap="none" rtlCol="0">
            <a:spAutoFit/>
          </a:bodyPr>
          <a:lstStyle/>
          <a:p>
            <a:r>
              <a:rPr lang="en-US" sz="1313" dirty="0" err="1">
                <a:solidFill>
                  <a:schemeClr val="bg1">
                    <a:lumMod val="65000"/>
                  </a:schemeClr>
                </a:solidFill>
                <a:latin typeface="Arial" pitchFamily="34" charset="0"/>
                <a:cs typeface="Arial" pitchFamily="34" charset="0"/>
              </a:rPr>
              <a:t>Wkbk</a:t>
            </a:r>
            <a:r>
              <a:rPr lang="en-US" sz="1313" dirty="0">
                <a:solidFill>
                  <a:schemeClr val="bg1">
                    <a:lumMod val="65000"/>
                  </a:schemeClr>
                </a:solidFill>
                <a:latin typeface="Arial" pitchFamily="34" charset="0"/>
                <a:cs typeface="Arial" pitchFamily="34" charset="0"/>
              </a:rPr>
              <a:t> </a:t>
            </a:r>
            <a:r>
              <a:rPr lang="en-US" sz="1313" dirty="0" err="1">
                <a:solidFill>
                  <a:schemeClr val="bg1">
                    <a:lumMod val="65000"/>
                  </a:schemeClr>
                </a:solidFill>
                <a:latin typeface="Arial" pitchFamily="34" charset="0"/>
                <a:cs typeface="Arial" pitchFamily="34" charset="0"/>
              </a:rPr>
              <a:t>pg</a:t>
            </a:r>
            <a:r>
              <a:rPr lang="en-US" sz="1313" dirty="0">
                <a:solidFill>
                  <a:schemeClr val="bg1">
                    <a:lumMod val="65000"/>
                  </a:schemeClr>
                </a:solidFill>
                <a:latin typeface="Arial" pitchFamily="34" charset="0"/>
                <a:cs typeface="Arial" pitchFamily="34" charset="0"/>
              </a:rPr>
              <a:t> 6</a:t>
            </a:r>
          </a:p>
        </p:txBody>
      </p:sp>
      <p:pic>
        <p:nvPicPr>
          <p:cNvPr id="26" name="Picture 4" descr="new logo 04-24-07"/>
          <p:cNvPicPr>
            <a:picLocks noChangeAspect="1" noChangeArrowheads="1"/>
          </p:cNvPicPr>
          <p:nvPr/>
        </p:nvPicPr>
        <p:blipFill>
          <a:blip r:embed="rId3" cstate="print"/>
          <a:srcRect/>
          <a:stretch>
            <a:fillRect/>
          </a:stretch>
        </p:blipFill>
        <p:spPr bwMode="auto">
          <a:xfrm>
            <a:off x="10709159" y="6026813"/>
            <a:ext cx="1122075" cy="639761"/>
          </a:xfrm>
          <a:prstGeom prst="rect">
            <a:avLst/>
          </a:prstGeom>
          <a:noFill/>
          <a:ln w="12700">
            <a:noFill/>
            <a:miter lim="800000"/>
            <a:headEnd/>
            <a:tailEnd/>
          </a:ln>
        </p:spPr>
      </p:pic>
    </p:spTree>
    <p:extLst>
      <p:ext uri="{BB962C8B-B14F-4D97-AF65-F5344CB8AC3E}">
        <p14:creationId xmlns:p14="http://schemas.microsoft.com/office/powerpoint/2010/main" xmlns="" val="220173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 </a:t>
            </a:r>
          </a:p>
        </p:txBody>
      </p:sp>
      <p:sp>
        <p:nvSpPr>
          <p:cNvPr id="3" name="Content Placeholder 2"/>
          <p:cNvSpPr>
            <a:spLocks noGrp="1"/>
          </p:cNvSpPr>
          <p:nvPr>
            <p:ph idx="1"/>
          </p:nvPr>
        </p:nvSpPr>
        <p:spPr>
          <a:xfrm>
            <a:off x="1295401" y="2404531"/>
            <a:ext cx="9601196" cy="3921361"/>
          </a:xfrm>
        </p:spPr>
        <p:txBody>
          <a:bodyPr>
            <a:normAutofit/>
          </a:bodyPr>
          <a:lstStyle/>
          <a:p>
            <a:pPr marL="0" indent="0">
              <a:buNone/>
            </a:pPr>
            <a:r>
              <a:rPr lang="en-US" dirty="0">
                <a:solidFill>
                  <a:schemeClr val="tx1"/>
                </a:solidFill>
              </a:rPr>
              <a:t>Story here</a:t>
            </a:r>
          </a:p>
        </p:txBody>
      </p:sp>
      <p:pic>
        <p:nvPicPr>
          <p:cNvPr id="4" name="Picture 2" descr="C:\Users\Mark\Downloads\CPC 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65907" y="5862057"/>
            <a:ext cx="1102418" cy="649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softEdge rad="63500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108422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l"/>
            <a:r>
              <a:rPr lang="en-US" b="1" dirty="0"/>
              <a:t>Important To	</a:t>
            </a:r>
            <a:r>
              <a:rPr lang="en-US" dirty="0"/>
              <a:t>					</a:t>
            </a:r>
            <a:r>
              <a:rPr lang="en-US" b="1" dirty="0"/>
              <a:t>Important For</a:t>
            </a:r>
          </a:p>
        </p:txBody>
      </p:sp>
      <p:sp>
        <p:nvSpPr>
          <p:cNvPr id="3" name="Content Placeholder 2"/>
          <p:cNvSpPr>
            <a:spLocks noGrp="1"/>
          </p:cNvSpPr>
          <p:nvPr>
            <p:ph sz="half" idx="1"/>
          </p:nvPr>
        </p:nvSpPr>
        <p:spPr/>
        <p:txBody>
          <a:bodyPr>
            <a:normAutofit fontScale="25000" lnSpcReduction="20000"/>
          </a:bodyPr>
          <a:lstStyle/>
          <a:p>
            <a:pPr marL="0" indent="0" eaLnBrk="0" hangingPunct="0">
              <a:spcBef>
                <a:spcPct val="50000"/>
              </a:spcBef>
              <a:buNone/>
              <a:defRPr/>
            </a:pPr>
            <a:r>
              <a:rPr lang="en-US" sz="7200" dirty="0">
                <a:solidFill>
                  <a:schemeClr val="tx1"/>
                </a:solidFill>
              </a:rPr>
              <a:t>What is important to a person includes those things in life which help us to be </a:t>
            </a:r>
            <a:r>
              <a:rPr lang="en-US" sz="7200" u="sng" dirty="0">
                <a:solidFill>
                  <a:schemeClr val="tx1"/>
                </a:solidFill>
              </a:rPr>
              <a:t>satisfied</a:t>
            </a:r>
            <a:r>
              <a:rPr lang="en-US" sz="7200" dirty="0">
                <a:solidFill>
                  <a:schemeClr val="tx1"/>
                </a:solidFill>
              </a:rPr>
              <a:t>, </a:t>
            </a:r>
            <a:r>
              <a:rPr lang="en-US" sz="7200" u="sng" dirty="0">
                <a:solidFill>
                  <a:schemeClr val="tx1"/>
                </a:solidFill>
              </a:rPr>
              <a:t>content</a:t>
            </a:r>
            <a:r>
              <a:rPr lang="en-US" sz="7200" dirty="0">
                <a:solidFill>
                  <a:schemeClr val="tx1"/>
                </a:solidFill>
              </a:rPr>
              <a:t>, </a:t>
            </a:r>
            <a:r>
              <a:rPr lang="en-US" sz="7200" u="sng" dirty="0">
                <a:solidFill>
                  <a:schemeClr val="tx1"/>
                </a:solidFill>
              </a:rPr>
              <a:t>comforted,</a:t>
            </a:r>
            <a:r>
              <a:rPr lang="en-US" sz="7200" dirty="0">
                <a:solidFill>
                  <a:schemeClr val="tx1"/>
                </a:solidFill>
              </a:rPr>
              <a:t> </a:t>
            </a:r>
            <a:r>
              <a:rPr lang="en-US" sz="7200" u="sng" dirty="0">
                <a:solidFill>
                  <a:schemeClr val="tx1"/>
                </a:solidFill>
              </a:rPr>
              <a:t>fulfilled</a:t>
            </a:r>
            <a:r>
              <a:rPr lang="en-US" sz="7200" dirty="0">
                <a:solidFill>
                  <a:schemeClr val="tx1"/>
                </a:solidFill>
              </a:rPr>
              <a:t>, and </a:t>
            </a:r>
            <a:r>
              <a:rPr lang="en-US" sz="7200" u="sng" dirty="0">
                <a:solidFill>
                  <a:schemeClr val="tx1"/>
                </a:solidFill>
              </a:rPr>
              <a:t>happy</a:t>
            </a:r>
            <a:r>
              <a:rPr lang="en-US" sz="7200" dirty="0">
                <a:solidFill>
                  <a:schemeClr val="tx1"/>
                </a:solidFill>
              </a:rPr>
              <a:t>. </a:t>
            </a:r>
          </a:p>
          <a:p>
            <a:pPr eaLnBrk="0" hangingPunct="0">
              <a:spcBef>
                <a:spcPct val="50000"/>
              </a:spcBef>
              <a:buFont typeface="Wingdings" panose="05000000000000000000" pitchFamily="2" charset="2"/>
              <a:buChar char="v"/>
              <a:defRPr/>
            </a:pPr>
            <a:r>
              <a:rPr lang="en-US" sz="7200" dirty="0">
                <a:solidFill>
                  <a:schemeClr val="tx1"/>
                </a:solidFill>
              </a:rPr>
              <a:t>People to be with/relationships</a:t>
            </a:r>
          </a:p>
          <a:p>
            <a:pPr eaLnBrk="0" hangingPunct="0">
              <a:spcBef>
                <a:spcPct val="50000"/>
              </a:spcBef>
              <a:buFont typeface="Wingdings" panose="05000000000000000000" pitchFamily="2" charset="2"/>
              <a:buChar char="v"/>
              <a:defRPr/>
            </a:pPr>
            <a:r>
              <a:rPr lang="en-US" sz="7200" dirty="0">
                <a:solidFill>
                  <a:schemeClr val="tx1"/>
                </a:solidFill>
              </a:rPr>
              <a:t>Status and control</a:t>
            </a:r>
          </a:p>
          <a:p>
            <a:pPr eaLnBrk="0" hangingPunct="0">
              <a:spcBef>
                <a:spcPct val="50000"/>
              </a:spcBef>
              <a:buFont typeface="Wingdings" panose="05000000000000000000" pitchFamily="2" charset="2"/>
              <a:buChar char="v"/>
              <a:defRPr/>
            </a:pPr>
            <a:r>
              <a:rPr lang="en-US" sz="7200" dirty="0">
                <a:solidFill>
                  <a:schemeClr val="tx1"/>
                </a:solidFill>
              </a:rPr>
              <a:t>Things to do and places to go</a:t>
            </a:r>
          </a:p>
          <a:p>
            <a:pPr eaLnBrk="0" hangingPunct="0">
              <a:spcBef>
                <a:spcPct val="50000"/>
              </a:spcBef>
              <a:buFont typeface="Wingdings" panose="05000000000000000000" pitchFamily="2" charset="2"/>
              <a:buChar char="v"/>
              <a:defRPr/>
            </a:pPr>
            <a:r>
              <a:rPr lang="en-US" sz="7200" dirty="0">
                <a:solidFill>
                  <a:schemeClr val="tx1"/>
                </a:solidFill>
              </a:rPr>
              <a:t>Rituals or routines</a:t>
            </a:r>
          </a:p>
          <a:p>
            <a:pPr eaLnBrk="0" hangingPunct="0">
              <a:spcBef>
                <a:spcPct val="50000"/>
              </a:spcBef>
              <a:buFont typeface="Wingdings" panose="05000000000000000000" pitchFamily="2" charset="2"/>
              <a:buChar char="v"/>
              <a:defRPr/>
            </a:pPr>
            <a:r>
              <a:rPr lang="en-US" sz="7200" dirty="0">
                <a:solidFill>
                  <a:schemeClr val="tx1"/>
                </a:solidFill>
              </a:rPr>
              <a:t>Rhythm and pace of life</a:t>
            </a:r>
          </a:p>
          <a:p>
            <a:pPr eaLnBrk="0" hangingPunct="0">
              <a:spcBef>
                <a:spcPct val="50000"/>
              </a:spcBef>
              <a:buFont typeface="Wingdings" panose="05000000000000000000" pitchFamily="2" charset="2"/>
              <a:buChar char="v"/>
              <a:defRPr/>
            </a:pPr>
            <a:r>
              <a:rPr lang="en-US" sz="7200" dirty="0">
                <a:solidFill>
                  <a:schemeClr val="tx1"/>
                </a:solidFill>
              </a:rPr>
              <a:t>Things to have </a:t>
            </a:r>
          </a:p>
          <a:p>
            <a:endParaRPr lang="en-US" dirty="0"/>
          </a:p>
        </p:txBody>
      </p:sp>
      <p:sp>
        <p:nvSpPr>
          <p:cNvPr id="4" name="Content Placeholder 3"/>
          <p:cNvSpPr>
            <a:spLocks noGrp="1"/>
          </p:cNvSpPr>
          <p:nvPr>
            <p:ph sz="half" idx="2"/>
          </p:nvPr>
        </p:nvSpPr>
        <p:spPr>
          <a:xfrm>
            <a:off x="4654061" y="3552092"/>
            <a:ext cx="466109" cy="864694"/>
          </a:xfrm>
        </p:spPr>
        <p:txBody>
          <a:bodyPr>
            <a:normAutofit fontScale="25000" lnSpcReduction="20000"/>
          </a:bodyPr>
          <a:lstStyle/>
          <a:p>
            <a:pPr marL="1132647" lvl="2" indent="-226530" eaLnBrk="0" hangingPunct="0">
              <a:lnSpc>
                <a:spcPct val="80000"/>
              </a:lnSpc>
              <a:spcBef>
                <a:spcPct val="50000"/>
              </a:spcBef>
              <a:buClr>
                <a:schemeClr val="tx1"/>
              </a:buClr>
              <a:buSzPct val="75000"/>
              <a:buFont typeface="Calibri" pitchFamily="34" charset="0"/>
              <a:buChar char="―"/>
            </a:pPr>
            <a:endParaRPr lang="en-US" sz="2156" dirty="0">
              <a:solidFill>
                <a:srgbClr val="0066CC"/>
              </a:solidFill>
              <a:latin typeface="Calibri" pitchFamily="34" charset="0"/>
            </a:endParaRPr>
          </a:p>
          <a:p>
            <a:pPr marL="1132647" lvl="2" indent="-226530" eaLnBrk="0" hangingPunct="0">
              <a:lnSpc>
                <a:spcPct val="80000"/>
              </a:lnSpc>
              <a:spcBef>
                <a:spcPct val="50000"/>
              </a:spcBef>
              <a:buClr>
                <a:schemeClr val="tx1"/>
              </a:buClr>
              <a:buSzPct val="75000"/>
              <a:buFont typeface="Calibri" pitchFamily="34" charset="0"/>
              <a:buChar char="―"/>
            </a:pPr>
            <a:endParaRPr lang="en-US" sz="2156" dirty="0">
              <a:solidFill>
                <a:srgbClr val="0066CC"/>
              </a:solidFill>
              <a:latin typeface="Calibri" pitchFamily="34" charset="0"/>
            </a:endParaRPr>
          </a:p>
          <a:p>
            <a:pPr marL="914400" lvl="2" indent="0" eaLnBrk="0" hangingPunct="0">
              <a:spcBef>
                <a:spcPct val="50000"/>
              </a:spcBef>
              <a:buNone/>
              <a:defRPr/>
            </a:pPr>
            <a:endParaRPr lang="en-US" sz="2438" dirty="0">
              <a:solidFill>
                <a:srgbClr val="0066CC"/>
              </a:solidFill>
            </a:endParaRPr>
          </a:p>
        </p:txBody>
      </p:sp>
      <p:sp>
        <p:nvSpPr>
          <p:cNvPr id="5" name="TextBox 4"/>
          <p:cNvSpPr txBox="1"/>
          <p:nvPr/>
        </p:nvSpPr>
        <p:spPr>
          <a:xfrm>
            <a:off x="6318738" y="2450123"/>
            <a:ext cx="4806462" cy="3776418"/>
          </a:xfrm>
          <a:prstGeom prst="rect">
            <a:avLst/>
          </a:prstGeom>
          <a:noFill/>
        </p:spPr>
        <p:txBody>
          <a:bodyPr wrap="square" rtlCol="0">
            <a:spAutoFit/>
          </a:bodyPr>
          <a:lstStyle/>
          <a:p>
            <a:pPr marL="453059" lvl="1" eaLnBrk="0" hangingPunct="0">
              <a:lnSpc>
                <a:spcPct val="80000"/>
              </a:lnSpc>
              <a:spcBef>
                <a:spcPct val="50000"/>
              </a:spcBef>
              <a:buClr>
                <a:schemeClr val="tx1"/>
              </a:buClr>
              <a:buSzPct val="40000"/>
            </a:pPr>
            <a:r>
              <a:rPr lang="en-US" b="1" dirty="0"/>
              <a:t>Issues of </a:t>
            </a:r>
            <a:r>
              <a:rPr lang="en-US" b="1" i="1" dirty="0"/>
              <a:t>health</a:t>
            </a:r>
            <a:r>
              <a:rPr lang="en-US" b="1" dirty="0"/>
              <a:t>: </a:t>
            </a:r>
          </a:p>
          <a:p>
            <a:pPr marL="738809" lvl="1" indent="-285750" eaLnBrk="0" hangingPunct="0">
              <a:lnSpc>
                <a:spcPct val="80000"/>
              </a:lnSpc>
              <a:spcBef>
                <a:spcPct val="50000"/>
              </a:spcBef>
              <a:buClr>
                <a:schemeClr val="tx1"/>
              </a:buClr>
              <a:buSzPct val="40000"/>
              <a:buFont typeface="Wingdings" panose="05000000000000000000" pitchFamily="2" charset="2"/>
              <a:buChar char="§"/>
            </a:pPr>
            <a:r>
              <a:rPr lang="en-US" dirty="0"/>
              <a:t>Prevention of illness </a:t>
            </a:r>
          </a:p>
          <a:p>
            <a:pPr marL="738809" lvl="1" indent="-285750" eaLnBrk="0" hangingPunct="0">
              <a:lnSpc>
                <a:spcPct val="80000"/>
              </a:lnSpc>
              <a:spcBef>
                <a:spcPct val="50000"/>
              </a:spcBef>
              <a:buClr>
                <a:schemeClr val="tx1"/>
              </a:buClr>
              <a:buSzPct val="40000"/>
              <a:buFont typeface="Wingdings" panose="05000000000000000000" pitchFamily="2" charset="2"/>
              <a:buChar char="§"/>
            </a:pPr>
            <a:r>
              <a:rPr lang="en-US" dirty="0"/>
              <a:t>Treatment of illness / medical conditions </a:t>
            </a:r>
          </a:p>
          <a:p>
            <a:pPr marL="738809" lvl="1" indent="-285750" eaLnBrk="0" hangingPunct="0">
              <a:lnSpc>
                <a:spcPct val="80000"/>
              </a:lnSpc>
              <a:spcBef>
                <a:spcPct val="50000"/>
              </a:spcBef>
              <a:buClr>
                <a:schemeClr val="tx1"/>
              </a:buClr>
              <a:buSzPct val="40000"/>
              <a:buFont typeface="Wingdings" panose="05000000000000000000" pitchFamily="2" charset="2"/>
              <a:buChar char="§"/>
            </a:pPr>
            <a:r>
              <a:rPr lang="en-US" dirty="0"/>
              <a:t>Promotion of wellness (e.g.: diet, exercise) </a:t>
            </a:r>
          </a:p>
          <a:p>
            <a:pPr marL="453059" lvl="1" eaLnBrk="0" hangingPunct="0">
              <a:lnSpc>
                <a:spcPct val="80000"/>
              </a:lnSpc>
              <a:spcBef>
                <a:spcPct val="50000"/>
              </a:spcBef>
              <a:buClr>
                <a:schemeClr val="tx1"/>
              </a:buClr>
              <a:buSzPct val="40000"/>
            </a:pPr>
            <a:r>
              <a:rPr lang="en-US" b="1" dirty="0"/>
              <a:t>Issues of </a:t>
            </a:r>
            <a:r>
              <a:rPr lang="en-US" b="1" i="1" dirty="0"/>
              <a:t>safety</a:t>
            </a:r>
            <a:r>
              <a:rPr lang="en-US" b="1" dirty="0"/>
              <a:t>:</a:t>
            </a:r>
          </a:p>
          <a:p>
            <a:pPr marL="738809" lvl="1" indent="-285750" eaLnBrk="0" hangingPunct="0">
              <a:lnSpc>
                <a:spcPct val="80000"/>
              </a:lnSpc>
              <a:spcBef>
                <a:spcPct val="50000"/>
              </a:spcBef>
              <a:buClr>
                <a:schemeClr val="tx1"/>
              </a:buClr>
              <a:buSzPct val="40000"/>
              <a:buFont typeface="Arial" panose="020B0604020202020204" pitchFamily="34" charset="0"/>
              <a:buChar char="•"/>
            </a:pPr>
            <a:r>
              <a:rPr lang="en-US" dirty="0"/>
              <a:t>Environment </a:t>
            </a:r>
          </a:p>
          <a:p>
            <a:pPr marL="738809" lvl="1" indent="-285750" eaLnBrk="0" hangingPunct="0">
              <a:lnSpc>
                <a:spcPct val="80000"/>
              </a:lnSpc>
              <a:spcBef>
                <a:spcPct val="50000"/>
              </a:spcBef>
              <a:buClr>
                <a:schemeClr val="tx1"/>
              </a:buClr>
              <a:buSzPct val="40000"/>
              <a:buFont typeface="Arial" panose="020B0604020202020204" pitchFamily="34" charset="0"/>
              <a:buChar char="•"/>
            </a:pPr>
            <a:r>
              <a:rPr lang="en-US" dirty="0"/>
              <a:t>Well being ---- physical and emotional </a:t>
            </a:r>
          </a:p>
          <a:p>
            <a:pPr marL="738809" lvl="1" indent="-285750" eaLnBrk="0" hangingPunct="0">
              <a:lnSpc>
                <a:spcPct val="80000"/>
              </a:lnSpc>
              <a:spcBef>
                <a:spcPct val="50000"/>
              </a:spcBef>
              <a:buClr>
                <a:schemeClr val="tx1"/>
              </a:buClr>
              <a:buSzPct val="40000"/>
              <a:buFont typeface="Arial" panose="020B0604020202020204" pitchFamily="34" charset="0"/>
              <a:buChar char="•"/>
            </a:pPr>
            <a:r>
              <a:rPr lang="en-US" dirty="0"/>
              <a:t>Free from fear </a:t>
            </a:r>
          </a:p>
          <a:p>
            <a:pPr marL="738809" lvl="1" indent="-285750" eaLnBrk="0" hangingPunct="0">
              <a:lnSpc>
                <a:spcPct val="80000"/>
              </a:lnSpc>
              <a:spcBef>
                <a:spcPct val="50000"/>
              </a:spcBef>
              <a:buClr>
                <a:schemeClr val="tx1"/>
              </a:buClr>
              <a:buSzPct val="40000"/>
              <a:buFont typeface="Arial" panose="020B0604020202020204" pitchFamily="34" charset="0"/>
              <a:buChar char="•"/>
            </a:pPr>
            <a:r>
              <a:rPr lang="en-US" dirty="0"/>
              <a:t>Be valued </a:t>
            </a:r>
          </a:p>
          <a:p>
            <a:pPr marL="738809" lvl="1" indent="-285750" eaLnBrk="0" hangingPunct="0">
              <a:lnSpc>
                <a:spcPct val="80000"/>
              </a:lnSpc>
              <a:spcBef>
                <a:spcPct val="50000"/>
              </a:spcBef>
              <a:buClr>
                <a:schemeClr val="tx1"/>
              </a:buClr>
              <a:buSzPct val="40000"/>
              <a:buFont typeface="Arial" panose="020B0604020202020204" pitchFamily="34" charset="0"/>
              <a:buChar char="•"/>
            </a:pPr>
            <a:r>
              <a:rPr lang="en-US" dirty="0"/>
              <a:t>Be a contributing member of their community</a:t>
            </a:r>
          </a:p>
        </p:txBody>
      </p:sp>
      <p:sp>
        <p:nvSpPr>
          <p:cNvPr id="7" name="TextBox 6"/>
          <p:cNvSpPr txBox="1"/>
          <p:nvPr/>
        </p:nvSpPr>
        <p:spPr>
          <a:xfrm>
            <a:off x="3798278" y="6534834"/>
            <a:ext cx="8030308" cy="369332"/>
          </a:xfrm>
          <a:prstGeom prst="rect">
            <a:avLst/>
          </a:prstGeom>
          <a:noFill/>
        </p:spPr>
        <p:txBody>
          <a:bodyPr wrap="square" rtlCol="0">
            <a:spAutoFit/>
          </a:bodyPr>
          <a:lstStyle/>
          <a:p>
            <a:r>
              <a:rPr lang="en-US" dirty="0"/>
              <a:t> Important To/Important For copyright TLC-PCP  2012 www.learningcommunity.us</a:t>
            </a:r>
          </a:p>
        </p:txBody>
      </p:sp>
      <p:pic>
        <p:nvPicPr>
          <p:cNvPr id="8" name="Picture 4" descr="new logo 04-24-07"/>
          <p:cNvPicPr>
            <a:picLocks noChangeAspect="1" noChangeArrowheads="1"/>
          </p:cNvPicPr>
          <p:nvPr/>
        </p:nvPicPr>
        <p:blipFill>
          <a:blip r:embed="rId2" cstate="print"/>
          <a:srcRect/>
          <a:stretch>
            <a:fillRect/>
          </a:stretch>
        </p:blipFill>
        <p:spPr bwMode="auto">
          <a:xfrm>
            <a:off x="10706511" y="5710239"/>
            <a:ext cx="1122075" cy="639761"/>
          </a:xfrm>
          <a:prstGeom prst="rect">
            <a:avLst/>
          </a:prstGeom>
          <a:noFill/>
          <a:ln w="12700">
            <a:noFill/>
            <a:miter lim="800000"/>
            <a:headEnd/>
            <a:tailEnd/>
          </a:ln>
        </p:spPr>
      </p:pic>
    </p:spTree>
    <p:extLst>
      <p:ext uri="{BB962C8B-B14F-4D97-AF65-F5344CB8AC3E}">
        <p14:creationId xmlns:p14="http://schemas.microsoft.com/office/powerpoint/2010/main" xmlns="" val="121436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2827</TotalTime>
  <Words>2812</Words>
  <Application>Microsoft Office PowerPoint</Application>
  <PresentationFormat>Custom</PresentationFormat>
  <Paragraphs>349</Paragraphs>
  <Slides>36</Slides>
  <Notes>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Organic</vt:lpstr>
      <vt:lpstr>From Discovery to Person-Centered Outcomes and Plans Putting It All Together for Lives of Growth and Change</vt:lpstr>
      <vt:lpstr>Purpose of Our Time Together</vt:lpstr>
      <vt:lpstr>Meeting Agenda and Working Agreements</vt:lpstr>
      <vt:lpstr>  Before we start, here is what we want you to know:</vt:lpstr>
      <vt:lpstr>A little bit about this training and trainers.</vt:lpstr>
      <vt:lpstr>The Final Rule</vt:lpstr>
      <vt:lpstr>Slide 7</vt:lpstr>
      <vt:lpstr>This is : </vt:lpstr>
      <vt:lpstr>Important To      Important For</vt:lpstr>
      <vt:lpstr>Slide 10</vt:lpstr>
      <vt:lpstr>What did we come up with?</vt:lpstr>
      <vt:lpstr>Keep in mind, if you start with Important For</vt:lpstr>
      <vt:lpstr>Pay Attention to Strengths and Preferences Identify Potential and Existing Connections</vt:lpstr>
      <vt:lpstr>Understanding a person’s Important To helps them to build stronger community connections, and community engagement.</vt:lpstr>
      <vt:lpstr> Where can you find community resources? </vt:lpstr>
      <vt:lpstr>What did we come up with?</vt:lpstr>
      <vt:lpstr>Defining Outcomes</vt:lpstr>
      <vt:lpstr>Being person-centered means helping people retain control over their own life so they have the life they choose and the support to be safe.</vt:lpstr>
      <vt:lpstr>Slide 19</vt:lpstr>
      <vt:lpstr>Slide 20</vt:lpstr>
      <vt:lpstr>Writing Person Centered Outcomes …that are clear, results-oriented and action-oriented… </vt:lpstr>
      <vt:lpstr>Writing Person Centered Outcomes …to get person-centered results…</vt:lpstr>
      <vt:lpstr>Slide 23</vt:lpstr>
      <vt:lpstr>      Writing Plans to Support Person-Centered Outcomes  We achieve our hopes and dreams:   1.  By building on strengths and skills    2. By identifying natural supports   3. By addressing barriers to success     with the necessary supports  </vt:lpstr>
      <vt:lpstr>Slide 25</vt:lpstr>
      <vt:lpstr>Assessing for risk and identifying possible safeguards. </vt:lpstr>
      <vt:lpstr>Developing an Action Plan to Support Your Outcome …identify the steps to help the person achieve their desired outcome…</vt:lpstr>
      <vt:lpstr>Developing an Action Plan to Support Your Outcome …provides the information necessary to support independence and engagement…</vt:lpstr>
      <vt:lpstr>  Step 7: Putting it all together:    </vt:lpstr>
      <vt:lpstr>  Step 7: Putting it all together:    </vt:lpstr>
      <vt:lpstr>Slide 31</vt:lpstr>
      <vt:lpstr>Questions to ask to see if your plan is on target</vt:lpstr>
      <vt:lpstr>Remember, Planning is a Promises Person-centered planning is a promise to pay attention and act on learning. If we want to be trusted we need to do what we say, and to be there to support. </vt:lpstr>
      <vt:lpstr>Slide 34</vt:lpstr>
      <vt:lpstr>An Easy Test To Determine Success When People Experience Change, They Experience Life</vt:lpstr>
      <vt:lpstr>   Thank You! </vt:lpstr>
    </vt:vector>
  </TitlesOfParts>
  <Company>FNRC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FNRC</dc:creator>
  <cp:lastModifiedBy>Timothy Gangl</cp:lastModifiedBy>
  <cp:revision>359</cp:revision>
  <cp:lastPrinted>2019-08-08T01:39:58Z</cp:lastPrinted>
  <dcterms:created xsi:type="dcterms:W3CDTF">2019-03-28T20:56:25Z</dcterms:created>
  <dcterms:modified xsi:type="dcterms:W3CDTF">2020-10-23T21:58:51Z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-1490494742</vt:i4>
  </property>
  <property fmtid="{D5CDD505-2E9C-101B-9397-08002B2CF9AE}" pid="3" name="_NewReviewCycle">
    <vt:lpwstr/>
  </property>
  <property fmtid="{D5CDD505-2E9C-101B-9397-08002B2CF9AE}" pid="4" name="_EmailSubject">
    <vt:lpwstr>building community</vt:lpwstr>
  </property>
  <property fmtid="{D5CDD505-2E9C-101B-9397-08002B2CF9AE}" pid="5" name="_AuthorEmail">
    <vt:lpwstr>rnewkirk@farnorthernrc.org</vt:lpwstr>
  </property>
  <property fmtid="{D5CDD505-2E9C-101B-9397-08002B2CF9AE}" pid="6" name="_AuthorEmailDisplayName">
    <vt:lpwstr>Rachael Newkirk</vt:lpwstr>
  </property>
</Properties>
</file>